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4.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5.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6.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7.xml" ContentType="application/vnd.openxmlformats-officedocument.presentationml.tags+xml"/>
  <Override PartName="/ppt/notesSlides/notesSlide14.xml" ContentType="application/vnd.openxmlformats-officedocument.presentationml.notesSlide+xml"/>
  <Override PartName="/ppt/tags/tag8.xml" ContentType="application/vnd.openxmlformats-officedocument.presentationml.tags+xml"/>
  <Override PartName="/ppt/notesSlides/notesSlide15.xml" ContentType="application/vnd.openxmlformats-officedocument.presentationml.notesSlide+xml"/>
  <Override PartName="/ppt/tags/tag9.xml" ContentType="application/vnd.openxmlformats-officedocument.presentationml.tags+xml"/>
  <Override PartName="/ppt/notesSlides/notesSlide16.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notesSlides/notesSlide17.xml" ContentType="application/vnd.openxmlformats-officedocument.presentationml.notesSlide+xml"/>
  <Override PartName="/ppt/tags/tag12.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13.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14.xml" ContentType="application/vnd.openxmlformats-officedocument.presentationml.tags+xml"/>
  <Override PartName="/ppt/notesSlides/notesSlide22.xml" ContentType="application/vnd.openxmlformats-officedocument.presentationml.notesSlide+xml"/>
  <Override PartName="/ppt/tags/tag15.xml" ContentType="application/vnd.openxmlformats-officedocument.presentationml.tag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tags/tag16.xml" ContentType="application/vnd.openxmlformats-officedocument.presentationml.tags+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tags/tag17.xml" ContentType="application/vnd.openxmlformats-officedocument.presentationml.tags+xml"/>
  <Override PartName="/ppt/notesSlides/notesSlide29.xml" ContentType="application/vnd.openxmlformats-officedocument.presentationml.notesSlide+xml"/>
  <Override PartName="/ppt/tags/tag18.xml" ContentType="application/vnd.openxmlformats-officedocument.presentationml.tags+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tags/tag19.xml" ContentType="application/vnd.openxmlformats-officedocument.presentationml.tags+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tags/tag20.xml" ContentType="application/vnd.openxmlformats-officedocument.presentationml.tags+xml"/>
  <Override PartName="/ppt/notesSlides/notesSlide38.xml" ContentType="application/vnd.openxmlformats-officedocument.presentationml.notesSlide+xml"/>
  <Override PartName="/ppt/tags/tag21.xml" ContentType="application/vnd.openxmlformats-officedocument.presentationml.tags+xml"/>
  <Override PartName="/ppt/notesSlides/notesSlide39.xml" ContentType="application/vnd.openxmlformats-officedocument.presentationml.notesSlide+xml"/>
  <Override PartName="/ppt/tags/tag22.xml" ContentType="application/vnd.openxmlformats-officedocument.presentationml.tags+xml"/>
  <Override PartName="/ppt/notesSlides/notesSlide40.xml" ContentType="application/vnd.openxmlformats-officedocument.presentationml.notesSlide+xml"/>
  <Override PartName="/ppt/tags/tag23.xml" ContentType="application/vnd.openxmlformats-officedocument.presentationml.tags+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tags/tag24.xml" ContentType="application/vnd.openxmlformats-officedocument.presentationml.tags+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notesSlides/notesSlide51.xml" ContentType="application/vnd.openxmlformats-officedocument.presentationml.notesSlide+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notesSlides/notesSlide52.xml" ContentType="application/vnd.openxmlformats-officedocument.presentationml.notesSlide+xml"/>
  <Override PartName="/ppt/tags/tag32.xml" ContentType="application/vnd.openxmlformats-officedocument.presentationml.tags+xml"/>
  <Override PartName="/ppt/notesSlides/notesSlide53.xml" ContentType="application/vnd.openxmlformats-officedocument.presentationml.notesSlide+xml"/>
  <Override PartName="/ppt/tags/tag33.xml" ContentType="application/vnd.openxmlformats-officedocument.presentationml.tags+xml"/>
  <Override PartName="/ppt/notesSlides/notesSlide54.xml" ContentType="application/vnd.openxmlformats-officedocument.presentationml.notesSlide+xml"/>
  <Override PartName="/ppt/tags/tag34.xml" ContentType="application/vnd.openxmlformats-officedocument.presentationml.tags+xml"/>
  <Override PartName="/ppt/notesSlides/notesSlide55.xml" ContentType="application/vnd.openxmlformats-officedocument.presentationml.notesSlide+xml"/>
  <Override PartName="/ppt/tags/tag35.xml" ContentType="application/vnd.openxmlformats-officedocument.presentationml.tags+xml"/>
  <Override PartName="/ppt/notesSlides/notesSlide56.xml" ContentType="application/vnd.openxmlformats-officedocument.presentationml.notesSlide+xml"/>
  <Override PartName="/ppt/tags/tag36.xml" ContentType="application/vnd.openxmlformats-officedocument.presentationml.tags+xml"/>
  <Override PartName="/ppt/notesSlides/notesSlide57.xml" ContentType="application/vnd.openxmlformats-officedocument.presentationml.notesSlide+xml"/>
  <Override PartName="/ppt/tags/tag37.xml" ContentType="application/vnd.openxmlformats-officedocument.presentationml.tags+xml"/>
  <Override PartName="/ppt/tags/tag38.xml" ContentType="application/vnd.openxmlformats-officedocument.presentationml.tags+xml"/>
  <Override PartName="/ppt/notesSlides/notesSlide58.xml" ContentType="application/vnd.openxmlformats-officedocument.presentationml.notesSlide+xml"/>
  <Override PartName="/ppt/tags/tag39.xml" ContentType="application/vnd.openxmlformats-officedocument.presentationml.tags+xml"/>
  <Override PartName="/ppt/tags/tag40.xml" ContentType="application/vnd.openxmlformats-officedocument.presentationml.tags+xml"/>
  <Override PartName="/ppt/notesSlides/notesSlide59.xml" ContentType="application/vnd.openxmlformats-officedocument.presentationml.notesSlide+xml"/>
  <Override PartName="/ppt/tags/tag41.xml" ContentType="application/vnd.openxmlformats-officedocument.presentationml.tags+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tags/tag42.xml" ContentType="application/vnd.openxmlformats-officedocument.presentationml.tags+xml"/>
  <Override PartName="/ppt/tags/tag43.xml" ContentType="application/vnd.openxmlformats-officedocument.presentationml.tags+xml"/>
  <Override PartName="/ppt/notesSlides/notesSlide62.xml" ContentType="application/vnd.openxmlformats-officedocument.presentationml.notesSlide+xml"/>
  <Override PartName="/ppt/tags/tag44.xml" ContentType="application/vnd.openxmlformats-officedocument.presentationml.tags+xml"/>
  <Override PartName="/ppt/tags/tag45.xml" ContentType="application/vnd.openxmlformats-officedocument.presentationml.tags+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tags/tag46.xml" ContentType="application/vnd.openxmlformats-officedocument.presentationml.tags+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tags/tag47.xml" ContentType="application/vnd.openxmlformats-officedocument.presentationml.tags+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notesSlides/notesSlide71.xml" ContentType="application/vnd.openxmlformats-officedocument.presentationml.notesSlide+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notesSlides/notesSlide72.xml" ContentType="application/vnd.openxmlformats-officedocument.presentationml.notesSlide+xml"/>
  <Override PartName="/ppt/tags/tag55.xml" ContentType="application/vnd.openxmlformats-officedocument.presentationml.tags+xml"/>
  <Override PartName="/ppt/notesSlides/notesSlide73.xml" ContentType="application/vnd.openxmlformats-officedocument.presentationml.notesSlide+xml"/>
  <Override PartName="/ppt/tags/tag56.xml" ContentType="application/vnd.openxmlformats-officedocument.presentationml.tags+xml"/>
  <Override PartName="/ppt/notesSlides/notesSlide74.xml" ContentType="application/vnd.openxmlformats-officedocument.presentationml.notesSlide+xml"/>
  <Override PartName="/ppt/tags/tag57.xml" ContentType="application/vnd.openxmlformats-officedocument.presentationml.tags+xml"/>
  <Override PartName="/ppt/notesSlides/notesSlide75.xml" ContentType="application/vnd.openxmlformats-officedocument.presentationml.notesSlide+xml"/>
  <Override PartName="/ppt/tags/tag58.xml" ContentType="application/vnd.openxmlformats-officedocument.presentationml.tags+xml"/>
  <Override PartName="/ppt/notesSlides/notesSlide76.xml" ContentType="application/vnd.openxmlformats-officedocument.presentationml.notesSlide+xml"/>
  <Override PartName="/ppt/tags/tag59.xml" ContentType="application/vnd.openxmlformats-officedocument.presentationml.tags+xml"/>
  <Override PartName="/ppt/notesSlides/notesSlide77.xml" ContentType="application/vnd.openxmlformats-officedocument.presentationml.notesSlide+xml"/>
  <Override PartName="/ppt/tags/tag60.xml" ContentType="application/vnd.openxmlformats-officedocument.presentationml.tags+xml"/>
  <Override PartName="/ppt/notesSlides/notesSlide78.xml" ContentType="application/vnd.openxmlformats-officedocument.presentationml.notesSlide+xml"/>
  <Override PartName="/ppt/tags/tag61.xml" ContentType="application/vnd.openxmlformats-officedocument.presentationml.tags+xml"/>
  <Override PartName="/ppt/notesSlides/notesSlide79.xml" ContentType="application/vnd.openxmlformats-officedocument.presentationml.notesSlide+xml"/>
  <Override PartName="/ppt/tags/tag62.xml" ContentType="application/vnd.openxmlformats-officedocument.presentationml.tags+xml"/>
  <Override PartName="/ppt/notesSlides/notesSlide80.xml" ContentType="application/vnd.openxmlformats-officedocument.presentationml.notesSlide+xml"/>
  <Override PartName="/ppt/tags/tag63.xml" ContentType="application/vnd.openxmlformats-officedocument.presentationml.tags+xml"/>
  <Override PartName="/ppt/notesSlides/notesSlide81.xml" ContentType="application/vnd.openxmlformats-officedocument.presentationml.notesSlide+xml"/>
  <Override PartName="/ppt/tags/tag64.xml" ContentType="application/vnd.openxmlformats-officedocument.presentationml.tags+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5314" r:id="rId1"/>
  </p:sldMasterIdLst>
  <p:notesMasterIdLst>
    <p:notesMasterId r:id="rId96"/>
  </p:notesMasterIdLst>
  <p:handoutMasterIdLst>
    <p:handoutMasterId r:id="rId97"/>
  </p:handoutMasterIdLst>
  <p:sldIdLst>
    <p:sldId id="588" r:id="rId2"/>
    <p:sldId id="591" r:id="rId3"/>
    <p:sldId id="538" r:id="rId4"/>
    <p:sldId id="539" r:id="rId5"/>
    <p:sldId id="540" r:id="rId6"/>
    <p:sldId id="541" r:id="rId7"/>
    <p:sldId id="542" r:id="rId8"/>
    <p:sldId id="543" r:id="rId9"/>
    <p:sldId id="544" r:id="rId10"/>
    <p:sldId id="545" r:id="rId11"/>
    <p:sldId id="546" r:id="rId12"/>
    <p:sldId id="547" r:id="rId13"/>
    <p:sldId id="548" r:id="rId14"/>
    <p:sldId id="622" r:id="rId15"/>
    <p:sldId id="623" r:id="rId16"/>
    <p:sldId id="551" r:id="rId17"/>
    <p:sldId id="625" r:id="rId18"/>
    <p:sldId id="618" r:id="rId19"/>
    <p:sldId id="619" r:id="rId20"/>
    <p:sldId id="554" r:id="rId21"/>
    <p:sldId id="555" r:id="rId22"/>
    <p:sldId id="556" r:id="rId23"/>
    <p:sldId id="579" r:id="rId24"/>
    <p:sldId id="590" r:id="rId25"/>
    <p:sldId id="559" r:id="rId26"/>
    <p:sldId id="560" r:id="rId27"/>
    <p:sldId id="561" r:id="rId28"/>
    <p:sldId id="562" r:id="rId29"/>
    <p:sldId id="563" r:id="rId30"/>
    <p:sldId id="564" r:id="rId31"/>
    <p:sldId id="565" r:id="rId32"/>
    <p:sldId id="566" r:id="rId33"/>
    <p:sldId id="567" r:id="rId34"/>
    <p:sldId id="568" r:id="rId35"/>
    <p:sldId id="569" r:id="rId36"/>
    <p:sldId id="570" r:id="rId37"/>
    <p:sldId id="571" r:id="rId38"/>
    <p:sldId id="572" r:id="rId39"/>
    <p:sldId id="573" r:id="rId40"/>
    <p:sldId id="574" r:id="rId41"/>
    <p:sldId id="584" r:id="rId42"/>
    <p:sldId id="589" r:id="rId43"/>
    <p:sldId id="447" r:id="rId44"/>
    <p:sldId id="494" r:id="rId45"/>
    <p:sldId id="529" r:id="rId46"/>
    <p:sldId id="513" r:id="rId47"/>
    <p:sldId id="289" r:id="rId48"/>
    <p:sldId id="401" r:id="rId49"/>
    <p:sldId id="522" r:id="rId50"/>
    <p:sldId id="290" r:id="rId51"/>
    <p:sldId id="291" r:id="rId52"/>
    <p:sldId id="385" r:id="rId53"/>
    <p:sldId id="624" r:id="rId54"/>
    <p:sldId id="384" r:id="rId55"/>
    <p:sldId id="414" r:id="rId56"/>
    <p:sldId id="415" r:id="rId57"/>
    <p:sldId id="504" r:id="rId58"/>
    <p:sldId id="507" r:id="rId59"/>
    <p:sldId id="620" r:id="rId60"/>
    <p:sldId id="621" r:id="rId61"/>
    <p:sldId id="509" r:id="rId62"/>
    <p:sldId id="521" r:id="rId63"/>
    <p:sldId id="386" r:id="rId64"/>
    <p:sldId id="294" r:id="rId65"/>
    <p:sldId id="295" r:id="rId66"/>
    <p:sldId id="387" r:id="rId67"/>
    <p:sldId id="389" r:id="rId68"/>
    <p:sldId id="581" r:id="rId69"/>
    <p:sldId id="297" r:id="rId70"/>
    <p:sldId id="342" r:id="rId71"/>
    <p:sldId id="298" r:id="rId72"/>
    <p:sldId id="303" r:id="rId73"/>
    <p:sldId id="390" r:id="rId74"/>
    <p:sldId id="391" r:id="rId75"/>
    <p:sldId id="464" r:id="rId76"/>
    <p:sldId id="465" r:id="rId77"/>
    <p:sldId id="617" r:id="rId78"/>
    <p:sldId id="300" r:id="rId79"/>
    <p:sldId id="582" r:id="rId80"/>
    <p:sldId id="592" r:id="rId81"/>
    <p:sldId id="593" r:id="rId82"/>
    <p:sldId id="597" r:id="rId83"/>
    <p:sldId id="599" r:id="rId84"/>
    <p:sldId id="600" r:id="rId85"/>
    <p:sldId id="601" r:id="rId86"/>
    <p:sldId id="603" r:id="rId87"/>
    <p:sldId id="604" r:id="rId88"/>
    <p:sldId id="605" r:id="rId89"/>
    <p:sldId id="607" r:id="rId90"/>
    <p:sldId id="609" r:id="rId91"/>
    <p:sldId id="611" r:id="rId92"/>
    <p:sldId id="612" r:id="rId93"/>
    <p:sldId id="613" r:id="rId94"/>
    <p:sldId id="614" r:id="rId95"/>
  </p:sldIdLst>
  <p:sldSz cx="9144000" cy="6858000" type="screen4x3"/>
  <p:notesSz cx="6858000" cy="9144000"/>
  <p:embeddedFontLst>
    <p:embeddedFont>
      <p:font typeface="MS PGothic" panose="020B0600070205080204" pitchFamily="34" charset="-128"/>
      <p:regular r:id="rId98"/>
    </p:embeddedFont>
    <p:embeddedFont>
      <p:font typeface="Monotype Sorts" panose="05010101010101010101" pitchFamily="2" charset="2"/>
      <p:regular r:id="rId99"/>
    </p:embeddedFont>
    <p:embeddedFont>
      <p:font typeface="SAS Monospace" panose="020B0609020202020204" pitchFamily="49" charset="0"/>
      <p:regular r:id="rId100"/>
    </p:embeddedFont>
    <p:embeddedFont>
      <p:font typeface="Arial Narrow" panose="020B0606020202030204" pitchFamily="34" charset="0"/>
      <p:regular r:id="rId101"/>
      <p:bold r:id="rId102"/>
      <p:italic r:id="rId103"/>
      <p:boldItalic r:id="rId104"/>
    </p:embeddedFont>
    <p:embeddedFont>
      <p:font typeface="MS PGothic" panose="020B0600070205080204" pitchFamily="34" charset="-128"/>
      <p:regular r:id="rId98"/>
    </p:embeddedFont>
  </p:embeddedFontLst>
  <p:custDataLst>
    <p:tags r:id="rId105"/>
  </p:custDataLst>
  <p:defaultTextStyle>
    <a:defPPr>
      <a:defRPr lang="en-US"/>
    </a:defPPr>
    <a:lvl1pPr algn="l" rtl="0" fontAlgn="base">
      <a:spcBef>
        <a:spcPct val="0"/>
      </a:spcBef>
      <a:spcAft>
        <a:spcPct val="0"/>
      </a:spcAft>
      <a:buNone/>
      <a:defRPr kumimoji="0" lang="en-US" sz="2400" b="0" i="0" u="none" kern="1200" baseline="0">
        <a:solidFill>
          <a:schemeClr val="tx1"/>
        </a:solidFill>
        <a:latin typeface="Arial" panose="020B0604020202020204" pitchFamily="34" charset="0"/>
        <a:ea typeface="+mn-ea"/>
        <a:cs typeface="Arial" pitchFamily="34" charset="0"/>
      </a:defRPr>
    </a:lvl1pPr>
    <a:lvl2pPr marL="457200" algn="l" rtl="0" fontAlgn="base">
      <a:spcBef>
        <a:spcPct val="0"/>
      </a:spcBef>
      <a:spcAft>
        <a:spcPct val="0"/>
      </a:spcAft>
      <a:buNone/>
      <a:defRPr kumimoji="0" lang="en-US" sz="2400" b="0" i="0" u="none" kern="1200" baseline="0">
        <a:solidFill>
          <a:schemeClr val="tx1"/>
        </a:solidFill>
        <a:latin typeface="Arial" panose="020B0604020202020204" pitchFamily="34" charset="0"/>
        <a:ea typeface="+mn-ea"/>
        <a:cs typeface="Arial" pitchFamily="34" charset="0"/>
      </a:defRPr>
    </a:lvl2pPr>
    <a:lvl3pPr marL="914400" algn="l" rtl="0" fontAlgn="base">
      <a:spcBef>
        <a:spcPct val="0"/>
      </a:spcBef>
      <a:spcAft>
        <a:spcPct val="0"/>
      </a:spcAft>
      <a:buNone/>
      <a:defRPr kumimoji="0" lang="en-US" sz="2400" b="0" i="0" u="none" kern="1200" baseline="0">
        <a:solidFill>
          <a:schemeClr val="tx1"/>
        </a:solidFill>
        <a:latin typeface="Arial" panose="020B0604020202020204" pitchFamily="34" charset="0"/>
        <a:ea typeface="+mn-ea"/>
        <a:cs typeface="Arial" pitchFamily="34" charset="0"/>
      </a:defRPr>
    </a:lvl3pPr>
    <a:lvl4pPr marL="1371600" algn="l" rtl="0" fontAlgn="base">
      <a:spcBef>
        <a:spcPct val="0"/>
      </a:spcBef>
      <a:spcAft>
        <a:spcPct val="0"/>
      </a:spcAft>
      <a:buNone/>
      <a:defRPr kumimoji="0" lang="en-US" sz="2400" b="0" i="0" u="none" kern="1200" baseline="0">
        <a:solidFill>
          <a:schemeClr val="tx1"/>
        </a:solidFill>
        <a:latin typeface="Arial" panose="020B0604020202020204" pitchFamily="34" charset="0"/>
        <a:ea typeface="+mn-ea"/>
        <a:cs typeface="Arial" pitchFamily="34" charset="0"/>
      </a:defRPr>
    </a:lvl4pPr>
    <a:lvl5pPr marL="1828800" algn="l" rtl="0" fontAlgn="base">
      <a:spcBef>
        <a:spcPct val="0"/>
      </a:spcBef>
      <a:spcAft>
        <a:spcPct val="0"/>
      </a:spcAft>
      <a:buNone/>
      <a:defRPr kumimoji="0" lang="en-US" sz="2400" b="0" i="0" u="none" kern="1200" baseline="0">
        <a:solidFill>
          <a:schemeClr val="tx1"/>
        </a:solidFill>
        <a:latin typeface="Arial" panose="020B0604020202020204" pitchFamily="34" charset="0"/>
        <a:ea typeface="+mn-ea"/>
        <a:cs typeface="Arial" pitchFamily="34" charset="0"/>
      </a:defRPr>
    </a:lvl5pPr>
    <a:lvl6pPr marL="2286000" algn="l" defTabSz="914400" rtl="0" eaLnBrk="1" latinLnBrk="0" hangingPunct="1">
      <a:defRPr sz="2400" kern="1200">
        <a:solidFill>
          <a:schemeClr val="tx1"/>
        </a:solidFill>
        <a:latin typeface="Arial" pitchFamily="34" charset="0"/>
        <a:ea typeface="+mn-ea"/>
        <a:cs typeface="Arial" pitchFamily="34" charset="0"/>
      </a:defRPr>
    </a:lvl6pPr>
    <a:lvl7pPr marL="2743200" algn="l" defTabSz="914400" rtl="0" eaLnBrk="1" latinLnBrk="0" hangingPunct="1">
      <a:defRPr sz="2400" kern="1200">
        <a:solidFill>
          <a:schemeClr val="tx1"/>
        </a:solidFill>
        <a:latin typeface="Arial" pitchFamily="34" charset="0"/>
        <a:ea typeface="+mn-ea"/>
        <a:cs typeface="Arial" pitchFamily="34" charset="0"/>
      </a:defRPr>
    </a:lvl7pPr>
    <a:lvl8pPr marL="3200400" algn="l" defTabSz="914400" rtl="0" eaLnBrk="1" latinLnBrk="0" hangingPunct="1">
      <a:defRPr sz="2400" kern="1200">
        <a:solidFill>
          <a:schemeClr val="tx1"/>
        </a:solidFill>
        <a:latin typeface="Arial" pitchFamily="34" charset="0"/>
        <a:ea typeface="+mn-ea"/>
        <a:cs typeface="Arial" pitchFamily="34" charset="0"/>
      </a:defRPr>
    </a:lvl8pPr>
    <a:lvl9pPr marL="3657600" algn="l" defTabSz="914400" rtl="0" eaLnBrk="1" latinLnBrk="0" hangingPunct="1">
      <a:defRPr sz="2400" kern="1200">
        <a:solidFill>
          <a:schemeClr val="tx1"/>
        </a:solidFill>
        <a:latin typeface="Arial" pitchFamily="34" charset="0"/>
        <a:ea typeface="+mn-ea"/>
        <a:cs typeface="Arial" pitchFamily="34" charset="0"/>
      </a:defRPr>
    </a:lvl9pPr>
  </p:defaultTextStyle>
  <p:extLst>
    <p:ext uri="{EFAFB233-063F-42B5-8137-9DF3F51BA10A}">
      <p15:sldGuideLst xmlns:p15="http://schemas.microsoft.com/office/powerpoint/2012/main">
        <p15:guide id="1" orient="horz" pos="864" userDrawn="1">
          <p15:clr>
            <a:srgbClr val="A4A3A4"/>
          </p15:clr>
        </p15:guide>
        <p15:guide id="2" orient="horz" pos="527" userDrawn="1">
          <p15:clr>
            <a:srgbClr val="A4A3A4"/>
          </p15:clr>
        </p15:guide>
        <p15:guide id="3" pos="888" userDrawn="1">
          <p15:clr>
            <a:srgbClr val="A4A3A4"/>
          </p15:clr>
        </p15:guide>
        <p15:guide id="5" pos="432"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006600"/>
    <a:srgbClr val="800080"/>
    <a:srgbClr val="008080"/>
    <a:srgbClr val="990033"/>
    <a:srgbClr val="FFFFFF"/>
    <a:srgbClr val="000000"/>
    <a:srgbClr val="0070C0"/>
    <a:srgbClr val="080000"/>
    <a:srgbClr val="07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napVertSplitter="1" vertBarState="minimized" horzBarState="maximized">
    <p:restoredLeft sz="9456" autoAdjust="0"/>
    <p:restoredTop sz="95355" autoAdjust="0"/>
  </p:normalViewPr>
  <p:slideViewPr>
    <p:cSldViewPr snapToGrid="0">
      <p:cViewPr varScale="1">
        <p:scale>
          <a:sx n="63" d="100"/>
          <a:sy n="63" d="100"/>
        </p:scale>
        <p:origin x="1720" y="60"/>
      </p:cViewPr>
      <p:guideLst>
        <p:guide orient="horz" pos="864"/>
        <p:guide orient="horz" pos="527"/>
        <p:guide pos="888"/>
        <p:guide pos="432"/>
      </p:guideLst>
    </p:cSldViewPr>
  </p:slideViewPr>
  <p:outlineViewPr>
    <p:cViewPr>
      <p:scale>
        <a:sx n="33" d="100"/>
        <a:sy n="33" d="100"/>
      </p:scale>
      <p:origin x="0" y="20304"/>
    </p:cViewPr>
  </p:outlineViewPr>
  <p:notesTextViewPr>
    <p:cViewPr>
      <p:scale>
        <a:sx n="100" d="100"/>
        <a:sy n="100" d="100"/>
      </p:scale>
      <p:origin x="0" y="0"/>
    </p:cViewPr>
  </p:notesTextViewPr>
  <p:sorterViewPr>
    <p:cViewPr varScale="1">
      <p:scale>
        <a:sx n="1" d="1"/>
        <a:sy n="1" d="1"/>
      </p:scale>
      <p:origin x="0" y="-23995"/>
    </p:cViewPr>
  </p:sorterViewPr>
  <p:notesViewPr>
    <p:cSldViewPr snapToGrid="0">
      <p:cViewPr varScale="1">
        <p:scale>
          <a:sx n="65" d="100"/>
          <a:sy n="65" d="100"/>
        </p:scale>
        <p:origin x="2578" y="48"/>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07" Type="http://schemas.openxmlformats.org/officeDocument/2006/relationships/viewProps" Target="viewProps.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font" Target="fonts/font5.fntdata"/><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font" Target="fonts/font3.fntdata"/><Relationship Id="rId105" Type="http://schemas.openxmlformats.org/officeDocument/2006/relationships/tags" Target="tags/tag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font" Target="fonts/font1.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font" Target="fonts/font6.fntdata"/><Relationship Id="rId108"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font" Target="fonts/font2.fntdata"/><Relationship Id="rId101"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tableStyles" Target="tableStyle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handoutMaster" Target="handoutMasters/handoutMaster1.xml"/><Relationship Id="rId104" Type="http://schemas.openxmlformats.org/officeDocument/2006/relationships/font" Target="fonts/font7.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5B41A3E-0501-41F1-AB04-617DE7084B88}" type="datetimeFigureOut">
              <a:rPr lang="en-US" smtClean="0"/>
              <a:t>2/16/2018</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0CAD986-E427-440F-990C-FE64F1093DB2}" type="slidenum">
              <a:rPr lang="en-US" smtClean="0"/>
              <a:t>‹#›</a:t>
            </a:fld>
            <a:endParaRPr lang="en-US" dirty="0"/>
          </a:p>
        </p:txBody>
      </p:sp>
    </p:spTree>
    <p:extLst>
      <p:ext uri="{BB962C8B-B14F-4D97-AF65-F5344CB8AC3E}">
        <p14:creationId xmlns:p14="http://schemas.microsoft.com/office/powerpoint/2010/main" val="44303030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458"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latin typeface="Times New Roman" panose="02020603050405020304" pitchFamily="18" charset="0"/>
                <a:cs typeface="+mn-cs"/>
              </a:defRPr>
            </a:lvl1pPr>
          </a:lstStyle>
          <a:p>
            <a:pPr>
              <a:defRPr/>
            </a:pPr>
            <a:endParaRPr lang="en-US" dirty="0"/>
          </a:p>
        </p:txBody>
      </p:sp>
      <p:sp>
        <p:nvSpPr>
          <p:cNvPr id="19459" name="Rectangle 3"/>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atin typeface="Times New Roman" panose="02020603050405020304" pitchFamily="18" charset="0"/>
                <a:cs typeface="+mn-cs"/>
              </a:defRPr>
            </a:lvl1pPr>
          </a:lstStyle>
          <a:p>
            <a:pPr>
              <a:defRPr/>
            </a:pPr>
            <a:endParaRPr lang="en-US" dirty="0"/>
          </a:p>
        </p:txBody>
      </p:sp>
      <p:sp>
        <p:nvSpPr>
          <p:cNvPr id="13210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61"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9462"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atin typeface="Times New Roman" panose="02020603050405020304" pitchFamily="18" charset="0"/>
                <a:cs typeface="+mn-cs"/>
              </a:defRPr>
            </a:lvl1pPr>
          </a:lstStyle>
          <a:p>
            <a:pPr>
              <a:defRPr/>
            </a:pPr>
            <a:endParaRPr lang="en-US" dirty="0"/>
          </a:p>
        </p:txBody>
      </p:sp>
      <p:sp>
        <p:nvSpPr>
          <p:cNvPr id="19463"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smtClean="0">
                <a:latin typeface="Times New Roman" panose="02020603050405020304" pitchFamily="18" charset="0"/>
                <a:cs typeface="+mn-cs"/>
              </a:defRPr>
            </a:lvl1pPr>
          </a:lstStyle>
          <a:p>
            <a:pPr>
              <a:defRPr/>
            </a:pPr>
            <a:fld id="{2E684CCD-9A8A-498C-AD0F-5DDF5E50B043}" type="slidenum">
              <a:rPr lang="en-US" smtClean="0"/>
              <a:pPr>
                <a:defRPr/>
              </a:pPr>
              <a:t>‹#›</a:t>
            </a:fld>
            <a:endParaRPr lang="en-US" dirty="0"/>
          </a:p>
        </p:txBody>
      </p:sp>
    </p:spTree>
    <p:extLst>
      <p:ext uri="{BB962C8B-B14F-4D97-AF65-F5344CB8AC3E}">
        <p14:creationId xmlns:p14="http://schemas.microsoft.com/office/powerpoint/2010/main" val="1551411863"/>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a:ln/>
        </p:spPr>
      </p:sp>
      <p:sp>
        <p:nvSpPr>
          <p:cNvPr id="921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p:txBody>
      </p:sp>
      <p:sp>
        <p:nvSpPr>
          <p:cNvPr id="922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fld id="{B4151660-9308-464F-A8F8-CFDA0A1AC5F1}" type="slidenum">
              <a:rPr lang="en-US" sz="1200" smtClean="0"/>
              <a:pPr/>
              <a:t>1</a:t>
            </a:fld>
            <a:endParaRPr lang="en-US" sz="1200" dirty="0"/>
          </a:p>
        </p:txBody>
      </p:sp>
    </p:spTree>
    <p:extLst>
      <p:ext uri="{BB962C8B-B14F-4D97-AF65-F5344CB8AC3E}">
        <p14:creationId xmlns:p14="http://schemas.microsoft.com/office/powerpoint/2010/main" val="4424391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2E684CCD-9A8A-498C-AD0F-5DDF5E50B043}" type="slidenum">
              <a:rPr lang="en-US" smtClean="0"/>
              <a:pPr>
                <a:defRPr/>
              </a:pPr>
              <a:t>10</a:t>
            </a:fld>
            <a:endParaRPr lang="en-US" dirty="0"/>
          </a:p>
        </p:txBody>
      </p:sp>
    </p:spTree>
    <p:extLst>
      <p:ext uri="{BB962C8B-B14F-4D97-AF65-F5344CB8AC3E}">
        <p14:creationId xmlns:p14="http://schemas.microsoft.com/office/powerpoint/2010/main" val="18052266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2E684CCD-9A8A-498C-AD0F-5DDF5E50B043}" type="slidenum">
              <a:rPr lang="en-US" smtClean="0"/>
              <a:pPr>
                <a:defRPr/>
              </a:pPr>
              <a:t>11</a:t>
            </a:fld>
            <a:endParaRPr lang="en-US" dirty="0"/>
          </a:p>
        </p:txBody>
      </p:sp>
    </p:spTree>
    <p:extLst>
      <p:ext uri="{BB962C8B-B14F-4D97-AF65-F5344CB8AC3E}">
        <p14:creationId xmlns:p14="http://schemas.microsoft.com/office/powerpoint/2010/main" val="25321683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2E684CCD-9A8A-498C-AD0F-5DDF5E50B043}" type="slidenum">
              <a:rPr lang="en-US" smtClean="0"/>
              <a:pPr>
                <a:defRPr/>
              </a:pPr>
              <a:t>12</a:t>
            </a:fld>
            <a:endParaRPr lang="en-US" dirty="0"/>
          </a:p>
        </p:txBody>
      </p:sp>
    </p:spTree>
    <p:extLst>
      <p:ext uri="{BB962C8B-B14F-4D97-AF65-F5344CB8AC3E}">
        <p14:creationId xmlns:p14="http://schemas.microsoft.com/office/powerpoint/2010/main" val="14082194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2E684CCD-9A8A-498C-AD0F-5DDF5E50B043}" type="slidenum">
              <a:rPr lang="en-US" smtClean="0"/>
              <a:pPr>
                <a:defRPr/>
              </a:pPr>
              <a:t>13</a:t>
            </a:fld>
            <a:endParaRPr lang="en-US" dirty="0"/>
          </a:p>
        </p:txBody>
      </p:sp>
    </p:spTree>
    <p:extLst>
      <p:ext uri="{BB962C8B-B14F-4D97-AF65-F5344CB8AC3E}">
        <p14:creationId xmlns:p14="http://schemas.microsoft.com/office/powerpoint/2010/main" val="42062656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7"/>
          <p:cNvSpPr>
            <a:spLocks noGrp="1" noChangeArrowheads="1"/>
          </p:cNvSpPr>
          <p:nvPr>
            <p:ph type="sldNum" sz="quarter" idx="5"/>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1161A3C8-2318-4C27-9A33-DD6CBF1BDB4F}" type="slidenum">
              <a:rPr lang="en-US" sz="1200"/>
              <a:pPr/>
              <a:t>14</a:t>
            </a:fld>
            <a:endParaRPr lang="en-US" sz="1200"/>
          </a:p>
        </p:txBody>
      </p:sp>
      <p:sp>
        <p:nvSpPr>
          <p:cNvPr id="4099" name="Rectangle 2"/>
          <p:cNvSpPr>
            <a:spLocks noGrp="1" noRot="1" noChangeAspect="1" noChangeArrowheads="1" noTextEdit="1"/>
          </p:cNvSpPr>
          <p:nvPr>
            <p:ph type="sldImg"/>
          </p:nvPr>
        </p:nvSpPr>
        <p:spPr>
          <a:ln/>
        </p:spPr>
      </p:sp>
      <p:sp>
        <p:nvSpPr>
          <p:cNvPr id="4100" name="Rectangle 3"/>
          <p:cNvSpPr>
            <a:spLocks noGrp="1" noChangeArrowheads="1"/>
          </p:cNvSpPr>
          <p:nvPr>
            <p:ph type="body" idx="1"/>
          </p:nvPr>
        </p:nvSpPr>
        <p:spPr>
          <a:noFill/>
        </p:spPr>
        <p:txBody>
          <a:bodyPr/>
          <a:lstStyle/>
          <a:p>
            <a:r>
              <a:rPr lang="en-US" dirty="0"/>
              <a:t>Type answer here</a:t>
            </a:r>
          </a:p>
        </p:txBody>
      </p:sp>
    </p:spTree>
    <p:extLst>
      <p:ext uri="{BB962C8B-B14F-4D97-AF65-F5344CB8AC3E}">
        <p14:creationId xmlns:p14="http://schemas.microsoft.com/office/powerpoint/2010/main" val="15263617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7"/>
          <p:cNvSpPr>
            <a:spLocks noGrp="1" noChangeArrowheads="1"/>
          </p:cNvSpPr>
          <p:nvPr>
            <p:ph type="sldNum" sz="quarter" idx="5"/>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1161A3C8-2318-4C27-9A33-DD6CBF1BDB4F}" type="slidenum">
              <a:rPr lang="en-US" sz="1200"/>
              <a:pPr/>
              <a:t>15</a:t>
            </a:fld>
            <a:endParaRPr lang="en-US" sz="1200"/>
          </a:p>
        </p:txBody>
      </p:sp>
      <p:sp>
        <p:nvSpPr>
          <p:cNvPr id="4099" name="Rectangle 2"/>
          <p:cNvSpPr>
            <a:spLocks noGrp="1" noRot="1" noChangeAspect="1" noChangeArrowheads="1" noTextEdit="1"/>
          </p:cNvSpPr>
          <p:nvPr>
            <p:ph type="sldImg"/>
          </p:nvPr>
        </p:nvSpPr>
        <p:spPr>
          <a:ln/>
        </p:spPr>
      </p:sp>
      <p:sp>
        <p:nvSpPr>
          <p:cNvPr id="4100" name="Rectangle 3"/>
          <p:cNvSpPr>
            <a:spLocks noGrp="1" noChangeArrowheads="1"/>
          </p:cNvSpPr>
          <p:nvPr>
            <p:ph type="body" idx="1"/>
          </p:nvPr>
        </p:nvSpPr>
        <p:spPr>
          <a:noFill/>
        </p:spPr>
        <p:txBody>
          <a:bodyPr/>
          <a:lstStyle/>
          <a:p>
            <a:r>
              <a:rPr lang="en-US" dirty="0"/>
              <a:t>Type answer here</a:t>
            </a:r>
          </a:p>
        </p:txBody>
      </p:sp>
    </p:spTree>
    <p:extLst>
      <p:ext uri="{BB962C8B-B14F-4D97-AF65-F5344CB8AC3E}">
        <p14:creationId xmlns:p14="http://schemas.microsoft.com/office/powerpoint/2010/main" val="36940265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2E684CCD-9A8A-498C-AD0F-5DDF5E50B043}" type="slidenum">
              <a:rPr lang="en-US" smtClean="0"/>
              <a:pPr>
                <a:defRPr/>
              </a:pPr>
              <a:t>16</a:t>
            </a:fld>
            <a:endParaRPr lang="en-US" dirty="0"/>
          </a:p>
        </p:txBody>
      </p:sp>
    </p:spTree>
    <p:extLst>
      <p:ext uri="{BB962C8B-B14F-4D97-AF65-F5344CB8AC3E}">
        <p14:creationId xmlns:p14="http://schemas.microsoft.com/office/powerpoint/2010/main" val="28731429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7"/>
          <p:cNvSpPr>
            <a:spLocks noGrp="1" noChangeArrowheads="1"/>
          </p:cNvSpPr>
          <p:nvPr>
            <p:ph type="sldNum" sz="quarter" idx="5"/>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1161A3C8-2318-4C27-9A33-DD6CBF1BDB4F}" type="slidenum">
              <a:rPr lang="en-US" sz="1200"/>
              <a:pPr/>
              <a:t>18</a:t>
            </a:fld>
            <a:endParaRPr lang="en-US" sz="1200" dirty="0"/>
          </a:p>
        </p:txBody>
      </p:sp>
      <p:sp>
        <p:nvSpPr>
          <p:cNvPr id="4099" name="Rectangle 2"/>
          <p:cNvSpPr>
            <a:spLocks noGrp="1" noRot="1" noChangeAspect="1" noChangeArrowheads="1" noTextEdit="1"/>
          </p:cNvSpPr>
          <p:nvPr>
            <p:ph type="sldImg"/>
          </p:nvPr>
        </p:nvSpPr>
        <p:spPr>
          <a:ln/>
        </p:spPr>
      </p:sp>
      <p:sp>
        <p:nvSpPr>
          <p:cNvPr id="4100" name="Rectangle 3"/>
          <p:cNvSpPr>
            <a:spLocks noGrp="1" noChangeArrowheads="1"/>
          </p:cNvSpPr>
          <p:nvPr>
            <p:ph type="body" idx="1"/>
          </p:nvPr>
        </p:nvSpPr>
        <p:spPr>
          <a:noFill/>
        </p:spPr>
        <p:txBody>
          <a:bodyPr/>
          <a:lstStyle/>
          <a:p>
            <a:r>
              <a:rPr lang="en-US" dirty="0"/>
              <a:t>Type answer here</a:t>
            </a:r>
          </a:p>
        </p:txBody>
      </p:sp>
    </p:spTree>
    <p:extLst>
      <p:ext uri="{BB962C8B-B14F-4D97-AF65-F5344CB8AC3E}">
        <p14:creationId xmlns:p14="http://schemas.microsoft.com/office/powerpoint/2010/main" val="15263617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7"/>
          <p:cNvSpPr>
            <a:spLocks noGrp="1" noChangeArrowheads="1"/>
          </p:cNvSpPr>
          <p:nvPr>
            <p:ph type="sldNum" sz="quarter" idx="5"/>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1161A3C8-2318-4C27-9A33-DD6CBF1BDB4F}" type="slidenum">
              <a:rPr lang="en-US" sz="1200"/>
              <a:pPr/>
              <a:t>19</a:t>
            </a:fld>
            <a:endParaRPr lang="en-US" sz="1200" dirty="0"/>
          </a:p>
        </p:txBody>
      </p:sp>
      <p:sp>
        <p:nvSpPr>
          <p:cNvPr id="4099" name="Rectangle 2"/>
          <p:cNvSpPr>
            <a:spLocks noGrp="1" noRot="1" noChangeAspect="1" noChangeArrowheads="1" noTextEdit="1"/>
          </p:cNvSpPr>
          <p:nvPr>
            <p:ph type="sldImg"/>
          </p:nvPr>
        </p:nvSpPr>
        <p:spPr>
          <a:ln/>
        </p:spPr>
      </p:sp>
      <p:sp>
        <p:nvSpPr>
          <p:cNvPr id="4100" name="Rectangle 3"/>
          <p:cNvSpPr>
            <a:spLocks noGrp="1" noChangeArrowheads="1"/>
          </p:cNvSpPr>
          <p:nvPr>
            <p:ph type="body" idx="1"/>
          </p:nvPr>
        </p:nvSpPr>
        <p:spPr>
          <a:noFill/>
        </p:spPr>
        <p:txBody>
          <a:bodyPr/>
          <a:lstStyle/>
          <a:p>
            <a:r>
              <a:rPr lang="en-US" dirty="0"/>
              <a:t>Type answer here</a:t>
            </a:r>
          </a:p>
        </p:txBody>
      </p:sp>
    </p:spTree>
    <p:extLst>
      <p:ext uri="{BB962C8B-B14F-4D97-AF65-F5344CB8AC3E}">
        <p14:creationId xmlns:p14="http://schemas.microsoft.com/office/powerpoint/2010/main" val="26021667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2E684CCD-9A8A-498C-AD0F-5DDF5E50B043}" type="slidenum">
              <a:rPr lang="en-US" smtClean="0"/>
              <a:pPr>
                <a:defRPr/>
              </a:pPr>
              <a:t>20</a:t>
            </a:fld>
            <a:endParaRPr lang="en-US" dirty="0"/>
          </a:p>
        </p:txBody>
      </p:sp>
    </p:spTree>
    <p:extLst>
      <p:ext uri="{BB962C8B-B14F-4D97-AF65-F5344CB8AC3E}">
        <p14:creationId xmlns:p14="http://schemas.microsoft.com/office/powerpoint/2010/main" val="7144475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a:ln/>
        </p:spPr>
      </p:sp>
      <p:sp>
        <p:nvSpPr>
          <p:cNvPr id="921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p:txBody>
      </p:sp>
      <p:sp>
        <p:nvSpPr>
          <p:cNvPr id="922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fld id="{B4151660-9308-464F-A8F8-CFDA0A1AC5F1}" type="slidenum">
              <a:rPr lang="en-US" sz="1200" smtClean="0"/>
              <a:pPr/>
              <a:t>2</a:t>
            </a:fld>
            <a:endParaRPr lang="en-US" sz="1200" dirty="0"/>
          </a:p>
        </p:txBody>
      </p:sp>
    </p:spTree>
    <p:extLst>
      <p:ext uri="{BB962C8B-B14F-4D97-AF65-F5344CB8AC3E}">
        <p14:creationId xmlns:p14="http://schemas.microsoft.com/office/powerpoint/2010/main" val="10358378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2E684CCD-9A8A-498C-AD0F-5DDF5E50B043}" type="slidenum">
              <a:rPr lang="en-US" smtClean="0"/>
              <a:pPr>
                <a:defRPr/>
              </a:pPr>
              <a:t>21</a:t>
            </a:fld>
            <a:endParaRPr lang="en-US" dirty="0"/>
          </a:p>
        </p:txBody>
      </p:sp>
    </p:spTree>
    <p:extLst>
      <p:ext uri="{BB962C8B-B14F-4D97-AF65-F5344CB8AC3E}">
        <p14:creationId xmlns:p14="http://schemas.microsoft.com/office/powerpoint/2010/main" val="37412061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2E684CCD-9A8A-498C-AD0F-5DDF5E50B043}" type="slidenum">
              <a:rPr lang="en-US" smtClean="0"/>
              <a:pPr>
                <a:defRPr/>
              </a:pPr>
              <a:t>22</a:t>
            </a:fld>
            <a:endParaRPr lang="en-US" dirty="0"/>
          </a:p>
        </p:txBody>
      </p:sp>
    </p:spTree>
    <p:extLst>
      <p:ext uri="{BB962C8B-B14F-4D97-AF65-F5344CB8AC3E}">
        <p14:creationId xmlns:p14="http://schemas.microsoft.com/office/powerpoint/2010/main" val="29525250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Image Placeholder 1"/>
          <p:cNvSpPr>
            <a:spLocks noGrp="1" noRot="1" noChangeAspect="1" noTextEdit="1"/>
          </p:cNvSpPr>
          <p:nvPr>
            <p:ph type="sldImg"/>
          </p:nvPr>
        </p:nvSpPr>
        <p:spPr>
          <a:ln/>
        </p:spPr>
      </p:sp>
      <p:sp>
        <p:nvSpPr>
          <p:cNvPr id="2457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p:txBody>
      </p:sp>
      <p:sp>
        <p:nvSpPr>
          <p:cNvPr id="2458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fld id="{676BEF42-25FD-4E3A-A3D1-39B1D080F24E}" type="slidenum">
              <a:rPr lang="en-US" sz="1200">
                <a:solidFill>
                  <a:prstClr val="black"/>
                </a:solidFill>
              </a:rPr>
              <a:pPr/>
              <a:t>23</a:t>
            </a:fld>
            <a:endParaRPr lang="en-US" sz="1200" dirty="0">
              <a:solidFill>
                <a:prstClr val="black"/>
              </a:solidFill>
            </a:endParaRPr>
          </a:p>
        </p:txBody>
      </p:sp>
    </p:spTree>
    <p:extLst>
      <p:ext uri="{BB962C8B-B14F-4D97-AF65-F5344CB8AC3E}">
        <p14:creationId xmlns:p14="http://schemas.microsoft.com/office/powerpoint/2010/main" val="424821580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a:ln/>
        </p:spPr>
      </p:sp>
      <p:sp>
        <p:nvSpPr>
          <p:cNvPr id="921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p:txBody>
      </p:sp>
      <p:sp>
        <p:nvSpPr>
          <p:cNvPr id="922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fld id="{B4151660-9308-464F-A8F8-CFDA0A1AC5F1}" type="slidenum">
              <a:rPr lang="en-US" sz="1200" smtClean="0"/>
              <a:pPr/>
              <a:t>24</a:t>
            </a:fld>
            <a:endParaRPr lang="en-US" sz="1200" dirty="0"/>
          </a:p>
        </p:txBody>
      </p:sp>
    </p:spTree>
    <p:extLst>
      <p:ext uri="{BB962C8B-B14F-4D97-AF65-F5344CB8AC3E}">
        <p14:creationId xmlns:p14="http://schemas.microsoft.com/office/powerpoint/2010/main" val="59328878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2E684CCD-9A8A-498C-AD0F-5DDF5E50B043}" type="slidenum">
              <a:rPr lang="en-US" smtClean="0"/>
              <a:pPr>
                <a:defRPr/>
              </a:pPr>
              <a:t>25</a:t>
            </a:fld>
            <a:endParaRPr lang="en-US" dirty="0"/>
          </a:p>
        </p:txBody>
      </p:sp>
    </p:spTree>
    <p:extLst>
      <p:ext uri="{BB962C8B-B14F-4D97-AF65-F5344CB8AC3E}">
        <p14:creationId xmlns:p14="http://schemas.microsoft.com/office/powerpoint/2010/main" val="104917189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2E684CCD-9A8A-498C-AD0F-5DDF5E50B043}" type="slidenum">
              <a:rPr lang="en-US" smtClean="0"/>
              <a:pPr>
                <a:defRPr/>
              </a:pPr>
              <a:t>26</a:t>
            </a:fld>
            <a:endParaRPr lang="en-US" dirty="0"/>
          </a:p>
        </p:txBody>
      </p:sp>
    </p:spTree>
    <p:extLst>
      <p:ext uri="{BB962C8B-B14F-4D97-AF65-F5344CB8AC3E}">
        <p14:creationId xmlns:p14="http://schemas.microsoft.com/office/powerpoint/2010/main" val="165439097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2E684CCD-9A8A-498C-AD0F-5DDF5E50B043}" type="slidenum">
              <a:rPr lang="en-US" smtClean="0"/>
              <a:pPr>
                <a:defRPr/>
              </a:pPr>
              <a:t>27</a:t>
            </a:fld>
            <a:endParaRPr lang="en-US" dirty="0"/>
          </a:p>
        </p:txBody>
      </p:sp>
    </p:spTree>
    <p:extLst>
      <p:ext uri="{BB962C8B-B14F-4D97-AF65-F5344CB8AC3E}">
        <p14:creationId xmlns:p14="http://schemas.microsoft.com/office/powerpoint/2010/main" val="321629374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2E684CCD-9A8A-498C-AD0F-5DDF5E50B043}" type="slidenum">
              <a:rPr lang="en-US" smtClean="0"/>
              <a:pPr>
                <a:defRPr/>
              </a:pPr>
              <a:t>28</a:t>
            </a:fld>
            <a:endParaRPr lang="en-US" dirty="0"/>
          </a:p>
        </p:txBody>
      </p:sp>
    </p:spTree>
    <p:extLst>
      <p:ext uri="{BB962C8B-B14F-4D97-AF65-F5344CB8AC3E}">
        <p14:creationId xmlns:p14="http://schemas.microsoft.com/office/powerpoint/2010/main" val="378562550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2E684CCD-9A8A-498C-AD0F-5DDF5E50B043}" type="slidenum">
              <a:rPr lang="en-US" smtClean="0"/>
              <a:pPr>
                <a:defRPr/>
              </a:pPr>
              <a:t>29</a:t>
            </a:fld>
            <a:endParaRPr lang="en-US" dirty="0"/>
          </a:p>
        </p:txBody>
      </p:sp>
    </p:spTree>
    <p:extLst>
      <p:ext uri="{BB962C8B-B14F-4D97-AF65-F5344CB8AC3E}">
        <p14:creationId xmlns:p14="http://schemas.microsoft.com/office/powerpoint/2010/main" val="33588582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7"/>
          <p:cNvSpPr>
            <a:spLocks noGrp="1" noChangeArrowheads="1"/>
          </p:cNvSpPr>
          <p:nvPr>
            <p:ph type="sldNum" sz="quarter" idx="5"/>
          </p:nvPr>
        </p:nvSpPr>
        <p:spPr/>
        <p:txBody>
          <a:bodyPr/>
          <a:lstStyle/>
          <a:p>
            <a:pPr>
              <a:defRPr/>
            </a:pPr>
            <a:fld id="{0999C039-7D7E-4404-9CEA-5E96F68BE406}" type="slidenum">
              <a:rPr lang="en-US">
                <a:latin typeface="Arial" charset="0"/>
              </a:rPr>
              <a:pPr>
                <a:defRPr/>
              </a:pPr>
              <a:t>30</a:t>
            </a:fld>
            <a:endParaRPr lang="en-US" dirty="0">
              <a:latin typeface="Arial" charset="0"/>
            </a:endParaRPr>
          </a:p>
        </p:txBody>
      </p:sp>
      <p:sp>
        <p:nvSpPr>
          <p:cNvPr id="135171" name="Rectangle 2"/>
          <p:cNvSpPr>
            <a:spLocks noGrp="1" noRot="1" noChangeAspect="1" noChangeArrowheads="1" noTextEdit="1"/>
          </p:cNvSpPr>
          <p:nvPr>
            <p:ph type="sldImg"/>
          </p:nvPr>
        </p:nvSpPr>
        <p:spPr>
          <a:ln/>
        </p:spPr>
      </p:sp>
      <p:sp>
        <p:nvSpPr>
          <p:cNvPr id="1351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Clr>
                <a:schemeClr val="tx1"/>
              </a:buClr>
              <a:buFont typeface="Wingdings" pitchFamily="2" charset="2"/>
              <a:buNone/>
            </a:pPr>
            <a:r>
              <a:rPr lang="en-US" dirty="0">
                <a:latin typeface="Arial" pitchFamily="34" charset="0"/>
              </a:rPr>
              <a:t>a. prevents statement execution for the current invocation of PROC SQL</a:t>
            </a:r>
          </a:p>
          <a:p>
            <a:pPr marL="228600" indent="-228600" eaLnBrk="1" hangingPunct="1">
              <a:buClr>
                <a:schemeClr val="tx1"/>
              </a:buClr>
              <a:buFont typeface="Wingdings" pitchFamily="2" charset="2"/>
              <a:buNone/>
            </a:pPr>
            <a:r>
              <a:rPr lang="en-US" dirty="0">
                <a:latin typeface="Arial" pitchFamily="34" charset="0"/>
              </a:rPr>
              <a:t>c. is used to check SQL query syntax without actually executing the statements</a:t>
            </a:r>
          </a:p>
        </p:txBody>
      </p:sp>
    </p:spTree>
    <p:extLst>
      <p:ext uri="{BB962C8B-B14F-4D97-AF65-F5344CB8AC3E}">
        <p14:creationId xmlns:p14="http://schemas.microsoft.com/office/powerpoint/2010/main" val="4120819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2E684CCD-9A8A-498C-AD0F-5DDF5E50B043}" type="slidenum">
              <a:rPr lang="en-US" smtClean="0"/>
              <a:pPr>
                <a:defRPr/>
              </a:pPr>
              <a:t>3</a:t>
            </a:fld>
            <a:endParaRPr lang="en-US" dirty="0"/>
          </a:p>
        </p:txBody>
      </p:sp>
    </p:spTree>
    <p:extLst>
      <p:ext uri="{BB962C8B-B14F-4D97-AF65-F5344CB8AC3E}">
        <p14:creationId xmlns:p14="http://schemas.microsoft.com/office/powerpoint/2010/main" val="250264585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7"/>
          <p:cNvSpPr>
            <a:spLocks noGrp="1" noChangeArrowheads="1"/>
          </p:cNvSpPr>
          <p:nvPr>
            <p:ph type="sldNum" sz="quarter" idx="5"/>
          </p:nvPr>
        </p:nvSpPr>
        <p:spPr/>
        <p:txBody>
          <a:bodyPr/>
          <a:lstStyle/>
          <a:p>
            <a:pPr>
              <a:defRPr/>
            </a:pPr>
            <a:fld id="{5B125EF5-AFF4-42FE-8A6A-8A8DB8853F47}" type="slidenum">
              <a:rPr lang="en-US">
                <a:latin typeface="Arial" charset="0"/>
              </a:rPr>
              <a:pPr>
                <a:defRPr/>
              </a:pPr>
              <a:t>31</a:t>
            </a:fld>
            <a:endParaRPr lang="en-US" dirty="0">
              <a:latin typeface="Arial" charset="0"/>
            </a:endParaRPr>
          </a:p>
        </p:txBody>
      </p:sp>
      <p:sp>
        <p:nvSpPr>
          <p:cNvPr id="136195" name="Rectangle 2"/>
          <p:cNvSpPr>
            <a:spLocks noGrp="1" noRot="1" noChangeAspect="1" noChangeArrowheads="1" noTextEdit="1"/>
          </p:cNvSpPr>
          <p:nvPr>
            <p:ph type="sldImg"/>
          </p:nvPr>
        </p:nvSpPr>
        <p:spPr>
          <a:ln/>
        </p:spPr>
      </p:sp>
      <p:sp>
        <p:nvSpPr>
          <p:cNvPr id="1361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a:latin typeface="Arial" pitchFamily="34" charset="0"/>
              </a:rPr>
              <a:t>Type answer here</a:t>
            </a:r>
          </a:p>
          <a:p>
            <a:pPr eaLnBrk="1" hangingPunct="1"/>
            <a:endParaRPr lang="en-US" dirty="0">
              <a:latin typeface="Arial" pitchFamily="34" charset="0"/>
            </a:endParaRPr>
          </a:p>
        </p:txBody>
      </p:sp>
    </p:spTree>
    <p:extLst>
      <p:ext uri="{BB962C8B-B14F-4D97-AF65-F5344CB8AC3E}">
        <p14:creationId xmlns:p14="http://schemas.microsoft.com/office/powerpoint/2010/main" val="235930003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2E684CCD-9A8A-498C-AD0F-5DDF5E50B043}" type="slidenum">
              <a:rPr lang="en-US" smtClean="0"/>
              <a:pPr>
                <a:defRPr/>
              </a:pPr>
              <a:t>32</a:t>
            </a:fld>
            <a:endParaRPr lang="en-US" dirty="0"/>
          </a:p>
        </p:txBody>
      </p:sp>
    </p:spTree>
    <p:extLst>
      <p:ext uri="{BB962C8B-B14F-4D97-AF65-F5344CB8AC3E}">
        <p14:creationId xmlns:p14="http://schemas.microsoft.com/office/powerpoint/2010/main" val="64606146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2E684CCD-9A8A-498C-AD0F-5DDF5E50B043}" type="slidenum">
              <a:rPr lang="en-US" smtClean="0"/>
              <a:pPr>
                <a:defRPr/>
              </a:pPr>
              <a:t>33</a:t>
            </a:fld>
            <a:endParaRPr lang="en-US" dirty="0"/>
          </a:p>
        </p:txBody>
      </p:sp>
    </p:spTree>
    <p:extLst>
      <p:ext uri="{BB962C8B-B14F-4D97-AF65-F5344CB8AC3E}">
        <p14:creationId xmlns:p14="http://schemas.microsoft.com/office/powerpoint/2010/main" val="8078131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2E684CCD-9A8A-498C-AD0F-5DDF5E50B043}" type="slidenum">
              <a:rPr lang="en-US" smtClean="0"/>
              <a:pPr>
                <a:defRPr/>
              </a:pPr>
              <a:t>34</a:t>
            </a:fld>
            <a:endParaRPr lang="en-US" dirty="0"/>
          </a:p>
        </p:txBody>
      </p:sp>
    </p:spTree>
    <p:extLst>
      <p:ext uri="{BB962C8B-B14F-4D97-AF65-F5344CB8AC3E}">
        <p14:creationId xmlns:p14="http://schemas.microsoft.com/office/powerpoint/2010/main" val="408177824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2E684CCD-9A8A-498C-AD0F-5DDF5E50B043}" type="slidenum">
              <a:rPr lang="en-US" smtClean="0"/>
              <a:pPr>
                <a:defRPr/>
              </a:pPr>
              <a:t>35</a:t>
            </a:fld>
            <a:endParaRPr lang="en-US" dirty="0"/>
          </a:p>
        </p:txBody>
      </p:sp>
    </p:spTree>
    <p:extLst>
      <p:ext uri="{BB962C8B-B14F-4D97-AF65-F5344CB8AC3E}">
        <p14:creationId xmlns:p14="http://schemas.microsoft.com/office/powerpoint/2010/main" val="99276668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2E684CCD-9A8A-498C-AD0F-5DDF5E50B043}" type="slidenum">
              <a:rPr lang="en-US" smtClean="0"/>
              <a:pPr>
                <a:defRPr/>
              </a:pPr>
              <a:t>36</a:t>
            </a:fld>
            <a:endParaRPr lang="en-US" dirty="0"/>
          </a:p>
        </p:txBody>
      </p:sp>
    </p:spTree>
    <p:extLst>
      <p:ext uri="{BB962C8B-B14F-4D97-AF65-F5344CB8AC3E}">
        <p14:creationId xmlns:p14="http://schemas.microsoft.com/office/powerpoint/2010/main" val="17842076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2E684CCD-9A8A-498C-AD0F-5DDF5E50B043}" type="slidenum">
              <a:rPr lang="en-US" smtClean="0"/>
              <a:pPr>
                <a:defRPr/>
              </a:pPr>
              <a:t>37</a:t>
            </a:fld>
            <a:endParaRPr lang="en-US" dirty="0"/>
          </a:p>
        </p:txBody>
      </p:sp>
    </p:spTree>
    <p:extLst>
      <p:ext uri="{BB962C8B-B14F-4D97-AF65-F5344CB8AC3E}">
        <p14:creationId xmlns:p14="http://schemas.microsoft.com/office/powerpoint/2010/main" val="174217777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2E684CCD-9A8A-498C-AD0F-5DDF5E50B043}" type="slidenum">
              <a:rPr lang="en-US" smtClean="0"/>
              <a:pPr>
                <a:defRPr/>
              </a:pPr>
              <a:t>38</a:t>
            </a:fld>
            <a:endParaRPr lang="en-US" dirty="0"/>
          </a:p>
        </p:txBody>
      </p:sp>
    </p:spTree>
    <p:extLst>
      <p:ext uri="{BB962C8B-B14F-4D97-AF65-F5344CB8AC3E}">
        <p14:creationId xmlns:p14="http://schemas.microsoft.com/office/powerpoint/2010/main" val="317057329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7"/>
          <p:cNvSpPr>
            <a:spLocks noGrp="1" noChangeArrowheads="1"/>
          </p:cNvSpPr>
          <p:nvPr>
            <p:ph type="sldNum" sz="quarter" idx="5"/>
          </p:nvPr>
        </p:nvSpPr>
        <p:spPr/>
        <p:txBody>
          <a:bodyPr/>
          <a:lstStyle/>
          <a:p>
            <a:pPr>
              <a:defRPr/>
            </a:pPr>
            <a:fld id="{3967F19F-E7C3-4BB6-B3F8-1C5CFE154A2B}" type="slidenum">
              <a:rPr lang="en-US">
                <a:latin typeface="Arial" charset="0"/>
              </a:rPr>
              <a:pPr>
                <a:defRPr/>
              </a:pPr>
              <a:t>39</a:t>
            </a:fld>
            <a:endParaRPr lang="en-US" dirty="0">
              <a:latin typeface="Arial" charset="0"/>
            </a:endParaRPr>
          </a:p>
        </p:txBody>
      </p:sp>
      <p:sp>
        <p:nvSpPr>
          <p:cNvPr id="137219" name="Rectangle 2"/>
          <p:cNvSpPr>
            <a:spLocks noGrp="1" noRot="1" noChangeAspect="1" noChangeArrowheads="1" noTextEdit="1"/>
          </p:cNvSpPr>
          <p:nvPr>
            <p:ph type="sldImg"/>
          </p:nvPr>
        </p:nvSpPr>
        <p:spPr>
          <a:ln/>
        </p:spPr>
      </p:sp>
      <p:sp>
        <p:nvSpPr>
          <p:cNvPr id="1372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r>
              <a:rPr lang="en-US" dirty="0">
                <a:latin typeface="Arial" pitchFamily="34" charset="0"/>
              </a:rPr>
              <a:t>RESET NONUMBER OUTOBS=9;</a:t>
            </a:r>
          </a:p>
        </p:txBody>
      </p:sp>
    </p:spTree>
    <p:extLst>
      <p:ext uri="{BB962C8B-B14F-4D97-AF65-F5344CB8AC3E}">
        <p14:creationId xmlns:p14="http://schemas.microsoft.com/office/powerpoint/2010/main" val="408022408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7"/>
          <p:cNvSpPr>
            <a:spLocks noGrp="1" noChangeArrowheads="1"/>
          </p:cNvSpPr>
          <p:nvPr>
            <p:ph type="sldNum" sz="quarter" idx="5"/>
          </p:nvPr>
        </p:nvSpPr>
        <p:spPr/>
        <p:txBody>
          <a:bodyPr/>
          <a:lstStyle/>
          <a:p>
            <a:pPr>
              <a:defRPr/>
            </a:pPr>
            <a:fld id="{EC8CDA6D-0217-4DEC-A80D-7D8360451AFB}" type="slidenum">
              <a:rPr lang="en-US">
                <a:latin typeface="Arial" charset="0"/>
              </a:rPr>
              <a:pPr>
                <a:defRPr/>
              </a:pPr>
              <a:t>40</a:t>
            </a:fld>
            <a:endParaRPr lang="en-US" dirty="0">
              <a:latin typeface="Arial" charset="0"/>
            </a:endParaRPr>
          </a:p>
        </p:txBody>
      </p:sp>
      <p:sp>
        <p:nvSpPr>
          <p:cNvPr id="138243" name="Rectangle 2"/>
          <p:cNvSpPr>
            <a:spLocks noGrp="1" noRot="1" noChangeAspect="1" noChangeArrowheads="1" noTextEdit="1"/>
          </p:cNvSpPr>
          <p:nvPr>
            <p:ph type="sldImg"/>
          </p:nvPr>
        </p:nvSpPr>
        <p:spPr>
          <a:ln/>
        </p:spPr>
      </p:sp>
      <p:sp>
        <p:nvSpPr>
          <p:cNvPr id="1382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a:latin typeface="Arial" pitchFamily="34" charset="0"/>
              </a:rPr>
              <a:t>Type answer here</a:t>
            </a:r>
          </a:p>
          <a:p>
            <a:pPr eaLnBrk="1" hangingPunct="1"/>
            <a:endParaRPr lang="en-US" dirty="0">
              <a:latin typeface="Arial" pitchFamily="34" charset="0"/>
            </a:endParaRPr>
          </a:p>
        </p:txBody>
      </p:sp>
    </p:spTree>
    <p:extLst>
      <p:ext uri="{BB962C8B-B14F-4D97-AF65-F5344CB8AC3E}">
        <p14:creationId xmlns:p14="http://schemas.microsoft.com/office/powerpoint/2010/main" val="40406761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2E684CCD-9A8A-498C-AD0F-5DDF5E50B043}" type="slidenum">
              <a:rPr lang="en-US" smtClean="0"/>
              <a:pPr>
                <a:defRPr/>
              </a:pPr>
              <a:t>4</a:t>
            </a:fld>
            <a:endParaRPr lang="en-US" dirty="0"/>
          </a:p>
        </p:txBody>
      </p:sp>
    </p:spTree>
    <p:extLst>
      <p:ext uri="{BB962C8B-B14F-4D97-AF65-F5344CB8AC3E}">
        <p14:creationId xmlns:p14="http://schemas.microsoft.com/office/powerpoint/2010/main" val="216943006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Image Placeholder 1"/>
          <p:cNvSpPr>
            <a:spLocks noGrp="1" noRot="1" noChangeAspect="1" noTextEdit="1"/>
          </p:cNvSpPr>
          <p:nvPr>
            <p:ph type="sldImg"/>
          </p:nvPr>
        </p:nvSpPr>
        <p:spPr>
          <a:ln/>
        </p:spPr>
      </p:sp>
      <p:sp>
        <p:nvSpPr>
          <p:cNvPr id="2457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p:txBody>
      </p:sp>
      <p:sp>
        <p:nvSpPr>
          <p:cNvPr id="2458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fld id="{676BEF42-25FD-4E3A-A3D1-39B1D080F24E}" type="slidenum">
              <a:rPr lang="en-US" sz="1200">
                <a:solidFill>
                  <a:prstClr val="black"/>
                </a:solidFill>
              </a:rPr>
              <a:pPr/>
              <a:t>41</a:t>
            </a:fld>
            <a:endParaRPr lang="en-US" sz="1200" dirty="0">
              <a:solidFill>
                <a:prstClr val="black"/>
              </a:solidFill>
            </a:endParaRPr>
          </a:p>
        </p:txBody>
      </p:sp>
    </p:spTree>
    <p:extLst>
      <p:ext uri="{BB962C8B-B14F-4D97-AF65-F5344CB8AC3E}">
        <p14:creationId xmlns:p14="http://schemas.microsoft.com/office/powerpoint/2010/main" val="312675603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a:ln/>
        </p:spPr>
      </p:sp>
      <p:sp>
        <p:nvSpPr>
          <p:cNvPr id="921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p:txBody>
      </p:sp>
      <p:sp>
        <p:nvSpPr>
          <p:cNvPr id="922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fld id="{B4151660-9308-464F-A8F8-CFDA0A1AC5F1}" type="slidenum">
              <a:rPr lang="en-US" sz="1200" smtClean="0"/>
              <a:pPr/>
              <a:t>42</a:t>
            </a:fld>
            <a:endParaRPr lang="en-US" sz="1200" dirty="0"/>
          </a:p>
        </p:txBody>
      </p:sp>
    </p:spTree>
    <p:extLst>
      <p:ext uri="{BB962C8B-B14F-4D97-AF65-F5344CB8AC3E}">
        <p14:creationId xmlns:p14="http://schemas.microsoft.com/office/powerpoint/2010/main" val="352587211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2E684CCD-9A8A-498C-AD0F-5DDF5E50B043}" type="slidenum">
              <a:rPr lang="en-US" smtClean="0"/>
              <a:pPr>
                <a:defRPr/>
              </a:pPr>
              <a:t>43</a:t>
            </a:fld>
            <a:endParaRPr lang="en-US" dirty="0"/>
          </a:p>
        </p:txBody>
      </p:sp>
    </p:spTree>
    <p:extLst>
      <p:ext uri="{BB962C8B-B14F-4D97-AF65-F5344CB8AC3E}">
        <p14:creationId xmlns:p14="http://schemas.microsoft.com/office/powerpoint/2010/main" val="387374145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2E684CCD-9A8A-498C-AD0F-5DDF5E50B043}" type="slidenum">
              <a:rPr lang="en-US" smtClean="0"/>
              <a:pPr>
                <a:defRPr/>
              </a:pPr>
              <a:t>44</a:t>
            </a:fld>
            <a:endParaRPr lang="en-US" dirty="0"/>
          </a:p>
        </p:txBody>
      </p:sp>
    </p:spTree>
    <p:extLst>
      <p:ext uri="{BB962C8B-B14F-4D97-AF65-F5344CB8AC3E}">
        <p14:creationId xmlns:p14="http://schemas.microsoft.com/office/powerpoint/2010/main" val="244237454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2E684CCD-9A8A-498C-AD0F-5DDF5E50B043}" type="slidenum">
              <a:rPr lang="en-US" smtClean="0"/>
              <a:pPr>
                <a:defRPr/>
              </a:pPr>
              <a:t>45</a:t>
            </a:fld>
            <a:endParaRPr lang="en-US" dirty="0"/>
          </a:p>
        </p:txBody>
      </p:sp>
    </p:spTree>
    <p:extLst>
      <p:ext uri="{BB962C8B-B14F-4D97-AF65-F5344CB8AC3E}">
        <p14:creationId xmlns:p14="http://schemas.microsoft.com/office/powerpoint/2010/main" val="351636315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2E684CCD-9A8A-498C-AD0F-5DDF5E50B043}" type="slidenum">
              <a:rPr lang="en-US" smtClean="0"/>
              <a:pPr>
                <a:defRPr/>
              </a:pPr>
              <a:t>46</a:t>
            </a:fld>
            <a:endParaRPr lang="en-US" dirty="0"/>
          </a:p>
        </p:txBody>
      </p:sp>
    </p:spTree>
    <p:extLst>
      <p:ext uri="{BB962C8B-B14F-4D97-AF65-F5344CB8AC3E}">
        <p14:creationId xmlns:p14="http://schemas.microsoft.com/office/powerpoint/2010/main" val="108589040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7"/>
          <p:cNvSpPr>
            <a:spLocks noGrp="1" noChangeArrowheads="1"/>
          </p:cNvSpPr>
          <p:nvPr>
            <p:ph type="sldNum" sz="quarter" idx="5"/>
          </p:nvPr>
        </p:nvSpPr>
        <p:spPr/>
        <p:txBody>
          <a:bodyPr/>
          <a:lstStyle/>
          <a:p>
            <a:pPr>
              <a:defRPr/>
            </a:pPr>
            <a:fld id="{1CA1F179-7EC6-4D56-8015-5BF9C44A3D0C}" type="slidenum">
              <a:rPr lang="en-US">
                <a:latin typeface="Arial" charset="0"/>
              </a:rPr>
              <a:pPr>
                <a:defRPr/>
              </a:pPr>
              <a:t>47</a:t>
            </a:fld>
            <a:endParaRPr lang="en-US" dirty="0">
              <a:latin typeface="Arial" charset="0"/>
            </a:endParaRPr>
          </a:p>
        </p:txBody>
      </p:sp>
    </p:spTree>
    <p:extLst>
      <p:ext uri="{BB962C8B-B14F-4D97-AF65-F5344CB8AC3E}">
        <p14:creationId xmlns:p14="http://schemas.microsoft.com/office/powerpoint/2010/main" val="412676534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2E684CCD-9A8A-498C-AD0F-5DDF5E50B043}" type="slidenum">
              <a:rPr lang="en-US" smtClean="0"/>
              <a:pPr>
                <a:defRPr/>
              </a:pPr>
              <a:t>48</a:t>
            </a:fld>
            <a:endParaRPr lang="en-US" dirty="0"/>
          </a:p>
        </p:txBody>
      </p:sp>
    </p:spTree>
    <p:extLst>
      <p:ext uri="{BB962C8B-B14F-4D97-AF65-F5344CB8AC3E}">
        <p14:creationId xmlns:p14="http://schemas.microsoft.com/office/powerpoint/2010/main" val="59384712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2E684CCD-9A8A-498C-AD0F-5DDF5E50B043}" type="slidenum">
              <a:rPr lang="en-US" smtClean="0"/>
              <a:pPr>
                <a:defRPr/>
              </a:pPr>
              <a:t>49</a:t>
            </a:fld>
            <a:endParaRPr lang="en-US" dirty="0"/>
          </a:p>
        </p:txBody>
      </p:sp>
    </p:spTree>
    <p:extLst>
      <p:ext uri="{BB962C8B-B14F-4D97-AF65-F5344CB8AC3E}">
        <p14:creationId xmlns:p14="http://schemas.microsoft.com/office/powerpoint/2010/main" val="39077170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2E684CCD-9A8A-498C-AD0F-5DDF5E50B043}" type="slidenum">
              <a:rPr lang="en-US" smtClean="0"/>
              <a:pPr>
                <a:defRPr/>
              </a:pPr>
              <a:t>50</a:t>
            </a:fld>
            <a:endParaRPr lang="en-US" dirty="0"/>
          </a:p>
        </p:txBody>
      </p:sp>
    </p:spTree>
    <p:extLst>
      <p:ext uri="{BB962C8B-B14F-4D97-AF65-F5344CB8AC3E}">
        <p14:creationId xmlns:p14="http://schemas.microsoft.com/office/powerpoint/2010/main" val="1288511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2E684CCD-9A8A-498C-AD0F-5DDF5E50B043}" type="slidenum">
              <a:rPr lang="en-US" smtClean="0"/>
              <a:pPr>
                <a:defRPr/>
              </a:pPr>
              <a:t>5</a:t>
            </a:fld>
            <a:endParaRPr lang="en-US" dirty="0"/>
          </a:p>
        </p:txBody>
      </p:sp>
    </p:spTree>
    <p:extLst>
      <p:ext uri="{BB962C8B-B14F-4D97-AF65-F5344CB8AC3E}">
        <p14:creationId xmlns:p14="http://schemas.microsoft.com/office/powerpoint/2010/main" val="201881580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2E684CCD-9A8A-498C-AD0F-5DDF5E50B043}" type="slidenum">
              <a:rPr lang="en-US" smtClean="0"/>
              <a:pPr>
                <a:defRPr/>
              </a:pPr>
              <a:t>51</a:t>
            </a:fld>
            <a:endParaRPr lang="en-US" dirty="0"/>
          </a:p>
        </p:txBody>
      </p:sp>
    </p:spTree>
    <p:extLst>
      <p:ext uri="{BB962C8B-B14F-4D97-AF65-F5344CB8AC3E}">
        <p14:creationId xmlns:p14="http://schemas.microsoft.com/office/powerpoint/2010/main" val="372381303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2E684CCD-9A8A-498C-AD0F-5DDF5E50B043}" type="slidenum">
              <a:rPr lang="en-US" smtClean="0"/>
              <a:pPr>
                <a:defRPr/>
              </a:pPr>
              <a:t>52</a:t>
            </a:fld>
            <a:endParaRPr lang="en-US" dirty="0"/>
          </a:p>
        </p:txBody>
      </p:sp>
    </p:spTree>
    <p:extLst>
      <p:ext uri="{BB962C8B-B14F-4D97-AF65-F5344CB8AC3E}">
        <p14:creationId xmlns:p14="http://schemas.microsoft.com/office/powerpoint/2010/main" val="175197335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2E684CCD-9A8A-498C-AD0F-5DDF5E50B043}" type="slidenum">
              <a:rPr lang="en-US" smtClean="0"/>
              <a:pPr>
                <a:defRPr/>
              </a:pPr>
              <a:t>53</a:t>
            </a:fld>
            <a:endParaRPr lang="en-US" dirty="0"/>
          </a:p>
        </p:txBody>
      </p:sp>
    </p:spTree>
    <p:extLst>
      <p:ext uri="{BB962C8B-B14F-4D97-AF65-F5344CB8AC3E}">
        <p14:creationId xmlns:p14="http://schemas.microsoft.com/office/powerpoint/2010/main" val="176215803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2E684CCD-9A8A-498C-AD0F-5DDF5E50B043}" type="slidenum">
              <a:rPr lang="en-US" smtClean="0"/>
              <a:pPr>
                <a:defRPr/>
              </a:pPr>
              <a:t>54</a:t>
            </a:fld>
            <a:endParaRPr lang="en-US" dirty="0"/>
          </a:p>
        </p:txBody>
      </p:sp>
    </p:spTree>
    <p:extLst>
      <p:ext uri="{BB962C8B-B14F-4D97-AF65-F5344CB8AC3E}">
        <p14:creationId xmlns:p14="http://schemas.microsoft.com/office/powerpoint/2010/main" val="367556613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2E684CCD-9A8A-498C-AD0F-5DDF5E50B043}" type="slidenum">
              <a:rPr lang="en-US" smtClean="0"/>
              <a:pPr>
                <a:defRPr/>
              </a:pPr>
              <a:t>55</a:t>
            </a:fld>
            <a:endParaRPr lang="en-US" dirty="0"/>
          </a:p>
        </p:txBody>
      </p:sp>
    </p:spTree>
    <p:extLst>
      <p:ext uri="{BB962C8B-B14F-4D97-AF65-F5344CB8AC3E}">
        <p14:creationId xmlns:p14="http://schemas.microsoft.com/office/powerpoint/2010/main" val="199621279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2E684CCD-9A8A-498C-AD0F-5DDF5E50B043}" type="slidenum">
              <a:rPr lang="en-US" smtClean="0"/>
              <a:pPr>
                <a:defRPr/>
              </a:pPr>
              <a:t>56</a:t>
            </a:fld>
            <a:endParaRPr lang="en-US" dirty="0"/>
          </a:p>
        </p:txBody>
      </p:sp>
    </p:spTree>
    <p:extLst>
      <p:ext uri="{BB962C8B-B14F-4D97-AF65-F5344CB8AC3E}">
        <p14:creationId xmlns:p14="http://schemas.microsoft.com/office/powerpoint/2010/main" val="418084155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2E684CCD-9A8A-498C-AD0F-5DDF5E50B043}" type="slidenum">
              <a:rPr lang="en-US" smtClean="0"/>
              <a:pPr>
                <a:defRPr/>
              </a:pPr>
              <a:t>57</a:t>
            </a:fld>
            <a:endParaRPr lang="en-US" dirty="0"/>
          </a:p>
        </p:txBody>
      </p:sp>
    </p:spTree>
    <p:extLst>
      <p:ext uri="{BB962C8B-B14F-4D97-AF65-F5344CB8AC3E}">
        <p14:creationId xmlns:p14="http://schemas.microsoft.com/office/powerpoint/2010/main" val="228358663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2E684CCD-9A8A-498C-AD0F-5DDF5E50B043}" type="slidenum">
              <a:rPr lang="en-US" smtClean="0"/>
              <a:pPr>
                <a:defRPr/>
              </a:pPr>
              <a:t>58</a:t>
            </a:fld>
            <a:endParaRPr lang="en-US" dirty="0"/>
          </a:p>
        </p:txBody>
      </p:sp>
    </p:spTree>
    <p:extLst>
      <p:ext uri="{BB962C8B-B14F-4D97-AF65-F5344CB8AC3E}">
        <p14:creationId xmlns:p14="http://schemas.microsoft.com/office/powerpoint/2010/main" val="377220694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7"/>
          <p:cNvSpPr>
            <a:spLocks noGrp="1" noChangeArrowheads="1"/>
          </p:cNvSpPr>
          <p:nvPr>
            <p:ph type="sldNum" sz="quarter" idx="5"/>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E7F3E783-7C86-4947-9A83-88BA25053F81}" type="slidenum">
              <a:rPr lang="en-US" altLang="en-US" sz="1200"/>
              <a:pPr/>
              <a:t>59</a:t>
            </a:fld>
            <a:endParaRPr lang="en-US" altLang="en-US" sz="1200"/>
          </a:p>
        </p:txBody>
      </p:sp>
      <p:sp>
        <p:nvSpPr>
          <p:cNvPr id="4099" name="Rectangle 2"/>
          <p:cNvSpPr>
            <a:spLocks noGrp="1" noRot="1" noChangeAspect="1" noChangeArrowheads="1" noTextEdit="1"/>
          </p:cNvSpPr>
          <p:nvPr>
            <p:ph type="sldImg"/>
          </p:nvPr>
        </p:nvSpPr>
        <p:spPr>
          <a:ln/>
        </p:spPr>
      </p:sp>
      <p:sp>
        <p:nvSpPr>
          <p:cNvPr id="4100" name="Rectangle 3"/>
          <p:cNvSpPr>
            <a:spLocks noGrp="1" noChangeArrowheads="1"/>
          </p:cNvSpPr>
          <p:nvPr>
            <p:ph type="body" idx="1"/>
          </p:nvPr>
        </p:nvSpPr>
        <p:spPr>
          <a:noFill/>
        </p:spPr>
        <p:txBody>
          <a:bodyPr/>
          <a:lstStyle/>
          <a:p>
            <a:r>
              <a:rPr lang="en-US" altLang="en-US" dirty="0"/>
              <a:t>Type answer here</a:t>
            </a:r>
          </a:p>
        </p:txBody>
      </p:sp>
    </p:spTree>
    <p:extLst>
      <p:ext uri="{BB962C8B-B14F-4D97-AF65-F5344CB8AC3E}">
        <p14:creationId xmlns:p14="http://schemas.microsoft.com/office/powerpoint/2010/main" val="167519560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7"/>
          <p:cNvSpPr>
            <a:spLocks noGrp="1" noChangeArrowheads="1"/>
          </p:cNvSpPr>
          <p:nvPr>
            <p:ph type="sldNum" sz="quarter" idx="5"/>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E7F3E783-7C86-4947-9A83-88BA25053F81}" type="slidenum">
              <a:rPr lang="en-US" altLang="en-US" sz="1200"/>
              <a:pPr/>
              <a:t>60</a:t>
            </a:fld>
            <a:endParaRPr lang="en-US" altLang="en-US" sz="1200"/>
          </a:p>
        </p:txBody>
      </p:sp>
      <p:sp>
        <p:nvSpPr>
          <p:cNvPr id="4099" name="Rectangle 2"/>
          <p:cNvSpPr>
            <a:spLocks noGrp="1" noRot="1" noChangeAspect="1" noChangeArrowheads="1" noTextEdit="1"/>
          </p:cNvSpPr>
          <p:nvPr>
            <p:ph type="sldImg"/>
          </p:nvPr>
        </p:nvSpPr>
        <p:spPr>
          <a:ln/>
        </p:spPr>
      </p:sp>
      <p:sp>
        <p:nvSpPr>
          <p:cNvPr id="4100" name="Rectangle 3"/>
          <p:cNvSpPr>
            <a:spLocks noGrp="1" noChangeArrowheads="1"/>
          </p:cNvSpPr>
          <p:nvPr>
            <p:ph type="body" idx="1"/>
          </p:nvPr>
        </p:nvSpPr>
        <p:spPr>
          <a:noFill/>
        </p:spPr>
        <p:txBody>
          <a:bodyPr/>
          <a:lstStyle/>
          <a:p>
            <a:r>
              <a:rPr lang="en-US" altLang="en-US" dirty="0"/>
              <a:t>Type answer here</a:t>
            </a:r>
          </a:p>
        </p:txBody>
      </p:sp>
    </p:spTree>
    <p:extLst>
      <p:ext uri="{BB962C8B-B14F-4D97-AF65-F5344CB8AC3E}">
        <p14:creationId xmlns:p14="http://schemas.microsoft.com/office/powerpoint/2010/main" val="40798054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2E684CCD-9A8A-498C-AD0F-5DDF5E50B043}" type="slidenum">
              <a:rPr lang="en-US" smtClean="0"/>
              <a:pPr>
                <a:defRPr/>
              </a:pPr>
              <a:t>6</a:t>
            </a:fld>
            <a:endParaRPr lang="en-US" dirty="0"/>
          </a:p>
        </p:txBody>
      </p:sp>
    </p:spTree>
    <p:extLst>
      <p:ext uri="{BB962C8B-B14F-4D97-AF65-F5344CB8AC3E}">
        <p14:creationId xmlns:p14="http://schemas.microsoft.com/office/powerpoint/2010/main" val="49025306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2E684CCD-9A8A-498C-AD0F-5DDF5E50B043}" type="slidenum">
              <a:rPr lang="en-US" smtClean="0"/>
              <a:pPr>
                <a:defRPr/>
              </a:pPr>
              <a:t>61</a:t>
            </a:fld>
            <a:endParaRPr lang="en-US" dirty="0"/>
          </a:p>
        </p:txBody>
      </p:sp>
    </p:spTree>
    <p:extLst>
      <p:ext uri="{BB962C8B-B14F-4D97-AF65-F5344CB8AC3E}">
        <p14:creationId xmlns:p14="http://schemas.microsoft.com/office/powerpoint/2010/main" val="79387181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2E684CCD-9A8A-498C-AD0F-5DDF5E50B043}" type="slidenum">
              <a:rPr lang="en-US" smtClean="0"/>
              <a:pPr>
                <a:defRPr/>
              </a:pPr>
              <a:t>62</a:t>
            </a:fld>
            <a:endParaRPr lang="en-US" dirty="0"/>
          </a:p>
        </p:txBody>
      </p:sp>
    </p:spTree>
    <p:extLst>
      <p:ext uri="{BB962C8B-B14F-4D97-AF65-F5344CB8AC3E}">
        <p14:creationId xmlns:p14="http://schemas.microsoft.com/office/powerpoint/2010/main" val="233756754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2E684CCD-9A8A-498C-AD0F-5DDF5E50B043}" type="slidenum">
              <a:rPr lang="en-US" smtClean="0"/>
              <a:pPr>
                <a:defRPr/>
              </a:pPr>
              <a:t>63</a:t>
            </a:fld>
            <a:endParaRPr lang="en-US" dirty="0"/>
          </a:p>
        </p:txBody>
      </p:sp>
    </p:spTree>
    <p:extLst>
      <p:ext uri="{BB962C8B-B14F-4D97-AF65-F5344CB8AC3E}">
        <p14:creationId xmlns:p14="http://schemas.microsoft.com/office/powerpoint/2010/main" val="356789933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2E684CCD-9A8A-498C-AD0F-5DDF5E50B043}" type="slidenum">
              <a:rPr lang="en-US" smtClean="0"/>
              <a:pPr>
                <a:defRPr/>
              </a:pPr>
              <a:t>64</a:t>
            </a:fld>
            <a:endParaRPr lang="en-US" dirty="0"/>
          </a:p>
        </p:txBody>
      </p:sp>
    </p:spTree>
    <p:extLst>
      <p:ext uri="{BB962C8B-B14F-4D97-AF65-F5344CB8AC3E}">
        <p14:creationId xmlns:p14="http://schemas.microsoft.com/office/powerpoint/2010/main" val="61128911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2E684CCD-9A8A-498C-AD0F-5DDF5E50B043}" type="slidenum">
              <a:rPr lang="en-US" smtClean="0"/>
              <a:pPr>
                <a:defRPr/>
              </a:pPr>
              <a:t>65</a:t>
            </a:fld>
            <a:endParaRPr lang="en-US" dirty="0"/>
          </a:p>
        </p:txBody>
      </p:sp>
    </p:spTree>
    <p:extLst>
      <p:ext uri="{BB962C8B-B14F-4D97-AF65-F5344CB8AC3E}">
        <p14:creationId xmlns:p14="http://schemas.microsoft.com/office/powerpoint/2010/main" val="90575128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2E684CCD-9A8A-498C-AD0F-5DDF5E50B043}" type="slidenum">
              <a:rPr lang="en-US" smtClean="0"/>
              <a:pPr>
                <a:defRPr/>
              </a:pPr>
              <a:t>66</a:t>
            </a:fld>
            <a:endParaRPr lang="en-US" dirty="0"/>
          </a:p>
        </p:txBody>
      </p:sp>
    </p:spTree>
    <p:extLst>
      <p:ext uri="{BB962C8B-B14F-4D97-AF65-F5344CB8AC3E}">
        <p14:creationId xmlns:p14="http://schemas.microsoft.com/office/powerpoint/2010/main" val="308428091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2E684CCD-9A8A-498C-AD0F-5DDF5E50B043}" type="slidenum">
              <a:rPr lang="en-US" smtClean="0"/>
              <a:pPr>
                <a:defRPr/>
              </a:pPr>
              <a:t>67</a:t>
            </a:fld>
            <a:endParaRPr lang="en-US" dirty="0"/>
          </a:p>
        </p:txBody>
      </p:sp>
    </p:spTree>
    <p:extLst>
      <p:ext uri="{BB962C8B-B14F-4D97-AF65-F5344CB8AC3E}">
        <p14:creationId xmlns:p14="http://schemas.microsoft.com/office/powerpoint/2010/main" val="241694383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Image Placeholder 1"/>
          <p:cNvSpPr>
            <a:spLocks noGrp="1" noRot="1" noChangeAspect="1" noTextEdit="1"/>
          </p:cNvSpPr>
          <p:nvPr>
            <p:ph type="sldImg"/>
          </p:nvPr>
        </p:nvSpPr>
        <p:spPr>
          <a:ln/>
        </p:spPr>
      </p:sp>
      <p:sp>
        <p:nvSpPr>
          <p:cNvPr id="2457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p:txBody>
      </p:sp>
      <p:sp>
        <p:nvSpPr>
          <p:cNvPr id="2458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fld id="{676BEF42-25FD-4E3A-A3D1-39B1D080F24E}" type="slidenum">
              <a:rPr lang="en-US" sz="1200">
                <a:solidFill>
                  <a:prstClr val="black"/>
                </a:solidFill>
              </a:rPr>
              <a:pPr/>
              <a:t>68</a:t>
            </a:fld>
            <a:endParaRPr lang="en-US" sz="1200" dirty="0">
              <a:solidFill>
                <a:prstClr val="black"/>
              </a:solidFill>
            </a:endParaRPr>
          </a:p>
        </p:txBody>
      </p:sp>
    </p:spTree>
    <p:extLst>
      <p:ext uri="{BB962C8B-B14F-4D97-AF65-F5344CB8AC3E}">
        <p14:creationId xmlns:p14="http://schemas.microsoft.com/office/powerpoint/2010/main" val="155778017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2E684CCD-9A8A-498C-AD0F-5DDF5E50B043}" type="slidenum">
              <a:rPr lang="en-US" smtClean="0"/>
              <a:pPr>
                <a:defRPr/>
              </a:pPr>
              <a:t>69</a:t>
            </a:fld>
            <a:endParaRPr lang="en-US" dirty="0"/>
          </a:p>
        </p:txBody>
      </p:sp>
    </p:spTree>
    <p:extLst>
      <p:ext uri="{BB962C8B-B14F-4D97-AF65-F5344CB8AC3E}">
        <p14:creationId xmlns:p14="http://schemas.microsoft.com/office/powerpoint/2010/main" val="7823292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2E684CCD-9A8A-498C-AD0F-5DDF5E50B043}" type="slidenum">
              <a:rPr lang="en-US" smtClean="0"/>
              <a:pPr>
                <a:defRPr/>
              </a:pPr>
              <a:t>70</a:t>
            </a:fld>
            <a:endParaRPr lang="en-US" dirty="0"/>
          </a:p>
        </p:txBody>
      </p:sp>
    </p:spTree>
    <p:extLst>
      <p:ext uri="{BB962C8B-B14F-4D97-AF65-F5344CB8AC3E}">
        <p14:creationId xmlns:p14="http://schemas.microsoft.com/office/powerpoint/2010/main" val="4349623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2E684CCD-9A8A-498C-AD0F-5DDF5E50B043}" type="slidenum">
              <a:rPr lang="en-US" smtClean="0"/>
              <a:pPr>
                <a:defRPr/>
              </a:pPr>
              <a:t>7</a:t>
            </a:fld>
            <a:endParaRPr lang="en-US" dirty="0"/>
          </a:p>
        </p:txBody>
      </p:sp>
    </p:spTree>
    <p:extLst>
      <p:ext uri="{BB962C8B-B14F-4D97-AF65-F5344CB8AC3E}">
        <p14:creationId xmlns:p14="http://schemas.microsoft.com/office/powerpoint/2010/main" val="58438535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2E684CCD-9A8A-498C-AD0F-5DDF5E50B043}" type="slidenum">
              <a:rPr lang="en-US" smtClean="0"/>
              <a:pPr>
                <a:defRPr/>
              </a:pPr>
              <a:t>71</a:t>
            </a:fld>
            <a:endParaRPr lang="en-US" dirty="0"/>
          </a:p>
        </p:txBody>
      </p:sp>
    </p:spTree>
    <p:extLst>
      <p:ext uri="{BB962C8B-B14F-4D97-AF65-F5344CB8AC3E}">
        <p14:creationId xmlns:p14="http://schemas.microsoft.com/office/powerpoint/2010/main" val="42624451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2E684CCD-9A8A-498C-AD0F-5DDF5E50B043}" type="slidenum">
              <a:rPr lang="en-US" smtClean="0"/>
              <a:pPr>
                <a:defRPr/>
              </a:pPr>
              <a:t>72</a:t>
            </a:fld>
            <a:endParaRPr lang="en-US" dirty="0"/>
          </a:p>
        </p:txBody>
      </p:sp>
    </p:spTree>
    <p:extLst>
      <p:ext uri="{BB962C8B-B14F-4D97-AF65-F5344CB8AC3E}">
        <p14:creationId xmlns:p14="http://schemas.microsoft.com/office/powerpoint/2010/main" val="185791192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2E684CCD-9A8A-498C-AD0F-5DDF5E50B043}" type="slidenum">
              <a:rPr lang="en-US" smtClean="0"/>
              <a:pPr>
                <a:defRPr/>
              </a:pPr>
              <a:t>73</a:t>
            </a:fld>
            <a:endParaRPr lang="en-US" dirty="0"/>
          </a:p>
        </p:txBody>
      </p:sp>
    </p:spTree>
    <p:extLst>
      <p:ext uri="{BB962C8B-B14F-4D97-AF65-F5344CB8AC3E}">
        <p14:creationId xmlns:p14="http://schemas.microsoft.com/office/powerpoint/2010/main" val="36223019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2E684CCD-9A8A-498C-AD0F-5DDF5E50B043}" type="slidenum">
              <a:rPr lang="en-US" smtClean="0"/>
              <a:pPr>
                <a:defRPr/>
              </a:pPr>
              <a:t>74</a:t>
            </a:fld>
            <a:endParaRPr lang="en-US" dirty="0"/>
          </a:p>
        </p:txBody>
      </p:sp>
    </p:spTree>
    <p:extLst>
      <p:ext uri="{BB962C8B-B14F-4D97-AF65-F5344CB8AC3E}">
        <p14:creationId xmlns:p14="http://schemas.microsoft.com/office/powerpoint/2010/main" val="248246594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7"/>
          <p:cNvSpPr>
            <a:spLocks noGrp="1" noChangeArrowheads="1"/>
          </p:cNvSpPr>
          <p:nvPr>
            <p:ph type="sldNum" sz="quarter" idx="5"/>
          </p:nvPr>
        </p:nvSpPr>
        <p:spPr/>
        <p:txBody>
          <a:bodyPr/>
          <a:lstStyle/>
          <a:p>
            <a:pPr>
              <a:defRPr/>
            </a:pPr>
            <a:fld id="{843BBAF6-BF5A-447A-8130-42D75D254725}" type="slidenum">
              <a:rPr lang="en-US">
                <a:latin typeface="Arial" charset="0"/>
              </a:rPr>
              <a:pPr>
                <a:defRPr/>
              </a:pPr>
              <a:t>75</a:t>
            </a:fld>
            <a:endParaRPr lang="en-US" dirty="0">
              <a:latin typeface="Arial" charset="0"/>
            </a:endParaRPr>
          </a:p>
        </p:txBody>
      </p:sp>
      <p:sp>
        <p:nvSpPr>
          <p:cNvPr id="145411" name="Rectangle 2"/>
          <p:cNvSpPr>
            <a:spLocks noGrp="1" noRot="1" noChangeAspect="1" noChangeArrowheads="1" noTextEdit="1"/>
          </p:cNvSpPr>
          <p:nvPr>
            <p:ph type="sldImg"/>
          </p:nvPr>
        </p:nvSpPr>
        <p:spPr>
          <a:ln/>
        </p:spPr>
      </p:sp>
      <p:sp>
        <p:nvSpPr>
          <p:cNvPr id="1454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a:latin typeface="Arial" pitchFamily="34" charset="0"/>
              </a:rPr>
              <a:t>Only one!</a:t>
            </a:r>
          </a:p>
        </p:txBody>
      </p:sp>
    </p:spTree>
    <p:extLst>
      <p:ext uri="{BB962C8B-B14F-4D97-AF65-F5344CB8AC3E}">
        <p14:creationId xmlns:p14="http://schemas.microsoft.com/office/powerpoint/2010/main" val="206594723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7"/>
          <p:cNvSpPr>
            <a:spLocks noGrp="1" noChangeArrowheads="1"/>
          </p:cNvSpPr>
          <p:nvPr>
            <p:ph type="sldNum" sz="quarter" idx="5"/>
          </p:nvPr>
        </p:nvSpPr>
        <p:spPr/>
        <p:txBody>
          <a:bodyPr/>
          <a:lstStyle/>
          <a:p>
            <a:pPr>
              <a:defRPr/>
            </a:pPr>
            <a:fld id="{11EA62AC-2E50-4152-B68E-02B33DC325DA}" type="slidenum">
              <a:rPr lang="en-US">
                <a:latin typeface="Arial" charset="0"/>
              </a:rPr>
              <a:pPr>
                <a:defRPr/>
              </a:pPr>
              <a:t>76</a:t>
            </a:fld>
            <a:endParaRPr lang="en-US" dirty="0">
              <a:latin typeface="Arial" charset="0"/>
            </a:endParaRPr>
          </a:p>
        </p:txBody>
      </p:sp>
      <p:sp>
        <p:nvSpPr>
          <p:cNvPr id="146435" name="Rectangle 2"/>
          <p:cNvSpPr>
            <a:spLocks noGrp="1" noRot="1" noChangeAspect="1" noChangeArrowheads="1" noTextEdit="1"/>
          </p:cNvSpPr>
          <p:nvPr>
            <p:ph type="sldImg"/>
          </p:nvPr>
        </p:nvSpPr>
        <p:spPr>
          <a:ln/>
        </p:spPr>
      </p:sp>
      <p:sp>
        <p:nvSpPr>
          <p:cNvPr id="1464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a:latin typeface="Arial" pitchFamily="34" charset="0"/>
              </a:rPr>
              <a:t>Type answer here</a:t>
            </a:r>
          </a:p>
          <a:p>
            <a:pPr eaLnBrk="1" hangingPunct="1"/>
            <a:endParaRPr lang="en-US" dirty="0">
              <a:latin typeface="Arial" pitchFamily="34" charset="0"/>
            </a:endParaRPr>
          </a:p>
        </p:txBody>
      </p:sp>
    </p:spTree>
    <p:extLst>
      <p:ext uri="{BB962C8B-B14F-4D97-AF65-F5344CB8AC3E}">
        <p14:creationId xmlns:p14="http://schemas.microsoft.com/office/powerpoint/2010/main" val="389662240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2E684CCD-9A8A-498C-AD0F-5DDF5E50B043}" type="slidenum">
              <a:rPr lang="en-US" smtClean="0"/>
              <a:pPr>
                <a:defRPr/>
              </a:pPr>
              <a:t>78</a:t>
            </a:fld>
            <a:endParaRPr lang="en-US" dirty="0"/>
          </a:p>
        </p:txBody>
      </p:sp>
    </p:spTree>
    <p:extLst>
      <p:ext uri="{BB962C8B-B14F-4D97-AF65-F5344CB8AC3E}">
        <p14:creationId xmlns:p14="http://schemas.microsoft.com/office/powerpoint/2010/main" val="254675537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Image Placeholder 1"/>
          <p:cNvSpPr>
            <a:spLocks noGrp="1" noRot="1" noChangeAspect="1" noTextEdit="1"/>
          </p:cNvSpPr>
          <p:nvPr>
            <p:ph type="sldImg"/>
          </p:nvPr>
        </p:nvSpPr>
        <p:spPr>
          <a:ln/>
        </p:spPr>
      </p:sp>
      <p:sp>
        <p:nvSpPr>
          <p:cNvPr id="2457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p:txBody>
      </p:sp>
      <p:sp>
        <p:nvSpPr>
          <p:cNvPr id="2458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fld id="{676BEF42-25FD-4E3A-A3D1-39B1D080F24E}" type="slidenum">
              <a:rPr lang="en-US" sz="1200">
                <a:solidFill>
                  <a:prstClr val="black"/>
                </a:solidFill>
              </a:rPr>
              <a:pPr/>
              <a:t>79</a:t>
            </a:fld>
            <a:endParaRPr lang="en-US" sz="1200" dirty="0">
              <a:solidFill>
                <a:prstClr val="black"/>
              </a:solidFill>
            </a:endParaRPr>
          </a:p>
        </p:txBody>
      </p:sp>
    </p:spTree>
    <p:extLst>
      <p:ext uri="{BB962C8B-B14F-4D97-AF65-F5344CB8AC3E}">
        <p14:creationId xmlns:p14="http://schemas.microsoft.com/office/powerpoint/2010/main" val="388040681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fld id="{8EA4B456-A5FD-4A4D-8903-FA419A4D2D2B}" type="slidenum">
              <a:rPr lang="en-US" sz="1200">
                <a:solidFill>
                  <a:prstClr val="black"/>
                </a:solidFill>
              </a:rPr>
              <a:pPr/>
              <a:t>80</a:t>
            </a:fld>
            <a:endParaRPr lang="en-US" sz="1200" dirty="0">
              <a:solidFill>
                <a:prstClr val="black"/>
              </a:solidFill>
            </a:endParaRPr>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t>Would like a review of the exercises?</a:t>
            </a:r>
          </a:p>
          <a:p>
            <a:r>
              <a:rPr lang="en-US" dirty="0"/>
              <a:t>Please answer with your Yes or No seat indicator.</a:t>
            </a:r>
          </a:p>
          <a:p>
            <a:endParaRPr lang="en-US" dirty="0"/>
          </a:p>
        </p:txBody>
      </p:sp>
    </p:spTree>
    <p:extLst>
      <p:ext uri="{BB962C8B-B14F-4D97-AF65-F5344CB8AC3E}">
        <p14:creationId xmlns:p14="http://schemas.microsoft.com/office/powerpoint/2010/main" val="120113946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7"/>
          <p:cNvSpPr>
            <a:spLocks noGrp="1" noChangeArrowheads="1"/>
          </p:cNvSpPr>
          <p:nvPr>
            <p:ph type="sldNum" sz="quarter" idx="5"/>
          </p:nvPr>
        </p:nvSpPr>
        <p:spPr>
          <a:noFill/>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fld id="{944F47B8-2EC9-42C6-A8CC-D6B4AD6606F3}" type="slidenum">
              <a:rPr lang="en-US" sz="1200" smtClean="0"/>
              <a:pPr/>
              <a:t>81</a:t>
            </a:fld>
            <a:endParaRPr lang="en-US" sz="1200" dirty="0"/>
          </a:p>
        </p:txBody>
      </p:sp>
      <p:sp>
        <p:nvSpPr>
          <p:cNvPr id="4099" name="Rectangle 2"/>
          <p:cNvSpPr>
            <a:spLocks noGrp="1" noRot="1" noChangeAspect="1" noChangeArrowheads="1" noTextEdit="1"/>
          </p:cNvSpPr>
          <p:nvPr>
            <p:ph type="sldImg"/>
          </p:nvPr>
        </p:nvSpPr>
        <p:spPr>
          <a:ln/>
        </p:spPr>
      </p:sp>
      <p:sp>
        <p:nvSpPr>
          <p:cNvPr id="4100" name="Rectangle 3"/>
          <p:cNvSpPr>
            <a:spLocks noGrp="1" noChangeArrowheads="1"/>
          </p:cNvSpPr>
          <p:nvPr>
            <p:ph type="body" idx="1"/>
          </p:nvPr>
        </p:nvSpPr>
        <p:spPr>
          <a:noFill/>
        </p:spPr>
        <p:txBody>
          <a:bodyPr/>
          <a:lstStyle/>
          <a:p>
            <a:r>
              <a:rPr lang="en-US" dirty="0"/>
              <a:t>Correct Answer: B</a:t>
            </a:r>
          </a:p>
          <a:p>
            <a:endParaRPr lang="en-US" dirty="0"/>
          </a:p>
          <a:p>
            <a:r>
              <a:rPr lang="en-US" dirty="0"/>
              <a:t>The INOBS= option is a PROC SQL option, not a system option, so you specify it in the PROC SQL statement. The INOBS= option restricts the number of rows that PROC SQL reads from all tables specified in the FROM clause. If a PROC SQL step produces output without the INOBS= option, it does not necessarily produce output when you add the INOBS= option. </a:t>
            </a:r>
          </a:p>
          <a:p>
            <a:endParaRPr lang="en-US" dirty="0"/>
          </a:p>
          <a:p>
            <a:endParaRPr lang="en-US" dirty="0"/>
          </a:p>
          <a:p>
            <a:endParaRPr lang="en-US" dirty="0"/>
          </a:p>
        </p:txBody>
      </p:sp>
    </p:spTree>
    <p:extLst>
      <p:ext uri="{BB962C8B-B14F-4D97-AF65-F5344CB8AC3E}">
        <p14:creationId xmlns:p14="http://schemas.microsoft.com/office/powerpoint/2010/main" val="19462190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2E684CCD-9A8A-498C-AD0F-5DDF5E50B043}" type="slidenum">
              <a:rPr lang="en-US" smtClean="0"/>
              <a:pPr>
                <a:defRPr/>
              </a:pPr>
              <a:t>8</a:t>
            </a:fld>
            <a:endParaRPr lang="en-US" dirty="0"/>
          </a:p>
        </p:txBody>
      </p:sp>
    </p:spTree>
    <p:extLst>
      <p:ext uri="{BB962C8B-B14F-4D97-AF65-F5344CB8AC3E}">
        <p14:creationId xmlns:p14="http://schemas.microsoft.com/office/powerpoint/2010/main" val="298642844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7"/>
          <p:cNvSpPr>
            <a:spLocks noGrp="1" noChangeArrowheads="1"/>
          </p:cNvSpPr>
          <p:nvPr>
            <p:ph type="sldNum" sz="quarter" idx="5"/>
          </p:nvPr>
        </p:nvSpPr>
        <p:spPr>
          <a:noFill/>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fld id="{566CFB76-59F3-49B7-9E9F-42AD32D43726}" type="slidenum">
              <a:rPr lang="en-US" sz="1200" smtClean="0"/>
              <a:pPr/>
              <a:t>82</a:t>
            </a:fld>
            <a:endParaRPr lang="en-US" sz="1200" dirty="0"/>
          </a:p>
        </p:txBody>
      </p:sp>
      <p:sp>
        <p:nvSpPr>
          <p:cNvPr id="4099" name="Rectangle 2"/>
          <p:cNvSpPr>
            <a:spLocks noGrp="1" noRot="1" noChangeAspect="1" noChangeArrowheads="1" noTextEdit="1"/>
          </p:cNvSpPr>
          <p:nvPr>
            <p:ph type="sldImg"/>
          </p:nvPr>
        </p:nvSpPr>
        <p:spPr>
          <a:ln/>
        </p:spPr>
      </p:sp>
      <p:sp>
        <p:nvSpPr>
          <p:cNvPr id="4100" name="Rectangle 3"/>
          <p:cNvSpPr>
            <a:spLocks noGrp="1" noChangeArrowheads="1"/>
          </p:cNvSpPr>
          <p:nvPr>
            <p:ph type="body" idx="1"/>
          </p:nvPr>
        </p:nvSpPr>
        <p:spPr>
          <a:noFill/>
        </p:spPr>
        <p:txBody>
          <a:bodyPr/>
          <a:lstStyle/>
          <a:p>
            <a:r>
              <a:rPr lang="en-US" dirty="0"/>
              <a:t>Correct Answer: B</a:t>
            </a:r>
          </a:p>
          <a:p>
            <a:r>
              <a:rPr lang="en-US" dirty="0"/>
              <a:t>PROC SQL checks the syntax and displays information in the SAS log but does not execute the statements.</a:t>
            </a:r>
          </a:p>
          <a:p>
            <a:endParaRPr lang="en-US" dirty="0"/>
          </a:p>
          <a:p>
            <a:endParaRPr lang="en-US" dirty="0"/>
          </a:p>
        </p:txBody>
      </p:sp>
    </p:spTree>
    <p:extLst>
      <p:ext uri="{BB962C8B-B14F-4D97-AF65-F5344CB8AC3E}">
        <p14:creationId xmlns:p14="http://schemas.microsoft.com/office/powerpoint/2010/main" val="342112368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7"/>
          <p:cNvSpPr>
            <a:spLocks noGrp="1" noChangeArrowheads="1"/>
          </p:cNvSpPr>
          <p:nvPr>
            <p:ph type="sldNum" sz="quarter" idx="5"/>
          </p:nvPr>
        </p:nvSpPr>
        <p:spPr>
          <a:noFill/>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fld id="{C97E4284-1BCB-4BCC-9175-5B98B5D81E74}" type="slidenum">
              <a:rPr lang="en-US" sz="1200" smtClean="0"/>
              <a:pPr/>
              <a:t>83</a:t>
            </a:fld>
            <a:endParaRPr lang="en-US" sz="1200" dirty="0"/>
          </a:p>
        </p:txBody>
      </p:sp>
      <p:sp>
        <p:nvSpPr>
          <p:cNvPr id="4099" name="Rectangle 2"/>
          <p:cNvSpPr>
            <a:spLocks noGrp="1" noRot="1" noChangeAspect="1" noChangeArrowheads="1" noTextEdit="1"/>
          </p:cNvSpPr>
          <p:nvPr>
            <p:ph type="sldImg"/>
          </p:nvPr>
        </p:nvSpPr>
        <p:spPr>
          <a:ln/>
        </p:spPr>
      </p:sp>
      <p:sp>
        <p:nvSpPr>
          <p:cNvPr id="4100" name="Rectangle 3"/>
          <p:cNvSpPr>
            <a:spLocks noGrp="1" noChangeArrowheads="1"/>
          </p:cNvSpPr>
          <p:nvPr>
            <p:ph type="body" idx="1"/>
          </p:nvPr>
        </p:nvSpPr>
        <p:spPr>
          <a:noFill/>
        </p:spPr>
        <p:txBody>
          <a:bodyPr/>
          <a:lstStyle/>
          <a:p>
            <a:r>
              <a:rPr lang="en-US" dirty="0"/>
              <a:t>Correct Answer: B</a:t>
            </a:r>
          </a:p>
          <a:p>
            <a:r>
              <a:rPr lang="en-US" dirty="0"/>
              <a:t>The RESET statement enables you to add, drop, or change the options in the PROC SQL step without restarting the procedure.</a:t>
            </a:r>
          </a:p>
          <a:p>
            <a:endParaRPr lang="en-US" dirty="0"/>
          </a:p>
        </p:txBody>
      </p:sp>
    </p:spTree>
    <p:extLst>
      <p:ext uri="{BB962C8B-B14F-4D97-AF65-F5344CB8AC3E}">
        <p14:creationId xmlns:p14="http://schemas.microsoft.com/office/powerpoint/2010/main" val="423158249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7"/>
          <p:cNvSpPr>
            <a:spLocks noGrp="1" noChangeArrowheads="1"/>
          </p:cNvSpPr>
          <p:nvPr>
            <p:ph type="sldNum" sz="quarter" idx="5"/>
          </p:nvPr>
        </p:nvSpPr>
        <p:spPr>
          <a:noFill/>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fld id="{6425D906-CF85-4B2E-98F6-B0333BEEC817}" type="slidenum">
              <a:rPr lang="en-US" sz="1200" smtClean="0"/>
              <a:pPr/>
              <a:t>84</a:t>
            </a:fld>
            <a:endParaRPr lang="en-US" sz="1200" dirty="0"/>
          </a:p>
        </p:txBody>
      </p:sp>
      <p:sp>
        <p:nvSpPr>
          <p:cNvPr id="4099" name="Rectangle 2"/>
          <p:cNvSpPr>
            <a:spLocks noGrp="1" noRot="1" noChangeAspect="1" noChangeArrowheads="1" noTextEdit="1"/>
          </p:cNvSpPr>
          <p:nvPr>
            <p:ph type="sldImg"/>
          </p:nvPr>
        </p:nvSpPr>
        <p:spPr>
          <a:ln/>
        </p:spPr>
      </p:sp>
      <p:sp>
        <p:nvSpPr>
          <p:cNvPr id="4100" name="Rectangle 3"/>
          <p:cNvSpPr>
            <a:spLocks noGrp="1" noChangeArrowheads="1"/>
          </p:cNvSpPr>
          <p:nvPr>
            <p:ph type="body" idx="1"/>
          </p:nvPr>
        </p:nvSpPr>
        <p:spPr>
          <a:noFill/>
        </p:spPr>
        <p:txBody>
          <a:bodyPr/>
          <a:lstStyle/>
          <a:p>
            <a:r>
              <a:rPr lang="en-US" dirty="0"/>
              <a:t>Correct Answer: B</a:t>
            </a:r>
          </a:p>
          <a:p>
            <a:endParaRPr lang="en-US" dirty="0"/>
          </a:p>
        </p:txBody>
      </p:sp>
    </p:spTree>
    <p:extLst>
      <p:ext uri="{BB962C8B-B14F-4D97-AF65-F5344CB8AC3E}">
        <p14:creationId xmlns:p14="http://schemas.microsoft.com/office/powerpoint/2010/main" val="1329692535"/>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7"/>
          <p:cNvSpPr>
            <a:spLocks noGrp="1" noChangeArrowheads="1"/>
          </p:cNvSpPr>
          <p:nvPr>
            <p:ph type="sldNum" sz="quarter" idx="5"/>
          </p:nvPr>
        </p:nvSpPr>
        <p:spPr>
          <a:noFill/>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fld id="{A98672CE-96D2-48A5-9A29-24545465F320}" type="slidenum">
              <a:rPr lang="en-US" sz="1200" smtClean="0"/>
              <a:pPr/>
              <a:t>85</a:t>
            </a:fld>
            <a:endParaRPr lang="en-US" sz="1200" dirty="0"/>
          </a:p>
        </p:txBody>
      </p:sp>
      <p:sp>
        <p:nvSpPr>
          <p:cNvPr id="4099" name="Rectangle 2"/>
          <p:cNvSpPr>
            <a:spLocks noGrp="1" noRot="1" noChangeAspect="1" noChangeArrowheads="1" noTextEdit="1"/>
          </p:cNvSpPr>
          <p:nvPr>
            <p:ph type="sldImg"/>
          </p:nvPr>
        </p:nvSpPr>
        <p:spPr>
          <a:ln/>
        </p:spPr>
      </p:sp>
      <p:sp>
        <p:nvSpPr>
          <p:cNvPr id="4100" name="Rectangle 3"/>
          <p:cNvSpPr>
            <a:spLocks noGrp="1" noChangeArrowheads="1"/>
          </p:cNvSpPr>
          <p:nvPr>
            <p:ph type="body" idx="1"/>
          </p:nvPr>
        </p:nvSpPr>
        <p:spPr>
          <a:noFill/>
        </p:spPr>
        <p:txBody>
          <a:bodyPr/>
          <a:lstStyle/>
          <a:p>
            <a:r>
              <a:rPr lang="en-US" dirty="0"/>
              <a:t>Correct Answer: A</a:t>
            </a:r>
          </a:p>
          <a:p>
            <a:r>
              <a:rPr lang="en-US" dirty="0"/>
              <a:t>At initialization, SAS creates special read-only dictionary tables and views that contain data or metadata about each SAS session or batch job. You can access the tables using PROC SQL or you can use traditional SAS programming to access the view.</a:t>
            </a:r>
          </a:p>
          <a:p>
            <a:endParaRPr lang="en-US" dirty="0"/>
          </a:p>
        </p:txBody>
      </p:sp>
    </p:spTree>
    <p:extLst>
      <p:ext uri="{BB962C8B-B14F-4D97-AF65-F5344CB8AC3E}">
        <p14:creationId xmlns:p14="http://schemas.microsoft.com/office/powerpoint/2010/main" val="448319996"/>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7"/>
          <p:cNvSpPr>
            <a:spLocks noGrp="1" noChangeArrowheads="1"/>
          </p:cNvSpPr>
          <p:nvPr>
            <p:ph type="sldNum" sz="quarter" idx="5"/>
          </p:nvPr>
        </p:nvSpPr>
        <p:spPr>
          <a:noFill/>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fld id="{A98672CE-96D2-48A5-9A29-24545465F320}" type="slidenum">
              <a:rPr lang="en-US" sz="1200" smtClean="0"/>
              <a:pPr/>
              <a:t>86</a:t>
            </a:fld>
            <a:endParaRPr lang="en-US" sz="1200" dirty="0"/>
          </a:p>
        </p:txBody>
      </p:sp>
      <p:sp>
        <p:nvSpPr>
          <p:cNvPr id="4099" name="Rectangle 2"/>
          <p:cNvSpPr>
            <a:spLocks noGrp="1" noRot="1" noChangeAspect="1" noChangeArrowheads="1" noTextEdit="1"/>
          </p:cNvSpPr>
          <p:nvPr>
            <p:ph type="sldImg"/>
          </p:nvPr>
        </p:nvSpPr>
        <p:spPr>
          <a:ln/>
        </p:spPr>
      </p:sp>
      <p:sp>
        <p:nvSpPr>
          <p:cNvPr id="4100" name="Rectangle 3"/>
          <p:cNvSpPr>
            <a:spLocks noGrp="1" noChangeArrowheads="1"/>
          </p:cNvSpPr>
          <p:nvPr>
            <p:ph type="body" idx="1"/>
          </p:nvPr>
        </p:nvSpPr>
        <p:spPr>
          <a:noFill/>
        </p:spPr>
        <p:txBody>
          <a:bodyPr/>
          <a:lstStyle/>
          <a:p>
            <a:pPr eaLnBrk="1" hangingPunct="1"/>
            <a:r>
              <a:rPr lang="en-US" dirty="0">
                <a:latin typeface="Times New Roman" pitchFamily="18" charset="0"/>
              </a:rPr>
              <a:t>Correct answer: D</a:t>
            </a:r>
          </a:p>
          <a:p>
            <a:pPr eaLnBrk="1" hangingPunct="1"/>
            <a:r>
              <a:rPr lang="en-US" dirty="0">
                <a:latin typeface="Times New Roman" pitchFamily="18" charset="0"/>
              </a:rPr>
              <a:t>The FROM clause indicates the dictionary table used as the source of the data. The WHERE clause indicates that the data is subset to only output the data for the </a:t>
            </a:r>
            <a:r>
              <a:rPr lang="en-US" b="1" dirty="0">
                <a:latin typeface="Times New Roman" pitchFamily="18" charset="0"/>
              </a:rPr>
              <a:t>memname</a:t>
            </a:r>
            <a:r>
              <a:rPr lang="en-US" dirty="0">
                <a:latin typeface="Times New Roman" pitchFamily="18" charset="0"/>
              </a:rPr>
              <a:t> or table called </a:t>
            </a:r>
            <a:r>
              <a:rPr lang="en-US" b="1" dirty="0">
                <a:latin typeface="Times New Roman" pitchFamily="18" charset="0"/>
              </a:rPr>
              <a:t>TABLES</a:t>
            </a:r>
            <a:r>
              <a:rPr lang="en-US" dirty="0">
                <a:latin typeface="Times New Roman" pitchFamily="18" charset="0"/>
              </a:rPr>
              <a:t>.</a:t>
            </a:r>
          </a:p>
          <a:p>
            <a:pPr eaLnBrk="1" hangingPunct="1"/>
            <a:r>
              <a:rPr lang="en-US" dirty="0">
                <a:latin typeface="Times New Roman" pitchFamily="18" charset="0"/>
              </a:rPr>
              <a:t> </a:t>
            </a:r>
          </a:p>
        </p:txBody>
      </p:sp>
    </p:spTree>
    <p:extLst>
      <p:ext uri="{BB962C8B-B14F-4D97-AF65-F5344CB8AC3E}">
        <p14:creationId xmlns:p14="http://schemas.microsoft.com/office/powerpoint/2010/main" val="2625474596"/>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7"/>
          <p:cNvSpPr>
            <a:spLocks noGrp="1" noChangeArrowheads="1"/>
          </p:cNvSpPr>
          <p:nvPr>
            <p:ph type="sldNum" sz="quarter" idx="5"/>
          </p:nvPr>
        </p:nvSpPr>
        <p:spPr>
          <a:noFill/>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fld id="{A98672CE-96D2-48A5-9A29-24545465F320}" type="slidenum">
              <a:rPr lang="en-US" sz="1200" smtClean="0"/>
              <a:pPr/>
              <a:t>87</a:t>
            </a:fld>
            <a:endParaRPr lang="en-US" sz="1200" dirty="0"/>
          </a:p>
        </p:txBody>
      </p:sp>
      <p:sp>
        <p:nvSpPr>
          <p:cNvPr id="4099" name="Rectangle 2"/>
          <p:cNvSpPr>
            <a:spLocks noGrp="1" noRot="1" noChangeAspect="1" noChangeArrowheads="1" noTextEdit="1"/>
          </p:cNvSpPr>
          <p:nvPr>
            <p:ph type="sldImg"/>
          </p:nvPr>
        </p:nvSpPr>
        <p:spPr>
          <a:ln/>
        </p:spPr>
      </p:sp>
      <p:sp>
        <p:nvSpPr>
          <p:cNvPr id="4100" name="Rectangle 3"/>
          <p:cNvSpPr>
            <a:spLocks noGrp="1" noChangeArrowheads="1"/>
          </p:cNvSpPr>
          <p:nvPr>
            <p:ph type="body" idx="1"/>
          </p:nvPr>
        </p:nvSpPr>
        <p:spPr>
          <a:noFill/>
        </p:spPr>
        <p:txBody>
          <a:bodyPr/>
          <a:lstStyle/>
          <a:p>
            <a:pPr eaLnBrk="1" hangingPunct="1"/>
            <a:r>
              <a:rPr lang="en-US" dirty="0">
                <a:latin typeface="Times New Roman" pitchFamily="18" charset="0"/>
              </a:rPr>
              <a:t>Correct Answer: D</a:t>
            </a:r>
          </a:p>
        </p:txBody>
      </p:sp>
    </p:spTree>
    <p:extLst>
      <p:ext uri="{BB962C8B-B14F-4D97-AF65-F5344CB8AC3E}">
        <p14:creationId xmlns:p14="http://schemas.microsoft.com/office/powerpoint/2010/main" val="1778686763"/>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7"/>
          <p:cNvSpPr>
            <a:spLocks noGrp="1" noChangeArrowheads="1"/>
          </p:cNvSpPr>
          <p:nvPr>
            <p:ph type="sldNum" sz="quarter" idx="5"/>
          </p:nvPr>
        </p:nvSpPr>
        <p:spPr>
          <a:noFill/>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fld id="{A98672CE-96D2-48A5-9A29-24545465F320}" type="slidenum">
              <a:rPr sz="1200" smtClean="0">
                <a:solidFill>
                  <a:prstClr val="black"/>
                </a:solidFill>
              </a:rPr>
              <a:pPr/>
              <a:t>88</a:t>
            </a:fld>
            <a:endParaRPr sz="1200" dirty="0">
              <a:solidFill>
                <a:prstClr val="black"/>
              </a:solidFill>
            </a:endParaRPr>
          </a:p>
        </p:txBody>
      </p:sp>
      <p:sp>
        <p:nvSpPr>
          <p:cNvPr id="4099" name="Rectangle 2"/>
          <p:cNvSpPr>
            <a:spLocks noGrp="1" noRot="1" noChangeAspect="1" noChangeArrowheads="1" noTextEdit="1"/>
          </p:cNvSpPr>
          <p:nvPr>
            <p:ph type="sldImg"/>
          </p:nvPr>
        </p:nvSpPr>
        <p:spPr>
          <a:ln/>
        </p:spPr>
      </p:sp>
      <p:sp>
        <p:nvSpPr>
          <p:cNvPr id="4100" name="Rectangle 3"/>
          <p:cNvSpPr>
            <a:spLocks noGrp="1" noChangeArrowheads="1"/>
          </p:cNvSpPr>
          <p:nvPr>
            <p:ph type="body" idx="1"/>
          </p:nvPr>
        </p:nvSpPr>
        <p:spPr>
          <a:noFill/>
        </p:spPr>
        <p:txBody>
          <a:bodyPr/>
          <a:lstStyle/>
          <a:p>
            <a:pPr eaLnBrk="1" hangingPunct="1"/>
            <a:r>
              <a:rPr lang="en-US" dirty="0">
                <a:latin typeface="Times New Roman" pitchFamily="18" charset="0"/>
              </a:rPr>
              <a:t>Correct Answer: B</a:t>
            </a:r>
          </a:p>
          <a:p>
            <a:pPr eaLnBrk="1" hangingPunct="1"/>
            <a:r>
              <a:rPr lang="en-US" dirty="0">
                <a:latin typeface="Times New Roman" pitchFamily="18" charset="0"/>
              </a:rPr>
              <a:t>You can use the DESCRIBE TABLE statement to write the column details of the table </a:t>
            </a:r>
            <a:r>
              <a:rPr lang="en-US" sz="2400" b="1" i="0" u="none" dirty="0">
                <a:latin typeface="Arial"/>
              </a:rPr>
              <a:t>Dictionary.Columns </a:t>
            </a:r>
            <a:r>
              <a:rPr lang="en-US" dirty="0">
                <a:latin typeface="Times New Roman" pitchFamily="18" charset="0"/>
              </a:rPr>
              <a:t>to the SAS log.</a:t>
            </a:r>
          </a:p>
        </p:txBody>
      </p:sp>
    </p:spTree>
    <p:extLst>
      <p:ext uri="{BB962C8B-B14F-4D97-AF65-F5344CB8AC3E}">
        <p14:creationId xmlns:p14="http://schemas.microsoft.com/office/powerpoint/2010/main" val="263512892"/>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7"/>
          <p:cNvSpPr>
            <a:spLocks noGrp="1" noChangeArrowheads="1"/>
          </p:cNvSpPr>
          <p:nvPr>
            <p:ph type="sldNum" sz="quarter" idx="5"/>
          </p:nvPr>
        </p:nvSpPr>
        <p:spPr>
          <a:noFill/>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fld id="{A98672CE-96D2-48A5-9A29-24545465F320}" type="slidenum">
              <a:rPr lang="en-US" sz="1200" smtClean="0"/>
              <a:pPr/>
              <a:t>89</a:t>
            </a:fld>
            <a:endParaRPr lang="en-US" sz="1200" dirty="0"/>
          </a:p>
        </p:txBody>
      </p:sp>
      <p:sp>
        <p:nvSpPr>
          <p:cNvPr id="4099" name="Rectangle 2"/>
          <p:cNvSpPr>
            <a:spLocks noGrp="1" noRot="1" noChangeAspect="1" noChangeArrowheads="1" noTextEdit="1"/>
          </p:cNvSpPr>
          <p:nvPr>
            <p:ph type="sldImg"/>
          </p:nvPr>
        </p:nvSpPr>
        <p:spPr>
          <a:ln/>
        </p:spPr>
      </p:sp>
      <p:sp>
        <p:nvSpPr>
          <p:cNvPr id="4100" name="Rectangle 3"/>
          <p:cNvSpPr>
            <a:spLocks noGrp="1" noChangeArrowheads="1"/>
          </p:cNvSpPr>
          <p:nvPr>
            <p:ph type="body" idx="1"/>
          </p:nvPr>
        </p:nvSpPr>
        <p:spPr>
          <a:noFill/>
        </p:spPr>
        <p:txBody>
          <a:bodyPr/>
          <a:lstStyle/>
          <a:p>
            <a:r>
              <a:rPr lang="en-US" dirty="0"/>
              <a:t>Correct Answer: E</a:t>
            </a:r>
          </a:p>
          <a:p>
            <a:r>
              <a:rPr lang="en-US" dirty="0"/>
              <a:t>All of this information can be stored as a text string in a macro variable.</a:t>
            </a:r>
          </a:p>
        </p:txBody>
      </p:sp>
    </p:spTree>
    <p:extLst>
      <p:ext uri="{BB962C8B-B14F-4D97-AF65-F5344CB8AC3E}">
        <p14:creationId xmlns:p14="http://schemas.microsoft.com/office/powerpoint/2010/main" val="613717036"/>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7"/>
          <p:cNvSpPr>
            <a:spLocks noGrp="1" noChangeArrowheads="1"/>
          </p:cNvSpPr>
          <p:nvPr>
            <p:ph type="sldNum" sz="quarter" idx="5"/>
          </p:nvPr>
        </p:nvSpPr>
        <p:spPr>
          <a:noFill/>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fld id="{A98672CE-96D2-48A5-9A29-24545465F320}" type="slidenum">
              <a:rPr sz="1200" smtClean="0">
                <a:solidFill>
                  <a:prstClr val="black"/>
                </a:solidFill>
              </a:rPr>
              <a:pPr/>
              <a:t>90</a:t>
            </a:fld>
            <a:endParaRPr sz="1200" dirty="0">
              <a:solidFill>
                <a:prstClr val="black"/>
              </a:solidFill>
            </a:endParaRPr>
          </a:p>
        </p:txBody>
      </p:sp>
      <p:sp>
        <p:nvSpPr>
          <p:cNvPr id="4099" name="Rectangle 2"/>
          <p:cNvSpPr>
            <a:spLocks noGrp="1" noRot="1" noChangeAspect="1" noChangeArrowheads="1" noTextEdit="1"/>
          </p:cNvSpPr>
          <p:nvPr>
            <p:ph type="sldImg"/>
          </p:nvPr>
        </p:nvSpPr>
        <p:spPr>
          <a:ln/>
        </p:spPr>
      </p:sp>
      <p:sp>
        <p:nvSpPr>
          <p:cNvPr id="4100" name="Rectangle 3"/>
          <p:cNvSpPr>
            <a:spLocks noGrp="1" noChangeArrowheads="1"/>
          </p:cNvSpPr>
          <p:nvPr>
            <p:ph type="body" idx="1"/>
          </p:nvPr>
        </p:nvSpPr>
        <p:spPr>
          <a:noFill/>
        </p:spPr>
        <p:txBody>
          <a:bodyPr/>
          <a:lstStyle/>
          <a:p>
            <a:r>
              <a:rPr lang="en-US" dirty="0"/>
              <a:t>Correct Answer: A</a:t>
            </a:r>
          </a:p>
          <a:p>
            <a:r>
              <a:rPr lang="en-US" dirty="0"/>
              <a:t>When you reference a macro variable, you must precede the macro variable name with an ampersand. You can reference macro variables anywhere in SAS code. When you reference a macro variable within a text string, you must enclose the text string within double quotation marks. The macro processor won't resolve macro variable references that appear within single quotation marks.</a:t>
            </a:r>
          </a:p>
          <a:p>
            <a:endParaRPr lang="en-US" dirty="0"/>
          </a:p>
        </p:txBody>
      </p:sp>
    </p:spTree>
    <p:extLst>
      <p:ext uri="{BB962C8B-B14F-4D97-AF65-F5344CB8AC3E}">
        <p14:creationId xmlns:p14="http://schemas.microsoft.com/office/powerpoint/2010/main" val="1309048854"/>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7"/>
          <p:cNvSpPr>
            <a:spLocks noGrp="1" noChangeArrowheads="1"/>
          </p:cNvSpPr>
          <p:nvPr>
            <p:ph type="sldNum" sz="quarter" idx="5"/>
          </p:nvPr>
        </p:nvSpPr>
        <p:spPr>
          <a:noFill/>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fld id="{A98672CE-96D2-48A5-9A29-24545465F320}" type="slidenum">
              <a:rPr sz="1200" smtClean="0">
                <a:solidFill>
                  <a:prstClr val="black"/>
                </a:solidFill>
              </a:rPr>
              <a:pPr/>
              <a:t>91</a:t>
            </a:fld>
            <a:endParaRPr sz="1200" dirty="0">
              <a:solidFill>
                <a:prstClr val="black"/>
              </a:solidFill>
            </a:endParaRPr>
          </a:p>
        </p:txBody>
      </p:sp>
      <p:sp>
        <p:nvSpPr>
          <p:cNvPr id="4099" name="Rectangle 2"/>
          <p:cNvSpPr>
            <a:spLocks noGrp="1" noRot="1" noChangeAspect="1" noChangeArrowheads="1" noTextEdit="1"/>
          </p:cNvSpPr>
          <p:nvPr>
            <p:ph type="sldImg"/>
          </p:nvPr>
        </p:nvSpPr>
        <p:spPr>
          <a:ln/>
        </p:spPr>
      </p:sp>
      <p:sp>
        <p:nvSpPr>
          <p:cNvPr id="4100" name="Rectangle 3"/>
          <p:cNvSpPr>
            <a:spLocks noGrp="1" noChangeArrowheads="1"/>
          </p:cNvSpPr>
          <p:nvPr>
            <p:ph type="body" idx="1"/>
          </p:nvPr>
        </p:nvSpPr>
        <p:spPr>
          <a:noFill/>
        </p:spPr>
        <p:txBody>
          <a:bodyPr/>
          <a:lstStyle/>
          <a:p>
            <a:r>
              <a:rPr lang="en-US" dirty="0"/>
              <a:t>Correct Answer: B</a:t>
            </a:r>
          </a:p>
          <a:p>
            <a:r>
              <a:rPr lang="en-US" dirty="0"/>
              <a:t>You can use the SYMBOLGEN system option to view macro variable without using them in a report.  In addition, you can also use a %PUT statement or the FEEDBACK PROC SQL option to view</a:t>
            </a:r>
            <a:r>
              <a:rPr lang="en-US" baseline="0" dirty="0"/>
              <a:t> macro variables without using them in a report</a:t>
            </a:r>
            <a:r>
              <a:rPr lang="en-US" dirty="0"/>
              <a:t>.</a:t>
            </a:r>
          </a:p>
          <a:p>
            <a:endParaRPr lang="en-US" dirty="0"/>
          </a:p>
        </p:txBody>
      </p:sp>
    </p:spTree>
    <p:extLst>
      <p:ext uri="{BB962C8B-B14F-4D97-AF65-F5344CB8AC3E}">
        <p14:creationId xmlns:p14="http://schemas.microsoft.com/office/powerpoint/2010/main" val="39734688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2E684CCD-9A8A-498C-AD0F-5DDF5E50B043}" type="slidenum">
              <a:rPr lang="en-US" smtClean="0"/>
              <a:pPr>
                <a:defRPr/>
              </a:pPr>
              <a:t>9</a:t>
            </a:fld>
            <a:endParaRPr lang="en-US" dirty="0"/>
          </a:p>
        </p:txBody>
      </p:sp>
    </p:spTree>
    <p:extLst>
      <p:ext uri="{BB962C8B-B14F-4D97-AF65-F5344CB8AC3E}">
        <p14:creationId xmlns:p14="http://schemas.microsoft.com/office/powerpoint/2010/main" val="1185113760"/>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7"/>
          <p:cNvSpPr>
            <a:spLocks noGrp="1" noChangeArrowheads="1"/>
          </p:cNvSpPr>
          <p:nvPr>
            <p:ph type="sldNum" sz="quarter" idx="5"/>
          </p:nvPr>
        </p:nvSpPr>
        <p:spPr>
          <a:noFill/>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fld id="{A98672CE-96D2-48A5-9A29-24545465F320}" type="slidenum">
              <a:rPr sz="1200" smtClean="0">
                <a:solidFill>
                  <a:prstClr val="black"/>
                </a:solidFill>
              </a:rPr>
              <a:pPr/>
              <a:t>92</a:t>
            </a:fld>
            <a:endParaRPr sz="1200" dirty="0">
              <a:solidFill>
                <a:prstClr val="black"/>
              </a:solidFill>
            </a:endParaRPr>
          </a:p>
        </p:txBody>
      </p:sp>
      <p:sp>
        <p:nvSpPr>
          <p:cNvPr id="4099" name="Rectangle 2"/>
          <p:cNvSpPr>
            <a:spLocks noGrp="1" noRot="1" noChangeAspect="1" noChangeArrowheads="1" noTextEdit="1"/>
          </p:cNvSpPr>
          <p:nvPr>
            <p:ph type="sldImg"/>
          </p:nvPr>
        </p:nvSpPr>
        <p:spPr>
          <a:ln/>
        </p:spPr>
      </p:sp>
      <p:sp>
        <p:nvSpPr>
          <p:cNvPr id="4100" name="Rectangle 3"/>
          <p:cNvSpPr>
            <a:spLocks noGrp="1" noChangeArrowheads="1"/>
          </p:cNvSpPr>
          <p:nvPr>
            <p:ph type="body" idx="1"/>
          </p:nvPr>
        </p:nvSpPr>
        <p:spPr>
          <a:noFill/>
        </p:spPr>
        <p:txBody>
          <a:bodyPr/>
          <a:lstStyle/>
          <a:p>
            <a:r>
              <a:rPr lang="en-US" dirty="0"/>
              <a:t>Correct Answer: B</a:t>
            </a:r>
          </a:p>
        </p:txBody>
      </p:sp>
    </p:spTree>
    <p:extLst>
      <p:ext uri="{BB962C8B-B14F-4D97-AF65-F5344CB8AC3E}">
        <p14:creationId xmlns:p14="http://schemas.microsoft.com/office/powerpoint/2010/main" val="1937627569"/>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7"/>
          <p:cNvSpPr>
            <a:spLocks noGrp="1" noChangeArrowheads="1"/>
          </p:cNvSpPr>
          <p:nvPr>
            <p:ph type="sldNum" sz="quarter" idx="5"/>
          </p:nvPr>
        </p:nvSpPr>
        <p:spPr>
          <a:noFill/>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fld id="{A98672CE-96D2-48A5-9A29-24545465F320}" type="slidenum">
              <a:rPr sz="1200" smtClean="0">
                <a:solidFill>
                  <a:prstClr val="black"/>
                </a:solidFill>
              </a:rPr>
              <a:pPr/>
              <a:t>93</a:t>
            </a:fld>
            <a:endParaRPr sz="1200" dirty="0">
              <a:solidFill>
                <a:prstClr val="black"/>
              </a:solidFill>
            </a:endParaRPr>
          </a:p>
        </p:txBody>
      </p:sp>
      <p:sp>
        <p:nvSpPr>
          <p:cNvPr id="4099" name="Rectangle 2"/>
          <p:cNvSpPr>
            <a:spLocks noGrp="1" noRot="1" noChangeAspect="1" noChangeArrowheads="1" noTextEdit="1"/>
          </p:cNvSpPr>
          <p:nvPr>
            <p:ph type="sldImg"/>
          </p:nvPr>
        </p:nvSpPr>
        <p:spPr>
          <a:ln/>
        </p:spPr>
      </p:sp>
      <p:sp>
        <p:nvSpPr>
          <p:cNvPr id="4100" name="Rectangle 3"/>
          <p:cNvSpPr>
            <a:spLocks noGrp="1" noChangeArrowheads="1"/>
          </p:cNvSpPr>
          <p:nvPr>
            <p:ph type="body" idx="1"/>
          </p:nvPr>
        </p:nvSpPr>
        <p:spPr>
          <a:noFill/>
        </p:spPr>
        <p:txBody>
          <a:bodyPr/>
          <a:lstStyle/>
          <a:p>
            <a:r>
              <a:rPr lang="en-US" dirty="0"/>
              <a:t>Correct Answer: A</a:t>
            </a:r>
          </a:p>
          <a:p>
            <a:r>
              <a:rPr lang="en-US" dirty="0"/>
              <a:t>The INTO clause creates one macro variable and assigns the value from the first column of the first row of the query result.</a:t>
            </a:r>
          </a:p>
          <a:p>
            <a:r>
              <a:rPr lang="en-US" dirty="0"/>
              <a:t> </a:t>
            </a:r>
          </a:p>
          <a:p>
            <a:endParaRPr lang="en-US" dirty="0"/>
          </a:p>
        </p:txBody>
      </p:sp>
    </p:spTree>
    <p:extLst>
      <p:ext uri="{BB962C8B-B14F-4D97-AF65-F5344CB8AC3E}">
        <p14:creationId xmlns:p14="http://schemas.microsoft.com/office/powerpoint/2010/main" val="1494923989"/>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7"/>
          <p:cNvSpPr>
            <a:spLocks noGrp="1" noChangeArrowheads="1"/>
          </p:cNvSpPr>
          <p:nvPr>
            <p:ph type="sldNum" sz="quarter" idx="5"/>
          </p:nvPr>
        </p:nvSpPr>
        <p:spPr>
          <a:noFill/>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fld id="{A98672CE-96D2-48A5-9A29-24545465F320}" type="slidenum">
              <a:rPr sz="1200" smtClean="0">
                <a:solidFill>
                  <a:prstClr val="black"/>
                </a:solidFill>
              </a:rPr>
              <a:pPr/>
              <a:t>94</a:t>
            </a:fld>
            <a:endParaRPr sz="1200" dirty="0">
              <a:solidFill>
                <a:prstClr val="black"/>
              </a:solidFill>
            </a:endParaRPr>
          </a:p>
        </p:txBody>
      </p:sp>
      <p:sp>
        <p:nvSpPr>
          <p:cNvPr id="4099" name="Rectangle 2"/>
          <p:cNvSpPr>
            <a:spLocks noGrp="1" noRot="1" noChangeAspect="1" noChangeArrowheads="1" noTextEdit="1"/>
          </p:cNvSpPr>
          <p:nvPr>
            <p:ph type="sldImg"/>
          </p:nvPr>
        </p:nvSpPr>
        <p:spPr>
          <a:ln/>
        </p:spPr>
      </p:sp>
      <p:sp>
        <p:nvSpPr>
          <p:cNvPr id="4100" name="Rectangle 3"/>
          <p:cNvSpPr>
            <a:spLocks noGrp="1" noChangeArrowheads="1"/>
          </p:cNvSpPr>
          <p:nvPr>
            <p:ph type="body" idx="1"/>
          </p:nvPr>
        </p:nvSpPr>
        <p:spPr>
          <a:noFill/>
        </p:spPr>
        <p:txBody>
          <a:bodyPr/>
          <a:lstStyle/>
          <a:p>
            <a:r>
              <a:rPr lang="en-US" dirty="0"/>
              <a:t>Correct Answer: A</a:t>
            </a:r>
          </a:p>
        </p:txBody>
      </p:sp>
    </p:spTree>
    <p:extLst>
      <p:ext uri="{BB962C8B-B14F-4D97-AF65-F5344CB8AC3E}">
        <p14:creationId xmlns:p14="http://schemas.microsoft.com/office/powerpoint/2010/main" val="213731210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3" name="Line 47"/>
          <p:cNvSpPr>
            <a:spLocks noChangeShapeType="1"/>
          </p:cNvSpPr>
          <p:nvPr/>
        </p:nvSpPr>
        <p:spPr bwMode="auto">
          <a:xfrm>
            <a:off x="1252538" y="4264025"/>
            <a:ext cx="4805362" cy="0"/>
          </a:xfrm>
          <a:prstGeom prst="line">
            <a:avLst/>
          </a:prstGeom>
          <a:noFill/>
          <a:ln w="19050">
            <a:solidFill>
              <a:schemeClr val="tx2"/>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 name="Rectangle 3"/>
          <p:cNvSpPr>
            <a:spLocks noChangeArrowheads="1"/>
          </p:cNvSpPr>
          <p:nvPr/>
        </p:nvSpPr>
        <p:spPr bwMode="auto">
          <a:xfrm>
            <a:off x="2819400" y="6553200"/>
            <a:ext cx="35052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defRPr/>
            </a:pPr>
            <a:br>
              <a:rPr lang="en-US" altLang="en-US" sz="600" b="1">
                <a:solidFill>
                  <a:srgbClr val="B0B7BB"/>
                </a:solidFill>
                <a:latin typeface="Arial" panose="020B0604020202020204" pitchFamily="34" charset="0"/>
              </a:rPr>
            </a:br>
            <a:r>
              <a:rPr lang="en-US" altLang="en-US" sz="600" b="1">
                <a:solidFill>
                  <a:srgbClr val="B0B7BB"/>
                </a:solidFill>
                <a:latin typeface="Arial" panose="020B0604020202020204" pitchFamily="34" charset="0"/>
              </a:rPr>
              <a:t>Copyright © 2010, SAS Institute Inc. All rights reserved.</a:t>
            </a:r>
            <a:endParaRPr lang="en-US" altLang="en-US" sz="600">
              <a:solidFill>
                <a:srgbClr val="B0B7BB"/>
              </a:solidFill>
              <a:latin typeface="Arial" panose="020B0604020202020204" pitchFamily="34" charset="0"/>
            </a:endParaRPr>
          </a:p>
        </p:txBody>
      </p:sp>
      <p:pic>
        <p:nvPicPr>
          <p:cNvPr id="5" name="Picture 2" descr="C:\Users\sassnh\Desktop\Picture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9"/>
          <p:cNvPicPr>
            <a:picLocks/>
          </p:cNvPicPr>
          <p:nvPr/>
        </p:nvPicPr>
        <p:blipFill>
          <a:blip r:embed="rId3">
            <a:extLst>
              <a:ext uri="{28A0092B-C50C-407E-A947-70E740481C1C}">
                <a14:useLocalDpi xmlns:a14="http://schemas.microsoft.com/office/drawing/2010/main" val="0"/>
              </a:ext>
            </a:extLst>
          </a:blip>
          <a:srcRect/>
          <a:stretch>
            <a:fillRect/>
          </a:stretch>
        </p:blipFill>
        <p:spPr bwMode="auto">
          <a:xfrm>
            <a:off x="8043863" y="3235325"/>
            <a:ext cx="725487"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itle 6"/>
          <p:cNvSpPr>
            <a:spLocks noGrp="1"/>
          </p:cNvSpPr>
          <p:nvPr>
            <p:ph type="title"/>
          </p:nvPr>
        </p:nvSpPr>
        <p:spPr>
          <a:xfrm>
            <a:off x="415212" y="3089275"/>
            <a:ext cx="8458200" cy="679450"/>
          </a:xfrm>
        </p:spPr>
        <p:txBody>
          <a:bodyPr/>
          <a:lstStyle>
            <a:lvl1pPr>
              <a:defRPr>
                <a:solidFill>
                  <a:srgbClr val="FFFFFF"/>
                </a:solidFill>
              </a:defRPr>
            </a:lvl1pPr>
          </a:lstStyle>
          <a:p>
            <a:r>
              <a:rPr lang="en-US"/>
              <a:t>Click to edit Master title style</a:t>
            </a:r>
            <a:endParaRPr lang="en-US" dirty="0"/>
          </a:p>
        </p:txBody>
      </p:sp>
    </p:spTree>
    <p:extLst>
      <p:ext uri="{BB962C8B-B14F-4D97-AF65-F5344CB8AC3E}">
        <p14:creationId xmlns:p14="http://schemas.microsoft.com/office/powerpoint/2010/main" val="2909191218"/>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Content">
    <p:spTree>
      <p:nvGrpSpPr>
        <p:cNvPr id="1" name=""/>
        <p:cNvGrpSpPr/>
        <p:nvPr/>
      </p:nvGrpSpPr>
      <p:grpSpPr>
        <a:xfrm>
          <a:off x="0" y="0"/>
          <a:ext cx="0" cy="0"/>
          <a:chOff x="0" y="0"/>
          <a:chExt cx="0" cy="0"/>
        </a:xfrm>
      </p:grpSpPr>
      <p:sp>
        <p:nvSpPr>
          <p:cNvPr id="5" name="Rectangle 44"/>
          <p:cNvSpPr>
            <a:spLocks noGrp="1" noChangeArrowheads="1"/>
          </p:cNvSpPr>
          <p:nvPr>
            <p:ph type="title"/>
          </p:nvPr>
        </p:nvSpPr>
        <p:spPr bwMode="auto">
          <a:xfrm>
            <a:off x="685800" y="457200"/>
            <a:ext cx="8458200" cy="685800"/>
          </a:xfrm>
          <a:prstGeom prst="rect">
            <a:avLst/>
          </a:prstGeom>
          <a:noFill/>
          <a:ln>
            <a:noFill/>
          </a:ln>
          <a:effectLst/>
          <a:extLst/>
        </p:spPr>
        <p:txBody>
          <a:bodyPr/>
          <a:lstStyle/>
          <a:p>
            <a:pPr lvl="0"/>
            <a:r>
              <a:rPr lang="en-US"/>
              <a:t>Click to edit Master title style</a:t>
            </a:r>
            <a:endParaRPr lang="en-US" dirty="0"/>
          </a:p>
        </p:txBody>
      </p:sp>
      <p:sp>
        <p:nvSpPr>
          <p:cNvPr id="6" name="Rectangle 45"/>
          <p:cNvSpPr>
            <a:spLocks noGrp="1" noChangeArrowheads="1"/>
          </p:cNvSpPr>
          <p:nvPr>
            <p:ph idx="1"/>
          </p:nvPr>
        </p:nvSpPr>
        <p:spPr bwMode="auto">
          <a:xfrm>
            <a:off x="685800" y="1078992"/>
            <a:ext cx="7848600" cy="4267200"/>
          </a:xfrm>
          <a:prstGeom prst="rect">
            <a:avLst/>
          </a:prstGeom>
          <a:noFill/>
          <a:ln>
            <a:noFill/>
          </a:ln>
          <a:effectLst/>
          <a:extLst/>
        </p:spPr>
        <p:txBody>
          <a:bodyPr/>
          <a:lstStyle>
            <a:lvl1pPr marL="0" indent="0">
              <a:defRPr baseline="0">
                <a:solidFill>
                  <a:srgbClr val="000000"/>
                </a:solidFill>
              </a:defRPr>
            </a:lvl1pPr>
            <a:lvl2pPr>
              <a:defRPr baseline="0">
                <a:solidFill>
                  <a:srgbClr val="000000"/>
                </a:solidFill>
              </a:defRPr>
            </a:lvl2pPr>
            <a:lvl3pPr>
              <a:defRPr baseline="0">
                <a:solidFill>
                  <a:srgbClr val="000000"/>
                </a:solidFill>
              </a:defRPr>
            </a:lvl3pPr>
            <a:lvl4pPr>
              <a:defRPr baseline="0">
                <a:solidFill>
                  <a:srgbClr val="000000"/>
                </a:solidFill>
              </a:defRPr>
            </a:lvl4pPr>
            <a:lvl5pPr>
              <a:defRPr baseline="0">
                <a:solidFill>
                  <a:srgbClr val="000000"/>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Tree>
    <p:extLst>
      <p:ext uri="{BB962C8B-B14F-4D97-AF65-F5344CB8AC3E}">
        <p14:creationId xmlns:p14="http://schemas.microsoft.com/office/powerpoint/2010/main" val="2432625641"/>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lvl1pPr>
              <a:defRPr/>
            </a:lvl1pPr>
          </a:lstStyle>
          <a:p>
            <a:pPr>
              <a:defRPr/>
            </a:pPr>
            <a:fld id="{2B35723D-3AD5-4D6C-BA61-1CA2FA6562CC}" type="slidenum">
              <a:rPr lang="en-US"/>
              <a:pPr>
                <a:defRPr/>
              </a:pPr>
              <a:t>‹#›</a:t>
            </a:fld>
            <a:endParaRPr lang="en-US" dirty="0">
              <a:latin typeface="Times New Roman" pitchFamily="18" charset="0"/>
            </a:endParaRPr>
          </a:p>
        </p:txBody>
      </p:sp>
    </p:spTree>
    <p:extLst>
      <p:ext uri="{BB962C8B-B14F-4D97-AF65-F5344CB8AC3E}">
        <p14:creationId xmlns:p14="http://schemas.microsoft.com/office/powerpoint/2010/main" val="34266730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1"/>
          <p:cNvSpPr>
            <a:spLocks noGrp="1"/>
          </p:cNvSpPr>
          <p:nvPr>
            <p:ph type="sldNum" sz="quarter" idx="10"/>
          </p:nvPr>
        </p:nvSpPr>
        <p:spPr/>
        <p:txBody>
          <a:bodyPr/>
          <a:lstStyle>
            <a:lvl1pPr>
              <a:defRPr/>
            </a:lvl1pPr>
          </a:lstStyle>
          <a:p>
            <a:pPr>
              <a:defRPr/>
            </a:pPr>
            <a:fld id="{F554A63D-CF6F-4C08-95F1-D526809E4ECB}" type="slidenum">
              <a:rPr lang="en-US"/>
              <a:pPr>
                <a:defRPr/>
              </a:pPr>
              <a:t>‹#›</a:t>
            </a:fld>
            <a:endParaRPr lang="en-US" dirty="0">
              <a:latin typeface="Times New Roman" pitchFamily="18" charset="0"/>
            </a:endParaRPr>
          </a:p>
        </p:txBody>
      </p:sp>
    </p:spTree>
    <p:extLst>
      <p:ext uri="{BB962C8B-B14F-4D97-AF65-F5344CB8AC3E}">
        <p14:creationId xmlns:p14="http://schemas.microsoft.com/office/powerpoint/2010/main" val="3784545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081301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5800" y="457200"/>
            <a:ext cx="8458200" cy="685800"/>
          </a:xfrm>
        </p:spPr>
        <p:txBody>
          <a:bodyPr/>
          <a:lstStyle/>
          <a:p>
            <a:r>
              <a:rPr lang="en-US"/>
              <a:t>Click to edit Master title style</a:t>
            </a:r>
          </a:p>
        </p:txBody>
      </p:sp>
      <p:sp>
        <p:nvSpPr>
          <p:cNvPr id="3" name="Table Placeholder 2"/>
          <p:cNvSpPr>
            <a:spLocks noGrp="1"/>
          </p:cNvSpPr>
          <p:nvPr>
            <p:ph type="tbl" idx="1"/>
          </p:nvPr>
        </p:nvSpPr>
        <p:spPr>
          <a:xfrm>
            <a:off x="685800" y="1071563"/>
            <a:ext cx="7848600" cy="4267200"/>
          </a:xfrm>
        </p:spPr>
        <p:txBody>
          <a:bodyPr/>
          <a:lstStyle/>
          <a:p>
            <a:pPr lvl="0"/>
            <a:endParaRPr lang="en-US" noProof="0" dirty="0"/>
          </a:p>
        </p:txBody>
      </p:sp>
      <p:sp>
        <p:nvSpPr>
          <p:cNvPr id="4" name="Slide Number Placeholder 1"/>
          <p:cNvSpPr>
            <a:spLocks noGrp="1"/>
          </p:cNvSpPr>
          <p:nvPr>
            <p:ph type="sldNum" sz="quarter" idx="10"/>
          </p:nvPr>
        </p:nvSpPr>
        <p:spPr/>
        <p:txBody>
          <a:bodyPr/>
          <a:lstStyle>
            <a:lvl1pPr>
              <a:defRPr/>
            </a:lvl1pPr>
          </a:lstStyle>
          <a:p>
            <a:pPr>
              <a:defRPr/>
            </a:pPr>
            <a:fld id="{938A13EC-2705-40BF-AE59-FA2C544D7610}" type="slidenum">
              <a:rPr lang="en-US"/>
              <a:pPr>
                <a:defRPr/>
              </a:pPr>
              <a:t>‹#›</a:t>
            </a:fld>
            <a:endParaRPr lang="en-US" dirty="0">
              <a:latin typeface="Times New Roman" pitchFamily="18" charset="0"/>
            </a:endParaRPr>
          </a:p>
        </p:txBody>
      </p:sp>
    </p:spTree>
    <p:extLst>
      <p:ext uri="{BB962C8B-B14F-4D97-AF65-F5344CB8AC3E}">
        <p14:creationId xmlns:p14="http://schemas.microsoft.com/office/powerpoint/2010/main" val="8096333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457200"/>
            <a:ext cx="8458200" cy="685800"/>
          </a:xfrm>
        </p:spPr>
        <p:txBody>
          <a:bodyPr/>
          <a:lstStyle/>
          <a:p>
            <a:r>
              <a:rPr lang="en-US"/>
              <a:t>Click to edit Master title style</a:t>
            </a:r>
          </a:p>
        </p:txBody>
      </p:sp>
      <p:sp>
        <p:nvSpPr>
          <p:cNvPr id="3" name="Text Placeholder 2"/>
          <p:cNvSpPr>
            <a:spLocks noGrp="1"/>
          </p:cNvSpPr>
          <p:nvPr>
            <p:ph type="body" sz="half" idx="1"/>
          </p:nvPr>
        </p:nvSpPr>
        <p:spPr>
          <a:xfrm>
            <a:off x="685800" y="1071563"/>
            <a:ext cx="3848100" cy="4267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071563"/>
            <a:ext cx="3848100" cy="4267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1"/>
          <p:cNvSpPr>
            <a:spLocks noGrp="1"/>
          </p:cNvSpPr>
          <p:nvPr>
            <p:ph type="sldNum" sz="quarter" idx="10"/>
          </p:nvPr>
        </p:nvSpPr>
        <p:spPr/>
        <p:txBody>
          <a:bodyPr/>
          <a:lstStyle>
            <a:lvl1pPr>
              <a:defRPr/>
            </a:lvl1pPr>
          </a:lstStyle>
          <a:p>
            <a:pPr>
              <a:defRPr/>
            </a:pPr>
            <a:fld id="{1572AFE7-2426-47B3-8634-3412875BE2C8}" type="slidenum">
              <a:rPr lang="en-US"/>
              <a:pPr>
                <a:defRPr/>
              </a:pPr>
              <a:t>‹#›</a:t>
            </a:fld>
            <a:endParaRPr lang="en-US" dirty="0">
              <a:latin typeface="Times New Roman" pitchFamily="18" charset="0"/>
            </a:endParaRPr>
          </a:p>
        </p:txBody>
      </p:sp>
    </p:spTree>
    <p:extLst>
      <p:ext uri="{BB962C8B-B14F-4D97-AF65-F5344CB8AC3E}">
        <p14:creationId xmlns:p14="http://schemas.microsoft.com/office/powerpoint/2010/main" val="23770036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a:xfrm>
            <a:off x="0" y="6770688"/>
            <a:ext cx="98425" cy="87312"/>
          </a:xfrm>
          <a:prstGeom prst="rect">
            <a:avLst/>
          </a:prstGeom>
        </p:spPr>
        <p:txBody>
          <a:bodyPr vert="horz" wrap="square" lIns="0" tIns="0" rIns="0" bIns="0" numCol="1" anchor="ctr" anchorCtr="0" compatLnSpc="1">
            <a:prstTxWarp prst="textNoShape">
              <a:avLst/>
            </a:prstTxWarp>
          </a:bodyPr>
          <a:lstStyle>
            <a:lvl1pPr eaLnBrk="1" hangingPunct="1">
              <a:defRPr sz="100" smtClean="0">
                <a:solidFill>
                  <a:srgbClr val="FFFFFF"/>
                </a:solidFill>
                <a:latin typeface="Arial" panose="020B0604020202020204" pitchFamily="34" charset="0"/>
                <a:cs typeface="Arial" panose="020B0604020202020204" pitchFamily="34" charset="0"/>
              </a:defRPr>
            </a:lvl1pPr>
          </a:lstStyle>
          <a:p>
            <a:pPr>
              <a:defRPr/>
            </a:pPr>
            <a:fld id="{D38EE6E1-9809-45C1-9CCF-763DEE791E30}" type="slidenum">
              <a:rPr lang="en-US" smtClean="0"/>
              <a:pPr>
                <a:defRPr/>
              </a:pPr>
              <a:t>‹#›</a:t>
            </a:fld>
            <a:endParaRPr lang="en-US" dirty="0">
              <a:latin typeface="Times New Roman" pitchFamily="18" charset="0"/>
            </a:endParaRPr>
          </a:p>
        </p:txBody>
      </p:sp>
      <p:sp>
        <p:nvSpPr>
          <p:cNvPr id="1027" name="Rectangle 46"/>
          <p:cNvSpPr>
            <a:spLocks noChangeArrowheads="1"/>
          </p:cNvSpPr>
          <p:nvPr/>
        </p:nvSpPr>
        <p:spPr bwMode="auto">
          <a:xfrm>
            <a:off x="0" y="6477000"/>
            <a:ext cx="5334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defRPr/>
            </a:pPr>
            <a:fld id="{EF43D0AB-AE8C-4C6E-B50C-B853C80F7038}" type="slidenum">
              <a:rPr lang="en-US" altLang="en-US" sz="1400" b="1" smtClean="0">
                <a:latin typeface="Arial" panose="020B0604020202020204" pitchFamily="34" charset="0"/>
              </a:rPr>
              <a:pPr>
                <a:defRPr/>
              </a:pPr>
              <a:t>‹#›</a:t>
            </a:fld>
            <a:endParaRPr lang="en-US" altLang="en-US" sz="1400"/>
          </a:p>
        </p:txBody>
      </p:sp>
      <p:sp>
        <p:nvSpPr>
          <p:cNvPr id="1028" name="Rectangle 44"/>
          <p:cNvSpPr>
            <a:spLocks noGrp="1" noChangeArrowheads="1"/>
          </p:cNvSpPr>
          <p:nvPr>
            <p:ph type="title"/>
          </p:nvPr>
        </p:nvSpPr>
        <p:spPr bwMode="auto">
          <a:xfrm>
            <a:off x="685800" y="457200"/>
            <a:ext cx="8458200"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en-US"/>
              <a:t>Title text should go here--one line only</a:t>
            </a:r>
            <a:br>
              <a:rPr lang="en-US" altLang="en-US"/>
            </a:br>
            <a:endParaRPr lang="en-US" altLang="en-US"/>
          </a:p>
        </p:txBody>
      </p:sp>
      <p:sp>
        <p:nvSpPr>
          <p:cNvPr id="1029" name="Rectangle 45"/>
          <p:cNvSpPr>
            <a:spLocks noGrp="1" noChangeArrowheads="1"/>
          </p:cNvSpPr>
          <p:nvPr>
            <p:ph type="body" idx="1"/>
          </p:nvPr>
        </p:nvSpPr>
        <p:spPr bwMode="auto">
          <a:xfrm>
            <a:off x="685800" y="1074738"/>
            <a:ext cx="7848600" cy="426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pic>
        <p:nvPicPr>
          <p:cNvPr id="1030" name="Picture 6"/>
          <p:cNvPicPr>
            <a:picLocks noChangeAspect="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0" y="0"/>
            <a:ext cx="9144000"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3"/>
          <p:cNvSpPr txBox="1"/>
          <p:nvPr/>
        </p:nvSpPr>
        <p:spPr>
          <a:xfrm>
            <a:off x="0" y="30163"/>
            <a:ext cx="1931988" cy="153987"/>
          </a:xfrm>
          <a:prstGeom prst="rect">
            <a:avLst/>
          </a:prstGeom>
          <a:noFill/>
        </p:spPr>
        <p:txBody>
          <a:bodyPr anchor="ctr">
            <a:spAutoFit/>
          </a:bodyPr>
          <a:lstStyle>
            <a:defPPr>
              <a:defRPr lang="en-US"/>
            </a:defPPr>
            <a:lvl1pPr eaLnBrk="0" hangingPunct="0">
              <a:defRPr sz="400" b="0" kern="300" spc="50">
                <a:solidFill>
                  <a:schemeClr val="accent2">
                    <a:lumMod val="60000"/>
                    <a:lumOff val="40000"/>
                  </a:schemeClr>
                </a:solidFill>
                <a:latin typeface="Arial"/>
                <a:ea typeface="ＭＳ Ｐゴシック" pitchFamily="34" charset="-128"/>
                <a:cs typeface="Arial"/>
              </a:defRPr>
            </a:lvl1pPr>
          </a:lstStyle>
          <a:p>
            <a:pPr fontAlgn="auto">
              <a:spcBef>
                <a:spcPts val="0"/>
              </a:spcBef>
              <a:spcAft>
                <a:spcPts val="0"/>
              </a:spcAft>
              <a:defRPr/>
            </a:pPr>
            <a:r>
              <a:rPr lang="en-US" dirty="0">
                <a:solidFill>
                  <a:srgbClr val="00539B">
                    <a:lumMod val="60000"/>
                    <a:lumOff val="40000"/>
                  </a:srgbClr>
                </a:solidFill>
              </a:rPr>
              <a:t>Copyright © 2014, SAS Institute Inc. All rights reserved.</a:t>
            </a:r>
          </a:p>
        </p:txBody>
      </p:sp>
    </p:spTree>
    <p:extLst>
      <p:ext uri="{BB962C8B-B14F-4D97-AF65-F5344CB8AC3E}">
        <p14:creationId xmlns:p14="http://schemas.microsoft.com/office/powerpoint/2010/main" val="3012232878"/>
      </p:ext>
    </p:extLst>
  </p:cSld>
  <p:clrMap bg1="lt1" tx1="dk1" bg2="lt2" tx2="dk2" accent1="accent1" accent2="accent2" accent3="accent3" accent4="accent4" accent5="accent5" accent6="accent6" hlink="hlink" folHlink="folHlink"/>
  <p:sldLayoutIdLst>
    <p:sldLayoutId id="2147485315" r:id="rId1"/>
    <p:sldLayoutId id="2147485316" r:id="rId2"/>
    <p:sldLayoutId id="2147485317" r:id="rId3"/>
    <p:sldLayoutId id="2147485318" r:id="rId4"/>
    <p:sldLayoutId id="2147485319" r:id="rId5"/>
    <p:sldLayoutId id="2147485320" r:id="rId6"/>
    <p:sldLayoutId id="2147485321" r:id="rId7"/>
  </p:sldLayoutIdLst>
  <p:hf hdr="0" ftr="0" dt="0"/>
  <p:txStyles>
    <p:titleStyle>
      <a:lvl1pPr algn="l" rtl="0" eaLnBrk="1" fontAlgn="base" hangingPunct="1">
        <a:lnSpc>
          <a:spcPct val="83000"/>
        </a:lnSpc>
        <a:spcBef>
          <a:spcPct val="0"/>
        </a:spcBef>
        <a:spcAft>
          <a:spcPct val="0"/>
        </a:spcAft>
        <a:defRPr sz="3600" b="1" i="0" u="none">
          <a:solidFill>
            <a:srgbClr val="0070C0"/>
          </a:solidFill>
          <a:latin typeface="+mj-lt"/>
          <a:ea typeface="MS PGothic" pitchFamily="34" charset="-128"/>
          <a:cs typeface="ＭＳ Ｐゴシック" pitchFamily="-112" charset="-128"/>
        </a:defRPr>
      </a:lvl1pPr>
      <a:lvl2pPr algn="l" rtl="0" eaLnBrk="1" fontAlgn="base" hangingPunct="1">
        <a:lnSpc>
          <a:spcPct val="83000"/>
        </a:lnSpc>
        <a:spcBef>
          <a:spcPct val="0"/>
        </a:spcBef>
        <a:spcAft>
          <a:spcPct val="0"/>
        </a:spcAft>
        <a:defRPr sz="3600" b="1">
          <a:solidFill>
            <a:srgbClr val="0070C0"/>
          </a:solidFill>
          <a:latin typeface="Arial Narrow" pitchFamily="34" charset="0"/>
          <a:ea typeface="MS PGothic" pitchFamily="34" charset="-128"/>
          <a:cs typeface="ＭＳ Ｐゴシック" pitchFamily="-112" charset="-128"/>
        </a:defRPr>
      </a:lvl2pPr>
      <a:lvl3pPr algn="l" rtl="0" eaLnBrk="1" fontAlgn="base" hangingPunct="1">
        <a:lnSpc>
          <a:spcPct val="83000"/>
        </a:lnSpc>
        <a:spcBef>
          <a:spcPct val="0"/>
        </a:spcBef>
        <a:spcAft>
          <a:spcPct val="0"/>
        </a:spcAft>
        <a:defRPr sz="3600" b="1">
          <a:solidFill>
            <a:srgbClr val="0070C0"/>
          </a:solidFill>
          <a:latin typeface="Arial Narrow" pitchFamily="34" charset="0"/>
          <a:ea typeface="MS PGothic" pitchFamily="34" charset="-128"/>
          <a:cs typeface="ＭＳ Ｐゴシック" pitchFamily="-112" charset="-128"/>
        </a:defRPr>
      </a:lvl3pPr>
      <a:lvl4pPr algn="l" rtl="0" eaLnBrk="1" fontAlgn="base" hangingPunct="1">
        <a:lnSpc>
          <a:spcPct val="83000"/>
        </a:lnSpc>
        <a:spcBef>
          <a:spcPct val="0"/>
        </a:spcBef>
        <a:spcAft>
          <a:spcPct val="0"/>
        </a:spcAft>
        <a:defRPr sz="3600" b="1">
          <a:solidFill>
            <a:srgbClr val="0070C0"/>
          </a:solidFill>
          <a:latin typeface="Arial Narrow" pitchFamily="34" charset="0"/>
          <a:ea typeface="MS PGothic" pitchFamily="34" charset="-128"/>
          <a:cs typeface="ＭＳ Ｐゴシック" pitchFamily="-112" charset="-128"/>
        </a:defRPr>
      </a:lvl4pPr>
      <a:lvl5pPr algn="l" rtl="0" eaLnBrk="1" fontAlgn="base" hangingPunct="1">
        <a:lnSpc>
          <a:spcPct val="83000"/>
        </a:lnSpc>
        <a:spcBef>
          <a:spcPct val="0"/>
        </a:spcBef>
        <a:spcAft>
          <a:spcPct val="0"/>
        </a:spcAft>
        <a:defRPr sz="3600" b="1">
          <a:solidFill>
            <a:srgbClr val="0070C0"/>
          </a:solidFill>
          <a:latin typeface="Arial Narrow" pitchFamily="34" charset="0"/>
          <a:ea typeface="MS PGothic" pitchFamily="34" charset="-128"/>
          <a:cs typeface="ＭＳ Ｐゴシック" pitchFamily="-112" charset="-128"/>
        </a:defRPr>
      </a:lvl5pPr>
      <a:lvl6pPr marL="457200" algn="l" rtl="0" eaLnBrk="1" fontAlgn="base" hangingPunct="1">
        <a:lnSpc>
          <a:spcPct val="83000"/>
        </a:lnSpc>
        <a:spcBef>
          <a:spcPct val="0"/>
        </a:spcBef>
        <a:spcAft>
          <a:spcPct val="0"/>
        </a:spcAft>
        <a:defRPr sz="3600">
          <a:solidFill>
            <a:srgbClr val="292929"/>
          </a:solidFill>
          <a:latin typeface="Arial Narrow" pitchFamily="34" charset="0"/>
        </a:defRPr>
      </a:lvl6pPr>
      <a:lvl7pPr marL="914400" algn="l" rtl="0" eaLnBrk="1" fontAlgn="base" hangingPunct="1">
        <a:lnSpc>
          <a:spcPct val="83000"/>
        </a:lnSpc>
        <a:spcBef>
          <a:spcPct val="0"/>
        </a:spcBef>
        <a:spcAft>
          <a:spcPct val="0"/>
        </a:spcAft>
        <a:defRPr sz="3600">
          <a:solidFill>
            <a:srgbClr val="292929"/>
          </a:solidFill>
          <a:latin typeface="Arial Narrow" pitchFamily="34" charset="0"/>
        </a:defRPr>
      </a:lvl7pPr>
      <a:lvl8pPr marL="1371600" algn="l" rtl="0" eaLnBrk="1" fontAlgn="base" hangingPunct="1">
        <a:lnSpc>
          <a:spcPct val="83000"/>
        </a:lnSpc>
        <a:spcBef>
          <a:spcPct val="0"/>
        </a:spcBef>
        <a:spcAft>
          <a:spcPct val="0"/>
        </a:spcAft>
        <a:defRPr sz="3600">
          <a:solidFill>
            <a:srgbClr val="292929"/>
          </a:solidFill>
          <a:latin typeface="Arial Narrow" pitchFamily="34" charset="0"/>
        </a:defRPr>
      </a:lvl8pPr>
      <a:lvl9pPr marL="1828800" algn="l" rtl="0" eaLnBrk="1" fontAlgn="base" hangingPunct="1">
        <a:lnSpc>
          <a:spcPct val="83000"/>
        </a:lnSpc>
        <a:spcBef>
          <a:spcPct val="0"/>
        </a:spcBef>
        <a:spcAft>
          <a:spcPct val="0"/>
        </a:spcAft>
        <a:defRPr sz="3600">
          <a:solidFill>
            <a:srgbClr val="292929"/>
          </a:solidFill>
          <a:latin typeface="Arial Narrow" pitchFamily="34" charset="0"/>
        </a:defRPr>
      </a:lvl9pPr>
    </p:titleStyle>
    <p:bodyStyle>
      <a:lvl1pPr algn="l" rtl="0" eaLnBrk="1" fontAlgn="base" hangingPunct="1">
        <a:spcBef>
          <a:spcPts val="25"/>
        </a:spcBef>
        <a:spcAft>
          <a:spcPct val="17000"/>
        </a:spcAft>
        <a:buClr>
          <a:schemeClr val="tx1"/>
        </a:buClr>
        <a:buFont typeface="+mj-lt"/>
        <a:defRPr sz="2400">
          <a:solidFill>
            <a:srgbClr val="000000"/>
          </a:solidFill>
          <a:latin typeface="+mn-lt"/>
          <a:ea typeface="MS PGothic" pitchFamily="34" charset="-128"/>
          <a:cs typeface="ＭＳ Ｐゴシック" pitchFamily="-112" charset="-128"/>
        </a:defRPr>
      </a:lvl1pPr>
      <a:lvl2pPr marL="460375" indent="-342900" algn="l" rtl="0" eaLnBrk="1" fontAlgn="base" hangingPunct="1">
        <a:spcBef>
          <a:spcPts val="25"/>
        </a:spcBef>
        <a:spcAft>
          <a:spcPct val="17000"/>
        </a:spcAft>
        <a:buClr>
          <a:srgbClr val="0053C3"/>
        </a:buClr>
        <a:buSzPct val="70000"/>
        <a:buFont typeface="Wingdings" panose="05000000000000000000" pitchFamily="2" charset="2"/>
        <a:buChar char=""/>
        <a:defRPr sz="2400">
          <a:solidFill>
            <a:srgbClr val="000000"/>
          </a:solidFill>
          <a:latin typeface="+mn-lt"/>
          <a:ea typeface="MS PGothic" pitchFamily="34" charset="-128"/>
        </a:defRPr>
      </a:lvl2pPr>
      <a:lvl3pPr marL="914400" indent="-344488" algn="l" rtl="0" eaLnBrk="1" fontAlgn="base" hangingPunct="1">
        <a:spcBef>
          <a:spcPts val="25"/>
        </a:spcBef>
        <a:spcAft>
          <a:spcPct val="17000"/>
        </a:spcAft>
        <a:buClr>
          <a:schemeClr val="tx1"/>
        </a:buClr>
        <a:buFont typeface="Arial" panose="020B0604020202020204" pitchFamily="34" charset="0"/>
        <a:buChar char="–"/>
        <a:defRPr sz="2400">
          <a:solidFill>
            <a:srgbClr val="000000"/>
          </a:solidFill>
          <a:latin typeface="+mn-lt"/>
          <a:ea typeface="MS PGothic" pitchFamily="34" charset="-128"/>
        </a:defRPr>
      </a:lvl3pPr>
      <a:lvl4pPr marL="1374775" indent="-342900" algn="l" rtl="0" eaLnBrk="1" fontAlgn="base" hangingPunct="1">
        <a:spcBef>
          <a:spcPts val="25"/>
        </a:spcBef>
        <a:spcAft>
          <a:spcPct val="0"/>
        </a:spcAft>
        <a:buClr>
          <a:schemeClr val="tx1"/>
        </a:buClr>
        <a:buFont typeface="Wingdings" panose="05000000000000000000" pitchFamily="2" charset="2"/>
        <a:buChar char="§"/>
        <a:defRPr sz="2400">
          <a:solidFill>
            <a:srgbClr val="000000"/>
          </a:solidFill>
          <a:latin typeface="+mn-lt"/>
          <a:ea typeface="MS PGothic" pitchFamily="34" charset="-128"/>
        </a:defRPr>
      </a:lvl4pPr>
      <a:lvl5pPr marL="1828800" indent="-344488" algn="l" rtl="0" eaLnBrk="1" fontAlgn="base" hangingPunct="1">
        <a:spcBef>
          <a:spcPts val="25"/>
        </a:spcBef>
        <a:spcAft>
          <a:spcPct val="0"/>
        </a:spcAft>
        <a:buClr>
          <a:schemeClr val="tx1"/>
        </a:buClr>
        <a:buFont typeface="Arial" panose="020B0604020202020204" pitchFamily="34" charset="0"/>
        <a:buChar char="»"/>
        <a:defRPr sz="2400">
          <a:solidFill>
            <a:srgbClr val="000000"/>
          </a:solidFill>
          <a:latin typeface="+mn-lt"/>
          <a:ea typeface="MS PGothic" pitchFamily="34" charset="-128"/>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3.xml"/><Relationship Id="rId1" Type="http://schemas.openxmlformats.org/officeDocument/2006/relationships/tags" Target="../tags/tag2.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4.xml"/><Relationship Id="rId1" Type="http://schemas.openxmlformats.org/officeDocument/2006/relationships/tags" Target="../tags/tag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4.xml"/><Relationship Id="rId1" Type="http://schemas.openxmlformats.org/officeDocument/2006/relationships/tags" Target="../tags/tag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4.xml"/><Relationship Id="rId1" Type="http://schemas.openxmlformats.org/officeDocument/2006/relationships/tags" Target="../tags/tag7.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4.xml"/><Relationship Id="rId1" Type="http://schemas.openxmlformats.org/officeDocument/2006/relationships/tags" Target="../tags/tag8.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4.xml"/><Relationship Id="rId1" Type="http://schemas.openxmlformats.org/officeDocument/2006/relationships/tags" Target="../tags/tag9.xml"/></Relationships>
</file>

<file path=ppt/slides/_rels/slide17.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slideLayout" Target="../slideLayouts/slideLayout4.xml"/><Relationship Id="rId1" Type="http://schemas.openxmlformats.org/officeDocument/2006/relationships/tags" Target="../tags/tag10.xml"/><Relationship Id="rId6" Type="http://schemas.openxmlformats.org/officeDocument/2006/relationships/image" Target="../media/image14.png"/><Relationship Id="rId5" Type="http://schemas.openxmlformats.org/officeDocument/2006/relationships/image" Target="../media/image13.png"/><Relationship Id="rId10" Type="http://schemas.openxmlformats.org/officeDocument/2006/relationships/image" Target="../media/image18.gif"/><Relationship Id="rId4" Type="http://schemas.openxmlformats.org/officeDocument/2006/relationships/image" Target="../media/image12.png"/><Relationship Id="rId9" Type="http://schemas.openxmlformats.org/officeDocument/2006/relationships/image" Target="../media/image17.gif"/></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4.xml"/><Relationship Id="rId1" Type="http://schemas.openxmlformats.org/officeDocument/2006/relationships/tags" Target="../tags/tag11.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4.xml"/><Relationship Id="rId1" Type="http://schemas.openxmlformats.org/officeDocument/2006/relationships/tags" Target="../tags/tag12.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3.xml"/><Relationship Id="rId1" Type="http://schemas.openxmlformats.org/officeDocument/2006/relationships/tags" Target="../tags/tag3.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4.xml"/><Relationship Id="rId6" Type="http://schemas.openxmlformats.org/officeDocument/2006/relationships/image" Target="../media/image10.png"/><Relationship Id="rId5" Type="http://schemas.openxmlformats.org/officeDocument/2006/relationships/image" Target="../media/image20.png"/><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4.xml"/><Relationship Id="rId1" Type="http://schemas.openxmlformats.org/officeDocument/2006/relationships/tags" Target="../tags/tag1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4.xml"/><Relationship Id="rId1" Type="http://schemas.openxmlformats.org/officeDocument/2006/relationships/tags" Target="../tags/tag14.xml"/><Relationship Id="rId4" Type="http://schemas.openxmlformats.org/officeDocument/2006/relationships/image" Target="../media/image22.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3.xml"/><Relationship Id="rId1" Type="http://schemas.openxmlformats.org/officeDocument/2006/relationships/tags" Target="../tags/tag15.xml"/><Relationship Id="rId4" Type="http://schemas.openxmlformats.org/officeDocument/2006/relationships/image" Target="../media/image4.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24.png"/><Relationship Id="rId2" Type="http://schemas.openxmlformats.org/officeDocument/2006/relationships/notesSlide" Target="../notesSlides/notesSlide26.xml"/><Relationship Id="rId1" Type="http://schemas.openxmlformats.org/officeDocument/2006/relationships/slideLayout" Target="../slideLayouts/slideLayout4.xml"/><Relationship Id="rId6" Type="http://schemas.openxmlformats.org/officeDocument/2006/relationships/image" Target="../media/image7.png"/><Relationship Id="rId5" Type="http://schemas.openxmlformats.org/officeDocument/2006/relationships/image" Target="../media/image23.png"/><Relationship Id="rId4" Type="http://schemas.openxmlformats.org/officeDocument/2006/relationships/image" Target="../media/image19.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4.xml"/><Relationship Id="rId1" Type="http://schemas.openxmlformats.org/officeDocument/2006/relationships/tags" Target="../tags/tag1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4.xml"/><Relationship Id="rId1" Type="http://schemas.openxmlformats.org/officeDocument/2006/relationships/tags" Target="../tags/tag17.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4.xml"/><Relationship Id="rId1" Type="http://schemas.openxmlformats.org/officeDocument/2006/relationships/tags" Target="../tags/tag18.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4.xml"/><Relationship Id="rId1" Type="http://schemas.openxmlformats.org/officeDocument/2006/relationships/tags" Target="../tags/tag19.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4.xml"/><Relationship Id="rId1" Type="http://schemas.openxmlformats.org/officeDocument/2006/relationships/tags" Target="../tags/tag20.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4.xml"/><Relationship Id="rId1" Type="http://schemas.openxmlformats.org/officeDocument/2006/relationships/tags" Target="../tags/tag21.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4.xml"/><Relationship Id="rId1" Type="http://schemas.openxmlformats.org/officeDocument/2006/relationships/tags" Target="../tags/tag22.xml"/><Relationship Id="rId4" Type="http://schemas.openxmlformats.org/officeDocument/2006/relationships/image" Target="../media/image22.pn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3.xml"/><Relationship Id="rId1" Type="http://schemas.openxmlformats.org/officeDocument/2006/relationships/tags" Target="../tags/tag23.xml"/><Relationship Id="rId4" Type="http://schemas.openxmlformats.org/officeDocument/2006/relationships/image" Target="../media/image4.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4.xml"/><Relationship Id="rId1" Type="http://schemas.openxmlformats.org/officeDocument/2006/relationships/tags" Target="../tags/tag24.xml"/><Relationship Id="rId4" Type="http://schemas.openxmlformats.org/officeDocument/2006/relationships/image" Target="../media/image25.png"/></Relationships>
</file>

<file path=ppt/slides/_rels/slide45.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26.png"/><Relationship Id="rId7" Type="http://schemas.openxmlformats.org/officeDocument/2006/relationships/image" Target="../media/image7.png"/><Relationship Id="rId2" Type="http://schemas.openxmlformats.org/officeDocument/2006/relationships/notesSlide" Target="../notesSlides/notesSlide44.xml"/><Relationship Id="rId1" Type="http://schemas.openxmlformats.org/officeDocument/2006/relationships/slideLayout" Target="../slideLayouts/slideLayout4.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21.png"/></Relationships>
</file>

<file path=ppt/slides/_rels/slide46.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7.png"/><Relationship Id="rId7" Type="http://schemas.openxmlformats.org/officeDocument/2006/relationships/image" Target="../media/image27.png"/><Relationship Id="rId2" Type="http://schemas.openxmlformats.org/officeDocument/2006/relationships/notesSlide" Target="../notesSlides/notesSlide45.xml"/><Relationship Id="rId1" Type="http://schemas.openxmlformats.org/officeDocument/2006/relationships/slideLayout" Target="../slideLayouts/slideLayout4.xml"/><Relationship Id="rId6" Type="http://schemas.openxmlformats.org/officeDocument/2006/relationships/image" Target="../media/image26.png"/><Relationship Id="rId5" Type="http://schemas.openxmlformats.org/officeDocument/2006/relationships/image" Target="../media/image20.png"/><Relationship Id="rId4" Type="http://schemas.openxmlformats.org/officeDocument/2006/relationships/image" Target="../media/image19.png"/><Relationship Id="rId9" Type="http://schemas.openxmlformats.org/officeDocument/2006/relationships/image" Target="../media/image23.png"/></Relationships>
</file>

<file path=ppt/slides/_rels/slide4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6.xml"/><Relationship Id="rId1" Type="http://schemas.openxmlformats.org/officeDocument/2006/relationships/slideLayout" Target="../slideLayouts/slideLayout4.xml"/><Relationship Id="rId4" Type="http://schemas.openxmlformats.org/officeDocument/2006/relationships/image" Target="../media/image28.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tags" Target="../tags/tag27.xml"/><Relationship Id="rId2" Type="http://schemas.openxmlformats.org/officeDocument/2006/relationships/tags" Target="../tags/tag26.xml"/><Relationship Id="rId1" Type="http://schemas.openxmlformats.org/officeDocument/2006/relationships/tags" Target="../tags/tag25.xml"/><Relationship Id="rId6" Type="http://schemas.openxmlformats.org/officeDocument/2006/relationships/notesSlide" Target="../notesSlides/notesSlide51.xml"/><Relationship Id="rId5" Type="http://schemas.openxmlformats.org/officeDocument/2006/relationships/slideLayout" Target="../slideLayouts/slideLayout7.xml"/><Relationship Id="rId4" Type="http://schemas.openxmlformats.org/officeDocument/2006/relationships/tags" Target="../tags/tag28.xml"/></Relationships>
</file>

<file path=ppt/slides/_rels/slide53.xml.rels><?xml version="1.0" encoding="UTF-8" standalone="yes"?>
<Relationships xmlns="http://schemas.openxmlformats.org/package/2006/relationships"><Relationship Id="rId3" Type="http://schemas.openxmlformats.org/officeDocument/2006/relationships/tags" Target="../tags/tag31.xml"/><Relationship Id="rId2" Type="http://schemas.openxmlformats.org/officeDocument/2006/relationships/tags" Target="../tags/tag30.xml"/><Relationship Id="rId1" Type="http://schemas.openxmlformats.org/officeDocument/2006/relationships/tags" Target="../tags/tag29.xml"/><Relationship Id="rId5" Type="http://schemas.openxmlformats.org/officeDocument/2006/relationships/notesSlide" Target="../notesSlides/notesSlide52.xml"/><Relationship Id="rId4"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7.xml"/><Relationship Id="rId1" Type="http://schemas.openxmlformats.org/officeDocument/2006/relationships/tags" Target="../tags/tag32.xml"/></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7.xml"/><Relationship Id="rId1" Type="http://schemas.openxmlformats.org/officeDocument/2006/relationships/tags" Target="../tags/tag33.xml"/></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7.xml"/><Relationship Id="rId1" Type="http://schemas.openxmlformats.org/officeDocument/2006/relationships/tags" Target="../tags/tag34.xml"/></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4.xml"/><Relationship Id="rId1" Type="http://schemas.openxmlformats.org/officeDocument/2006/relationships/tags" Target="../tags/tag35.xml"/></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4.xml"/><Relationship Id="rId1" Type="http://schemas.openxmlformats.org/officeDocument/2006/relationships/tags" Target="../tags/tag36.xml"/></Relationships>
</file>

<file path=ppt/slides/_rels/slide5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38.xml"/><Relationship Id="rId1" Type="http://schemas.openxmlformats.org/officeDocument/2006/relationships/tags" Target="../tags/tag37.xml"/><Relationship Id="rId4" Type="http://schemas.openxmlformats.org/officeDocument/2006/relationships/notesSlide" Target="../notesSlides/notesSlide5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40.xml"/><Relationship Id="rId1" Type="http://schemas.openxmlformats.org/officeDocument/2006/relationships/tags" Target="../tags/tag39.xml"/><Relationship Id="rId4" Type="http://schemas.openxmlformats.org/officeDocument/2006/relationships/notesSlide" Target="../notesSlides/notesSlide59.xml"/></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60.xml"/><Relationship Id="rId2" Type="http://schemas.openxmlformats.org/officeDocument/2006/relationships/slideLayout" Target="../slideLayouts/slideLayout4.xml"/><Relationship Id="rId1" Type="http://schemas.openxmlformats.org/officeDocument/2006/relationships/tags" Target="../tags/tag41.xml"/></Relationships>
</file>

<file path=ppt/slides/_rels/slide6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5.png"/><Relationship Id="rId7" Type="http://schemas.openxmlformats.org/officeDocument/2006/relationships/image" Target="../media/image20.png"/><Relationship Id="rId2" Type="http://schemas.openxmlformats.org/officeDocument/2006/relationships/notesSlide" Target="../notesSlides/notesSlide61.xml"/><Relationship Id="rId1" Type="http://schemas.openxmlformats.org/officeDocument/2006/relationships/slideLayout" Target="../slideLayouts/slideLayout4.xml"/><Relationship Id="rId6" Type="http://schemas.openxmlformats.org/officeDocument/2006/relationships/image" Target="../media/image19.png"/><Relationship Id="rId5" Type="http://schemas.openxmlformats.org/officeDocument/2006/relationships/image" Target="../media/image21.png"/><Relationship Id="rId4" Type="http://schemas.openxmlformats.org/officeDocument/2006/relationships/image" Target="../media/image26.png"/><Relationship Id="rId9" Type="http://schemas.openxmlformats.org/officeDocument/2006/relationships/image" Target="../media/image23.png"/></Relationships>
</file>

<file path=ppt/slides/_rels/slide6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43.xml"/><Relationship Id="rId1" Type="http://schemas.openxmlformats.org/officeDocument/2006/relationships/tags" Target="../tags/tag42.xml"/><Relationship Id="rId4" Type="http://schemas.openxmlformats.org/officeDocument/2006/relationships/notesSlide" Target="../notesSlides/notesSlide62.xml"/></Relationships>
</file>

<file path=ppt/slides/_rels/slide6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45.xml"/><Relationship Id="rId1" Type="http://schemas.openxmlformats.org/officeDocument/2006/relationships/tags" Target="../tags/tag44.xml"/><Relationship Id="rId4" Type="http://schemas.openxmlformats.org/officeDocument/2006/relationships/notesSlide" Target="../notesSlides/notesSlide63.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67.xml"/><Relationship Id="rId2" Type="http://schemas.openxmlformats.org/officeDocument/2006/relationships/slideLayout" Target="../slideLayouts/slideLayout4.xml"/><Relationship Id="rId1" Type="http://schemas.openxmlformats.org/officeDocument/2006/relationships/tags" Target="../tags/tag46.xml"/><Relationship Id="rId4" Type="http://schemas.openxmlformats.org/officeDocument/2006/relationships/image" Target="../media/image22.png"/></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4.xml"/><Relationship Id="rId1" Type="http://schemas.openxmlformats.org/officeDocument/2006/relationships/tags" Target="../tags/tag4.xml"/></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69.xml"/><Relationship Id="rId2" Type="http://schemas.openxmlformats.org/officeDocument/2006/relationships/slideLayout" Target="../slideLayouts/slideLayout4.xml"/><Relationship Id="rId1" Type="http://schemas.openxmlformats.org/officeDocument/2006/relationships/tags" Target="../tags/tag47.xml"/><Relationship Id="rId4" Type="http://schemas.openxmlformats.org/officeDocument/2006/relationships/image" Target="../media/image25.png"/></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3" Type="http://schemas.openxmlformats.org/officeDocument/2006/relationships/tags" Target="../tags/tag50.xml"/><Relationship Id="rId2" Type="http://schemas.openxmlformats.org/officeDocument/2006/relationships/tags" Target="../tags/tag49.xml"/><Relationship Id="rId1" Type="http://schemas.openxmlformats.org/officeDocument/2006/relationships/tags" Target="../tags/tag48.xml"/><Relationship Id="rId5" Type="http://schemas.openxmlformats.org/officeDocument/2006/relationships/notesSlide" Target="../notesSlides/notesSlide71.xml"/><Relationship Id="rId4"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3" Type="http://schemas.openxmlformats.org/officeDocument/2006/relationships/tags" Target="../tags/tag53.xml"/><Relationship Id="rId2" Type="http://schemas.openxmlformats.org/officeDocument/2006/relationships/tags" Target="../tags/tag52.xml"/><Relationship Id="rId1" Type="http://schemas.openxmlformats.org/officeDocument/2006/relationships/tags" Target="../tags/tag51.xml"/><Relationship Id="rId6" Type="http://schemas.openxmlformats.org/officeDocument/2006/relationships/notesSlide" Target="../notesSlides/notesSlide72.xml"/><Relationship Id="rId5" Type="http://schemas.openxmlformats.org/officeDocument/2006/relationships/slideLayout" Target="../slideLayouts/slideLayout4.xml"/><Relationship Id="rId4" Type="http://schemas.openxmlformats.org/officeDocument/2006/relationships/tags" Target="../tags/tag54.xml"/></Relationships>
</file>

<file path=ppt/slides/_rels/slide74.xml.rels><?xml version="1.0" encoding="UTF-8" standalone="yes"?>
<Relationships xmlns="http://schemas.openxmlformats.org/package/2006/relationships"><Relationship Id="rId3" Type="http://schemas.openxmlformats.org/officeDocument/2006/relationships/notesSlide" Target="../notesSlides/notesSlide73.xml"/><Relationship Id="rId2" Type="http://schemas.openxmlformats.org/officeDocument/2006/relationships/slideLayout" Target="../slideLayouts/slideLayout4.xml"/><Relationship Id="rId1" Type="http://schemas.openxmlformats.org/officeDocument/2006/relationships/tags" Target="../tags/tag55.xml"/></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74.xml"/><Relationship Id="rId2" Type="http://schemas.openxmlformats.org/officeDocument/2006/relationships/slideLayout" Target="../slideLayouts/slideLayout4.xml"/><Relationship Id="rId1" Type="http://schemas.openxmlformats.org/officeDocument/2006/relationships/tags" Target="../tags/tag56.xml"/></Relationships>
</file>

<file path=ppt/slides/_rels/slide76.xml.rels><?xml version="1.0" encoding="UTF-8" standalone="yes"?>
<Relationships xmlns="http://schemas.openxmlformats.org/package/2006/relationships"><Relationship Id="rId3" Type="http://schemas.openxmlformats.org/officeDocument/2006/relationships/notesSlide" Target="../notesSlides/notesSlide75.xml"/><Relationship Id="rId2" Type="http://schemas.openxmlformats.org/officeDocument/2006/relationships/slideLayout" Target="../slideLayouts/slideLayout4.xml"/><Relationship Id="rId1" Type="http://schemas.openxmlformats.org/officeDocument/2006/relationships/tags" Target="../tags/tag57.xml"/></Relationships>
</file>

<file path=ppt/slides/_rels/slide7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slideLayout" Target="../slideLayouts/slideLayout5.xml"/><Relationship Id="rId1" Type="http://schemas.openxmlformats.org/officeDocument/2006/relationships/tags" Target="../tags/tag58.xml"/><Relationship Id="rId4" Type="http://schemas.openxmlformats.org/officeDocument/2006/relationships/image" Target="../media/image30.png"/></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3" Type="http://schemas.openxmlformats.org/officeDocument/2006/relationships/notesSlide" Target="../notesSlides/notesSlide77.xml"/><Relationship Id="rId2" Type="http://schemas.openxmlformats.org/officeDocument/2006/relationships/slideLayout" Target="../slideLayouts/slideLayout4.xml"/><Relationship Id="rId1" Type="http://schemas.openxmlformats.org/officeDocument/2006/relationships/tags" Target="../tags/tag59.xml"/><Relationship Id="rId4" Type="http://schemas.openxmlformats.org/officeDocument/2006/relationships/image" Target="../media/image22.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3" Type="http://schemas.openxmlformats.org/officeDocument/2006/relationships/notesSlide" Target="../notesSlides/notesSlide78.xml"/><Relationship Id="rId2" Type="http://schemas.openxmlformats.org/officeDocument/2006/relationships/slideLayout" Target="../slideLayouts/slideLayout4.xml"/><Relationship Id="rId1" Type="http://schemas.openxmlformats.org/officeDocument/2006/relationships/tags" Target="../tags/tag60.xml"/><Relationship Id="rId5" Type="http://schemas.openxmlformats.org/officeDocument/2006/relationships/image" Target="../media/image31.png"/><Relationship Id="rId4" Type="http://schemas.openxmlformats.org/officeDocument/2006/relationships/hyperlink" Target="http://support.sas.com/quiz/sq1" TargetMode="External"/></Relationships>
</file>

<file path=ppt/slides/_rels/slide81.xml.rels><?xml version="1.0" encoding="UTF-8" standalone="yes"?>
<Relationships xmlns="http://schemas.openxmlformats.org/package/2006/relationships"><Relationship Id="rId3" Type="http://schemas.openxmlformats.org/officeDocument/2006/relationships/notesSlide" Target="../notesSlides/notesSlide79.xml"/><Relationship Id="rId2" Type="http://schemas.openxmlformats.org/officeDocument/2006/relationships/slideLayout" Target="../slideLayouts/slideLayout4.xml"/><Relationship Id="rId1" Type="http://schemas.openxmlformats.org/officeDocument/2006/relationships/tags" Target="../tags/tag61.xml"/></Relationships>
</file>

<file path=ppt/slides/_rels/slide82.xml.rels><?xml version="1.0" encoding="UTF-8" standalone="yes"?>
<Relationships xmlns="http://schemas.openxmlformats.org/package/2006/relationships"><Relationship Id="rId3" Type="http://schemas.openxmlformats.org/officeDocument/2006/relationships/notesSlide" Target="../notesSlides/notesSlide80.xml"/><Relationship Id="rId2" Type="http://schemas.openxmlformats.org/officeDocument/2006/relationships/slideLayout" Target="../slideLayouts/slideLayout4.xml"/><Relationship Id="rId1" Type="http://schemas.openxmlformats.org/officeDocument/2006/relationships/tags" Target="../tags/tag62.xml"/></Relationships>
</file>

<file path=ppt/slides/_rels/slide83.xml.rels><?xml version="1.0" encoding="UTF-8" standalone="yes"?>
<Relationships xmlns="http://schemas.openxmlformats.org/package/2006/relationships"><Relationship Id="rId3" Type="http://schemas.openxmlformats.org/officeDocument/2006/relationships/notesSlide" Target="../notesSlides/notesSlide81.xml"/><Relationship Id="rId2" Type="http://schemas.openxmlformats.org/officeDocument/2006/relationships/slideLayout" Target="../slideLayouts/slideLayout4.xml"/><Relationship Id="rId1" Type="http://schemas.openxmlformats.org/officeDocument/2006/relationships/tags" Target="../tags/tag63.xml"/></Relationships>
</file>

<file path=ppt/slides/_rels/slide84.xml.rels><?xml version="1.0" encoding="UTF-8" standalone="yes"?>
<Relationships xmlns="http://schemas.openxmlformats.org/package/2006/relationships"><Relationship Id="rId3" Type="http://schemas.openxmlformats.org/officeDocument/2006/relationships/notesSlide" Target="../notesSlides/notesSlide82.xml"/><Relationship Id="rId2" Type="http://schemas.openxmlformats.org/officeDocument/2006/relationships/slideLayout" Target="../slideLayouts/slideLayout4.xml"/><Relationship Id="rId1" Type="http://schemas.openxmlformats.org/officeDocument/2006/relationships/tags" Target="../tags/tag64.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96" name="Picture 28" descr="C:\Users\kaperk\Desktop\CDS_slides\PNG\background.png"/>
          <p:cNvPicPr>
            <a:picLocks noChangeAspect="1" noChangeArrowheads="1"/>
          </p:cNvPicPr>
          <p:nvPr/>
        </p:nvPicPr>
        <p:blipFill>
          <a:blip r:embed="rId4"/>
          <a:srcRect/>
          <a:stretch>
            <a:fillRect/>
          </a:stretch>
        </p:blipFill>
        <p:spPr bwMode="auto">
          <a:xfrm>
            <a:off x="1370013" y="1690688"/>
            <a:ext cx="6400800" cy="4343400"/>
          </a:xfrm>
          <a:prstGeom prst="rect">
            <a:avLst/>
          </a:prstGeom>
          <a:noFill/>
          <a:ln>
            <a:noFill/>
          </a:ln>
          <a:effectLst>
            <a:outerShdw blurRad="63500" sx="102000" sy="102000" algn="ctr" rotWithShape="0">
              <a:srgbClr val="000000">
                <a:alpha val="23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7" name="Title Organizer"/>
          <p:cNvSpPr>
            <a:spLocks noGrp="1"/>
          </p:cNvSpPr>
          <p:nvPr>
            <p:ph type="title" idx="4294967295"/>
          </p:nvPr>
        </p:nvSpPr>
        <p:spPr>
          <a:xfrm>
            <a:off x="685800" y="457200"/>
            <a:ext cx="8458200" cy="679450"/>
          </a:xfrm>
          <a:prstGeom prst="rect">
            <a:avLst/>
          </a:prstGeom>
        </p:spPr>
        <p:txBody>
          <a:bodyPr/>
          <a:lstStyle/>
          <a:p>
            <a:pPr eaLnBrk="1" hangingPunct="1"/>
            <a:r>
              <a:rPr lang="en-US" dirty="0">
                <a:solidFill>
                  <a:srgbClr val="0070C0"/>
                </a:solidFill>
              </a:rPr>
              <a:t>Chapter 8: Advanced PROC SQL Features</a:t>
            </a:r>
          </a:p>
        </p:txBody>
      </p:sp>
      <p:graphicFrame>
        <p:nvGraphicFramePr>
          <p:cNvPr id="7" name="Group Organizer"/>
          <p:cNvGraphicFramePr>
            <a:graphicFrameLocks noGrp="1"/>
          </p:cNvGraphicFramePr>
          <p:nvPr>
            <p:extLst>
              <p:ext uri="{D42A27DB-BD31-4B8C-83A1-F6EECF244321}">
                <p14:modId xmlns:p14="http://schemas.microsoft.com/office/powerpoint/2010/main" val="3515814788"/>
              </p:ext>
            </p:extLst>
          </p:nvPr>
        </p:nvGraphicFramePr>
        <p:xfrm>
          <a:off x="1371600" y="1690687"/>
          <a:ext cx="6400800" cy="4343400"/>
        </p:xfrm>
        <a:graphic>
          <a:graphicData uri="http://schemas.openxmlformats.org/drawingml/2006/table">
            <a:tbl>
              <a:tblPr/>
              <a:tblGrid>
                <a:gridCol w="6400800">
                  <a:extLst>
                    <a:ext uri="{9D8B030D-6E8A-4147-A177-3AD203B41FA5}">
                      <a16:colId xmlns:a16="http://schemas.microsoft.com/office/drawing/2014/main" val="20000"/>
                    </a:ext>
                  </a:extLst>
                </a:gridCol>
              </a:tblGrid>
              <a:tr h="1458564">
                <a:tc>
                  <a:txBody>
                    <a:bodyPr/>
                    <a:lstStyle/>
                    <a:p>
                      <a:pPr marL="225425"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FFFFFF"/>
                          </a:solidFill>
                          <a:effectLst/>
                          <a:latin typeface="Arial Narrow" pitchFamily="34" charset="0"/>
                        </a:rPr>
                        <a:t>8.1  Dictionary Tables and Views</a:t>
                      </a:r>
                    </a:p>
                  </a:txBody>
                  <a:tcPr marT="0" marB="0" anchor="ctr" horzOverflow="overflow">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1447800">
                <a:tc>
                  <a:txBody>
                    <a:bodyPr/>
                    <a:lstStyle/>
                    <a:p>
                      <a:pPr marL="225425"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FFFFFF"/>
                          </a:solidFill>
                          <a:effectLst/>
                          <a:latin typeface="Arial Narrow" pitchFamily="34" charset="0"/>
                        </a:rPr>
                        <a:t>8.2  Using SQL Procedure Options</a:t>
                      </a:r>
                    </a:p>
                  </a:txBody>
                  <a:tcPr marT="0" marB="0" anchor="ctr" horzOverflow="overflow">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437036">
                <a:tc>
                  <a:txBody>
                    <a:bodyPr/>
                    <a:lstStyle/>
                    <a:p>
                      <a:pPr marL="225425"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FFFFFF"/>
                          </a:solidFill>
                          <a:effectLst/>
                          <a:latin typeface="Arial Narrow" pitchFamily="34" charset="0"/>
                        </a:rPr>
                        <a:t>8.3  Interfacing PROC SQL with the Macro Language</a:t>
                      </a:r>
                    </a:p>
                  </a:txBody>
                  <a:tcPr marT="0" marB="0" anchor="ctr" horzOverflow="overflow">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Tree>
    <p:custDataLst>
      <p:tags r:id="rId1"/>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r>
              <a:rPr lang="en-US" dirty="0"/>
              <a:t>Querying Dictionary Information</a:t>
            </a:r>
          </a:p>
        </p:txBody>
      </p:sp>
      <p:sp>
        <p:nvSpPr>
          <p:cNvPr id="41987" name="Rectangle 3"/>
          <p:cNvSpPr>
            <a:spLocks noGrp="1" noChangeArrowheads="1"/>
          </p:cNvSpPr>
          <p:nvPr>
            <p:ph idx="1"/>
          </p:nvPr>
        </p:nvSpPr>
        <p:spPr/>
        <p:txBody>
          <a:bodyPr/>
          <a:lstStyle/>
          <a:p>
            <a:r>
              <a:rPr lang="en-US" dirty="0"/>
              <a:t>Display information about the columns in </a:t>
            </a:r>
            <a:r>
              <a:rPr lang="en-US" b="1" dirty="0"/>
              <a:t>orion.employee_addresses</a:t>
            </a:r>
            <a:r>
              <a:rPr lang="en-US" dirty="0"/>
              <a:t>.</a:t>
            </a:r>
          </a:p>
        </p:txBody>
      </p:sp>
      <p:sp>
        <p:nvSpPr>
          <p:cNvPr id="41991" name="Text Box 8"/>
          <p:cNvSpPr txBox="1">
            <a:spLocks noChangeArrowheads="1"/>
          </p:cNvSpPr>
          <p:nvPr/>
        </p:nvSpPr>
        <p:spPr bwMode="auto">
          <a:xfrm>
            <a:off x="394843" y="1938909"/>
            <a:ext cx="8566448" cy="2509405"/>
          </a:xfrm>
          <a:prstGeom prst="rect">
            <a:avLst/>
          </a:prstGeom>
          <a:solidFill>
            <a:srgbClr val="FFFFFF"/>
          </a:solidFill>
          <a:ln w="38100">
            <a:solidFill>
              <a:schemeClr val="tx2"/>
            </a:solidFill>
            <a:miter lim="800000"/>
            <a:headEnd type="none" w="sm" len="sm"/>
            <a:tailEnd type="none" w="sm" len="sm"/>
          </a:ln>
        </p:spPr>
        <p:txBody>
          <a:bodyPr wrap="none" lIns="50800" tIns="50800" rIns="50800" bIns="50800">
            <a:spAutoFit/>
          </a:bodyPr>
          <a:lstStyle>
            <a:lvl1pPr eaLnBrk="0" hangingPunct="0">
              <a:defRPr sz="2400">
                <a:solidFill>
                  <a:schemeClr val="tx1"/>
                </a:solidFill>
                <a:latin typeface="Arial" pitchFamily="34" charset="0"/>
                <a:cs typeface="Arial" pitchFamily="34" charset="0"/>
              </a:defRPr>
            </a:lvl1pPr>
            <a:lvl2pPr marL="742950" indent="-285750" eaLnBrk="0" hangingPunct="0">
              <a:defRPr sz="2400">
                <a:solidFill>
                  <a:schemeClr val="tx1"/>
                </a:solidFill>
                <a:latin typeface="Arial" pitchFamily="34" charset="0"/>
                <a:cs typeface="Arial" pitchFamily="34" charset="0"/>
              </a:defRPr>
            </a:lvl2pPr>
            <a:lvl3pPr marL="1143000" indent="-228600" eaLnBrk="0" hangingPunct="0">
              <a:defRPr sz="2400">
                <a:solidFill>
                  <a:schemeClr val="tx1"/>
                </a:solidFill>
                <a:latin typeface="Arial" pitchFamily="34" charset="0"/>
                <a:cs typeface="Arial" pitchFamily="34" charset="0"/>
              </a:defRPr>
            </a:lvl3pPr>
            <a:lvl4pPr marL="1600200" indent="-228600" eaLnBrk="0" hangingPunct="0">
              <a:defRPr sz="2400">
                <a:solidFill>
                  <a:schemeClr val="tx1"/>
                </a:solidFill>
                <a:latin typeface="Arial" pitchFamily="34" charset="0"/>
                <a:cs typeface="Arial" pitchFamily="34" charset="0"/>
              </a:defRPr>
            </a:lvl4pPr>
            <a:lvl5pPr marL="2057400" indent="-228600" eaLnBrk="0" hangingPunct="0">
              <a:defRPr sz="24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cs typeface="Arial" pitchFamily="34" charset="0"/>
              </a:defRPr>
            </a:lvl9pPr>
          </a:lstStyle>
          <a:p>
            <a:pPr>
              <a:lnSpc>
                <a:spcPct val="85000"/>
              </a:lnSpc>
            </a:pPr>
            <a:r>
              <a:rPr lang="en-US" sz="2300" b="1" dirty="0">
                <a:latin typeface="Courier New" pitchFamily="49" charset="0"/>
              </a:rPr>
              <a:t>title 'Columns in the orion.employee_addresses '</a:t>
            </a:r>
          </a:p>
          <a:p>
            <a:pPr>
              <a:lnSpc>
                <a:spcPct val="85000"/>
              </a:lnSpc>
            </a:pPr>
            <a:r>
              <a:rPr lang="en-US" sz="2300" b="1" dirty="0">
                <a:latin typeface="Courier New" pitchFamily="49" charset="0"/>
              </a:rPr>
              <a:t>       'Table';</a:t>
            </a:r>
          </a:p>
          <a:p>
            <a:pPr>
              <a:lnSpc>
                <a:spcPct val="85000"/>
              </a:lnSpc>
            </a:pPr>
            <a:r>
              <a:rPr lang="en-US" sz="2300" b="1" dirty="0">
                <a:latin typeface="Courier New" pitchFamily="49" charset="0"/>
              </a:rPr>
              <a:t>proc sql;</a:t>
            </a:r>
          </a:p>
          <a:p>
            <a:pPr>
              <a:lnSpc>
                <a:spcPct val="85000"/>
              </a:lnSpc>
            </a:pPr>
            <a:r>
              <a:rPr lang="en-US" sz="2300" b="1" dirty="0">
                <a:latin typeface="Courier New" pitchFamily="49" charset="0"/>
              </a:rPr>
              <a:t>select </a:t>
            </a:r>
            <a:r>
              <a:rPr lang="en-US" sz="2300" b="1" dirty="0">
                <a:solidFill>
                  <a:srgbClr val="000000"/>
                </a:solidFill>
                <a:latin typeface="Courier New" pitchFamily="49" charset="0"/>
              </a:rPr>
              <a:t>Name</a:t>
            </a:r>
            <a:r>
              <a:rPr lang="en-US" sz="2300" b="1" dirty="0">
                <a:latin typeface="Courier New" pitchFamily="49" charset="0"/>
              </a:rPr>
              <a:t>,Type,Length</a:t>
            </a:r>
          </a:p>
          <a:p>
            <a:pPr>
              <a:lnSpc>
                <a:spcPct val="85000"/>
              </a:lnSpc>
            </a:pPr>
            <a:r>
              <a:rPr lang="en-US" sz="2300" b="1" dirty="0">
                <a:latin typeface="Courier New" pitchFamily="49" charset="0"/>
              </a:rPr>
              <a:t>   from dictionary.columns</a:t>
            </a:r>
          </a:p>
          <a:p>
            <a:pPr>
              <a:lnSpc>
                <a:spcPct val="85000"/>
              </a:lnSpc>
            </a:pPr>
            <a:r>
              <a:rPr lang="en-US" sz="2300" b="1" dirty="0">
                <a:latin typeface="Courier New" pitchFamily="49" charset="0"/>
              </a:rPr>
              <a:t>   where libname='ORION'</a:t>
            </a:r>
          </a:p>
          <a:p>
            <a:pPr>
              <a:lnSpc>
                <a:spcPct val="85000"/>
              </a:lnSpc>
            </a:pPr>
            <a:r>
              <a:rPr lang="en-US" sz="2300" b="1" dirty="0">
                <a:latin typeface="Courier New" pitchFamily="49" charset="0"/>
              </a:rPr>
              <a:t>         and memname='EMPLOYEE_ADDRESSES';</a:t>
            </a:r>
          </a:p>
          <a:p>
            <a:pPr>
              <a:lnSpc>
                <a:spcPct val="85000"/>
              </a:lnSpc>
            </a:pPr>
            <a:r>
              <a:rPr lang="en-US" sz="2300" b="1" dirty="0">
                <a:latin typeface="Courier New" pitchFamily="49" charset="0"/>
              </a:rPr>
              <a:t>quit;</a:t>
            </a:r>
          </a:p>
        </p:txBody>
      </p:sp>
      <p:sp>
        <p:nvSpPr>
          <p:cNvPr id="41989" name="Text Box 5"/>
          <p:cNvSpPr txBox="1">
            <a:spLocks noChangeArrowheads="1"/>
          </p:cNvSpPr>
          <p:nvPr/>
        </p:nvSpPr>
        <p:spPr bwMode="auto">
          <a:xfrm>
            <a:off x="7947000" y="6324600"/>
            <a:ext cx="987450" cy="4257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type="none" w="med" len="lg"/>
                <a:tailEnd type="none" w="med" len="lg"/>
              </a14:hiddenLine>
            </a:ext>
          </a:extLst>
        </p:spPr>
        <p:txBody>
          <a:bodyPr wrap="none" lIns="88900" tIns="88900" rIns="88900" bIns="88900">
            <a:spAutoFit/>
          </a:bodyPr>
          <a:lstStyle>
            <a:lvl1pPr eaLnBrk="0" hangingPunct="0">
              <a:defRPr sz="2400">
                <a:solidFill>
                  <a:schemeClr val="tx1"/>
                </a:solidFill>
                <a:latin typeface="Arial" pitchFamily="34" charset="0"/>
                <a:cs typeface="Arial" pitchFamily="34" charset="0"/>
              </a:defRPr>
            </a:lvl1pPr>
            <a:lvl2pPr marL="742950" indent="-285750" eaLnBrk="0" hangingPunct="0">
              <a:defRPr sz="2400">
                <a:solidFill>
                  <a:schemeClr val="tx1"/>
                </a:solidFill>
                <a:latin typeface="Arial" pitchFamily="34" charset="0"/>
                <a:cs typeface="Arial" pitchFamily="34" charset="0"/>
              </a:defRPr>
            </a:lvl2pPr>
            <a:lvl3pPr marL="1143000" indent="-228600" eaLnBrk="0" hangingPunct="0">
              <a:defRPr sz="2400">
                <a:solidFill>
                  <a:schemeClr val="tx1"/>
                </a:solidFill>
                <a:latin typeface="Arial" pitchFamily="34" charset="0"/>
                <a:cs typeface="Arial" pitchFamily="34" charset="0"/>
              </a:defRPr>
            </a:lvl3pPr>
            <a:lvl4pPr marL="1600200" indent="-228600" eaLnBrk="0" hangingPunct="0">
              <a:defRPr sz="2400">
                <a:solidFill>
                  <a:schemeClr val="tx1"/>
                </a:solidFill>
                <a:latin typeface="Arial" pitchFamily="34" charset="0"/>
                <a:cs typeface="Arial" pitchFamily="34" charset="0"/>
              </a:defRPr>
            </a:lvl4pPr>
            <a:lvl5pPr marL="2057400" indent="-228600" eaLnBrk="0" hangingPunct="0">
              <a:defRPr sz="24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cs typeface="Arial" pitchFamily="34" charset="0"/>
              </a:defRPr>
            </a:lvl9pPr>
          </a:lstStyle>
          <a:p>
            <a:pPr algn="r"/>
            <a:r>
              <a:rPr lang="en-US" sz="1600" b="1" dirty="0"/>
              <a:t>s108d01</a:t>
            </a:r>
          </a:p>
        </p:txBody>
      </p:sp>
      <p:sp>
        <p:nvSpPr>
          <p:cNvPr id="41992" name="AutoShape 6"/>
          <p:cNvSpPr>
            <a:spLocks/>
          </p:cNvSpPr>
          <p:nvPr/>
        </p:nvSpPr>
        <p:spPr bwMode="auto">
          <a:xfrm>
            <a:off x="1510749" y="4792598"/>
            <a:ext cx="4067092" cy="1195199"/>
          </a:xfrm>
          <a:prstGeom prst="borderCallout1">
            <a:avLst>
              <a:gd name="adj1" fmla="val 48986"/>
              <a:gd name="adj2" fmla="val 100315"/>
              <a:gd name="adj3" fmla="val -56417"/>
              <a:gd name="adj4" fmla="val 115157"/>
            </a:avLst>
          </a:prstGeom>
          <a:solidFill>
            <a:srgbClr val="009900"/>
          </a:solidFill>
          <a:ln w="19050">
            <a:solidFill>
              <a:srgbClr val="000000"/>
            </a:solidFill>
            <a:miter lim="800000"/>
            <a:headEnd type="none" w="med" len="lg"/>
            <a:tailEnd type="triangle" w="med" len="lg"/>
          </a:ln>
        </p:spPr>
        <p:txBody>
          <a:bodyPr wrap="square" lIns="88900" tIns="88900" rIns="88900" bIns="88900" anchor="ctr">
            <a:spAutoFit/>
          </a:bodyPr>
          <a:lstStyle/>
          <a:p>
            <a:pPr eaLnBrk="0" hangingPunct="0"/>
            <a:r>
              <a:rPr lang="en-US" sz="2200" b="1" dirty="0">
                <a:solidFill>
                  <a:srgbClr val="FFFFFF"/>
                </a:solidFill>
                <a:latin typeface="+mn-lt"/>
              </a:rPr>
              <a:t>Table names (</a:t>
            </a:r>
            <a:r>
              <a:rPr lang="en-US" sz="2200" b="1" i="1" dirty="0">
                <a:solidFill>
                  <a:srgbClr val="FFFFFF"/>
                </a:solidFill>
                <a:latin typeface="+mn-lt"/>
                <a:cs typeface="Courier New" pitchFamily="49" charset="0"/>
              </a:rPr>
              <a:t>memnames</a:t>
            </a:r>
            <a:r>
              <a:rPr lang="en-US" sz="2200" b="1" dirty="0">
                <a:solidFill>
                  <a:srgbClr val="FFFFFF"/>
                </a:solidFill>
                <a:latin typeface="+mn-lt"/>
              </a:rPr>
              <a:t>) </a:t>
            </a:r>
            <a:br>
              <a:rPr lang="en-US" sz="2200" b="1" dirty="0">
                <a:solidFill>
                  <a:srgbClr val="FFFFFF"/>
                </a:solidFill>
                <a:latin typeface="+mn-lt"/>
              </a:rPr>
            </a:br>
            <a:r>
              <a:rPr lang="en-US" sz="2200" b="1" dirty="0">
                <a:solidFill>
                  <a:srgbClr val="FFFFFF"/>
                </a:solidFill>
                <a:latin typeface="+mn-lt"/>
              </a:rPr>
              <a:t>are also stored in uppercase </a:t>
            </a:r>
            <a:br>
              <a:rPr lang="en-US" sz="2200" b="1" dirty="0">
                <a:solidFill>
                  <a:srgbClr val="FFFFFF"/>
                </a:solidFill>
                <a:latin typeface="+mn-lt"/>
              </a:rPr>
            </a:br>
            <a:r>
              <a:rPr lang="en-US" sz="2200" b="1" dirty="0">
                <a:solidFill>
                  <a:srgbClr val="FFFFFF"/>
                </a:solidFill>
                <a:latin typeface="+mn-lt"/>
              </a:rPr>
              <a:t>in dictionary tables.</a:t>
            </a:r>
          </a:p>
        </p:txBody>
      </p:sp>
      <p:sp>
        <p:nvSpPr>
          <p:cNvPr id="2" name="Rectangle 1"/>
          <p:cNvSpPr/>
          <p:nvPr>
            <p:custDataLst>
              <p:tags r:id="rId1"/>
            </p:custDataLst>
          </p:nvPr>
        </p:nvSpPr>
        <p:spPr bwMode="auto">
          <a:xfrm>
            <a:off x="1796923" y="3170809"/>
            <a:ext cx="3213989" cy="297942"/>
          </a:xfrm>
          <a:prstGeom prst="rect">
            <a:avLst/>
          </a:prstGeom>
          <a:solidFill>
            <a:srgbClr val="99CCFF">
              <a:alpha val="50000"/>
            </a:srgbClr>
          </a:solidFill>
          <a:ln w="38100" cap="flat" cmpd="sng" algn="ctr">
            <a:noFill/>
            <a:prstDash val="solid"/>
            <a:round/>
            <a:headEnd type="none" w="med" len="med"/>
            <a:tailEnd type="none" w="med" len="med"/>
          </a:ln>
          <a:effectLst/>
          <a:extLst>
            <a:ext uri="{91240B29-F687-4F45-9708-019B960494DF}">
              <a14:hiddenLine xmlns:a14="http://schemas.microsoft.com/office/drawing/2010/main" w="38100" cap="flat" cmpd="sng" algn="ctr">
                <a:solidFill>
                  <a:srgbClr val="000000"/>
                </a:solidFill>
                <a:prstDash val="solid"/>
                <a:round/>
                <a:headEnd type="none" w="med" len="med"/>
                <a:tailEnd type="none" w="med" len="med"/>
              </a14:hiddenLine>
            </a:ext>
          </a:extLst>
        </p:spPr>
        <p:txBody>
          <a:bodyPr vert="horz" wrap="none" lIns="88900" tIns="88900" rIns="88900" bIns="88900" numCol="1" rtlCol="0" anchor="ctr" anchorCtr="0" compatLnSpc="1">
            <a:prstTxWarp prst="textNoShape">
              <a:avLst/>
            </a:prstTxWarp>
            <a:noAutofit/>
          </a:bodyPr>
          <a:lstStyle/>
          <a:p>
            <a:pPr algn="ctr"/>
            <a:endParaRPr lang="en-US" dirty="0"/>
          </a:p>
        </p:txBody>
      </p:sp>
    </p:spTree>
    <p:extLst>
      <p:ext uri="{BB962C8B-B14F-4D97-AF65-F5344CB8AC3E}">
        <p14:creationId xmlns:p14="http://schemas.microsoft.com/office/powerpoint/2010/main" val="25027383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p:txBody>
          <a:bodyPr/>
          <a:lstStyle/>
          <a:p>
            <a:r>
              <a:rPr lang="en-US" dirty="0"/>
              <a:t>Viewing the Output</a:t>
            </a:r>
          </a:p>
        </p:txBody>
      </p:sp>
      <p:sp>
        <p:nvSpPr>
          <p:cNvPr id="43011" name="Rectangle 3"/>
          <p:cNvSpPr>
            <a:spLocks noGrp="1" noChangeArrowheads="1"/>
          </p:cNvSpPr>
          <p:nvPr>
            <p:ph idx="1"/>
          </p:nvPr>
        </p:nvSpPr>
        <p:spPr>
          <a:xfrm>
            <a:off x="685800" y="1068388"/>
            <a:ext cx="7848600" cy="4267200"/>
          </a:xfrm>
        </p:spPr>
        <p:txBody>
          <a:bodyPr/>
          <a:lstStyle/>
          <a:p>
            <a:pPr marL="1423988" indent="-1423988"/>
            <a:r>
              <a:rPr lang="en-US" dirty="0"/>
              <a:t>PROC SQL Output</a:t>
            </a:r>
          </a:p>
        </p:txBody>
      </p:sp>
      <p:grpSp>
        <p:nvGrpSpPr>
          <p:cNvPr id="2" name="Group 1"/>
          <p:cNvGrpSpPr/>
          <p:nvPr/>
        </p:nvGrpSpPr>
        <p:grpSpPr>
          <a:xfrm>
            <a:off x="710254" y="1473130"/>
            <a:ext cx="8123744" cy="4313709"/>
            <a:chOff x="710254" y="1491236"/>
            <a:chExt cx="8123744" cy="4313709"/>
          </a:xfrm>
        </p:grpSpPr>
        <p:sp>
          <p:nvSpPr>
            <p:cNvPr id="43013" name="Text Box 5"/>
            <p:cNvSpPr txBox="1">
              <a:spLocks noChangeArrowheads="1"/>
            </p:cNvSpPr>
            <p:nvPr/>
          </p:nvSpPr>
          <p:spPr bwMode="auto">
            <a:xfrm>
              <a:off x="1600200" y="2804160"/>
              <a:ext cx="177800"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type="none" w="med" len="lg"/>
                  <a:tailEnd type="none" w="med" len="lg"/>
                </a14:hiddenLine>
              </a:ext>
            </a:extLst>
          </p:spPr>
          <p:txBody>
            <a:bodyPr wrap="none" lIns="88900" tIns="88900" rIns="88900" bIns="88900">
              <a:spAutoFit/>
            </a:bodyPr>
            <a:lstStyle>
              <a:lvl1pPr eaLnBrk="0" hangingPunct="0">
                <a:defRPr sz="2400">
                  <a:solidFill>
                    <a:schemeClr val="tx1"/>
                  </a:solidFill>
                  <a:latin typeface="Arial" pitchFamily="34" charset="0"/>
                  <a:cs typeface="Arial" pitchFamily="34" charset="0"/>
                </a:defRPr>
              </a:lvl1pPr>
              <a:lvl2pPr marL="742950" indent="-285750" eaLnBrk="0" hangingPunct="0">
                <a:defRPr sz="2400">
                  <a:solidFill>
                    <a:schemeClr val="tx1"/>
                  </a:solidFill>
                  <a:latin typeface="Arial" pitchFamily="34" charset="0"/>
                  <a:cs typeface="Arial" pitchFamily="34" charset="0"/>
                </a:defRPr>
              </a:lvl2pPr>
              <a:lvl3pPr marL="1143000" indent="-228600" eaLnBrk="0" hangingPunct="0">
                <a:defRPr sz="2400">
                  <a:solidFill>
                    <a:schemeClr val="tx1"/>
                  </a:solidFill>
                  <a:latin typeface="Arial" pitchFamily="34" charset="0"/>
                  <a:cs typeface="Arial" pitchFamily="34" charset="0"/>
                </a:defRPr>
              </a:lvl3pPr>
              <a:lvl4pPr marL="1600200" indent="-228600" eaLnBrk="0" hangingPunct="0">
                <a:defRPr sz="2400">
                  <a:solidFill>
                    <a:schemeClr val="tx1"/>
                  </a:solidFill>
                  <a:latin typeface="Arial" pitchFamily="34" charset="0"/>
                  <a:cs typeface="Arial" pitchFamily="34" charset="0"/>
                </a:defRPr>
              </a:lvl4pPr>
              <a:lvl5pPr marL="2057400" indent="-228600" eaLnBrk="0" hangingPunct="0">
                <a:defRPr sz="24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cs typeface="Arial" pitchFamily="34" charset="0"/>
                </a:defRPr>
              </a:lvl9pPr>
            </a:lstStyle>
            <a:p>
              <a:endParaRPr lang="en-US" noProof="1">
                <a:latin typeface="SAS Monospace" pitchFamily="49" charset="0"/>
              </a:endParaRPr>
            </a:p>
          </p:txBody>
        </p:sp>
        <p:sp>
          <p:nvSpPr>
            <p:cNvPr id="3" name="TextBox 2"/>
            <p:cNvSpPr txBox="1"/>
            <p:nvPr/>
          </p:nvSpPr>
          <p:spPr>
            <a:xfrm>
              <a:off x="710254" y="1491236"/>
              <a:ext cx="6351098" cy="3626634"/>
            </a:xfrm>
            <a:prstGeom prst="rect">
              <a:avLst/>
            </a:prstGeom>
            <a:solidFill>
              <a:srgbClr val="FFFFFF"/>
            </a:solidFill>
            <a:ln w="38100" cmpd="sng">
              <a:solidFill>
                <a:schemeClr val="tx2"/>
              </a:solidFill>
            </a:ln>
          </p:spPr>
          <p:txBody>
            <a:bodyPr vert="horz" wrap="none" lIns="88900" tIns="88900" rIns="88900" bIns="88900" rtlCol="0">
              <a:spAutoFit/>
            </a:bodyPr>
            <a:lstStyle/>
            <a:p>
              <a:r>
                <a:rPr lang="en-US" sz="1600" b="1" dirty="0">
                  <a:latin typeface="SAS Monospace"/>
                </a:rPr>
                <a:t>  Columns in the orion.employee_addresses Table</a:t>
              </a:r>
            </a:p>
            <a:p>
              <a:endParaRPr lang="en-US" sz="1600" b="1" dirty="0">
                <a:latin typeface="SAS Monospace"/>
              </a:endParaRPr>
            </a:p>
            <a:p>
              <a:r>
                <a:rPr lang="en-US" sz="1600" b="1" dirty="0">
                  <a:latin typeface="SAS Monospace"/>
                </a:rPr>
                <a:t>                                  </a:t>
              </a:r>
              <a:r>
                <a:rPr lang="en-US" sz="1600" b="1" dirty="0">
                  <a:solidFill>
                    <a:srgbClr val="000000"/>
                  </a:solidFill>
                  <a:latin typeface="SAS Monospace"/>
                </a:rPr>
                <a:t>Column</a:t>
              </a:r>
              <a:r>
                <a:rPr lang="en-US" sz="1600" b="1" dirty="0">
                  <a:latin typeface="SAS Monospace"/>
                </a:rPr>
                <a:t>    </a:t>
              </a:r>
              <a:r>
                <a:rPr lang="en-US" sz="1600" b="1" dirty="0" err="1">
                  <a:solidFill>
                    <a:srgbClr val="000000"/>
                  </a:solidFill>
                  <a:latin typeface="SAS Monospace"/>
                </a:rPr>
                <a:t>Column</a:t>
              </a:r>
              <a:endParaRPr lang="en-US" sz="1600" b="1" dirty="0">
                <a:solidFill>
                  <a:srgbClr val="000000"/>
                </a:solidFill>
                <a:latin typeface="SAS Monospace"/>
              </a:endParaRPr>
            </a:p>
            <a:p>
              <a:r>
                <a:rPr lang="en-US" sz="1600" b="1" dirty="0">
                  <a:latin typeface="SAS Monospace"/>
                </a:rPr>
                <a:t>Column Name                       Type      Length</a:t>
              </a:r>
            </a:p>
            <a:p>
              <a:r>
                <a:rPr lang="en-US" sz="1600" b="1" dirty="0">
                  <a:latin typeface="SAS Monospace"/>
                </a:rPr>
                <a:t>ƒƒƒƒƒƒƒƒƒƒƒƒƒƒƒƒƒƒƒƒƒƒƒƒƒƒƒƒƒƒƒƒƒƒƒƒƒƒƒƒƒƒƒƒƒƒƒƒƒƒ</a:t>
              </a:r>
            </a:p>
            <a:p>
              <a:r>
                <a:rPr lang="en-US" sz="1600" b="1" dirty="0">
                  <a:latin typeface="SAS Monospace"/>
                </a:rPr>
                <a:t>Employee_ID                       num            8</a:t>
              </a:r>
            </a:p>
            <a:p>
              <a:r>
                <a:rPr lang="en-US" sz="1600" b="1" dirty="0">
                  <a:latin typeface="SAS Monospace"/>
                </a:rPr>
                <a:t>Employee_Name                     char          40</a:t>
              </a:r>
            </a:p>
            <a:p>
              <a:r>
                <a:rPr lang="en-US" sz="1600" b="1" dirty="0">
                  <a:latin typeface="SAS Monospace"/>
                </a:rPr>
                <a:t>Street_ID                         num            8</a:t>
              </a:r>
            </a:p>
            <a:p>
              <a:r>
                <a:rPr lang="en-US" sz="1600" b="1" dirty="0">
                  <a:latin typeface="SAS Monospace"/>
                </a:rPr>
                <a:t>Street_Number                     num            8</a:t>
              </a:r>
            </a:p>
            <a:p>
              <a:r>
                <a:rPr lang="en-US" sz="1600" b="1" dirty="0">
                  <a:latin typeface="SAS Monospace"/>
                </a:rPr>
                <a:t>Street_Name                       char          40</a:t>
              </a:r>
            </a:p>
            <a:p>
              <a:r>
                <a:rPr lang="en-US" sz="1600" b="1" dirty="0">
                  <a:latin typeface="SAS Monospace"/>
                </a:rPr>
                <a:t>City                              char          30</a:t>
              </a:r>
            </a:p>
            <a:p>
              <a:r>
                <a:rPr lang="en-US" sz="1600" b="1" dirty="0">
                  <a:latin typeface="SAS Monospace"/>
                </a:rPr>
                <a:t>State                             char           2</a:t>
              </a:r>
            </a:p>
            <a:p>
              <a:r>
                <a:rPr lang="en-US" sz="1600" b="1" dirty="0">
                  <a:latin typeface="SAS Monospace"/>
                </a:rPr>
                <a:t>Postal_Code                       char          10</a:t>
              </a:r>
            </a:p>
            <a:p>
              <a:r>
                <a:rPr lang="en-US" sz="1600" b="1" dirty="0">
                  <a:latin typeface="SAS Monospace"/>
                </a:rPr>
                <a:t>Country                           char           </a:t>
              </a:r>
              <a:r>
                <a:rPr lang="en-US" sz="1600" b="1" dirty="0">
                  <a:solidFill>
                    <a:srgbClr val="000000"/>
                  </a:solidFill>
                  <a:latin typeface="SAS Monospace"/>
                </a:rPr>
                <a:t>2</a:t>
              </a:r>
            </a:p>
          </p:txBody>
        </p:sp>
        <p:sp>
          <p:nvSpPr>
            <p:cNvPr id="43015" name="AutoShape 7"/>
            <p:cNvSpPr>
              <a:spLocks/>
            </p:cNvSpPr>
            <p:nvPr/>
          </p:nvSpPr>
          <p:spPr bwMode="auto">
            <a:xfrm>
              <a:off x="3175397" y="5286854"/>
              <a:ext cx="5658601" cy="518091"/>
            </a:xfrm>
            <a:prstGeom prst="borderCallout1">
              <a:avLst>
                <a:gd name="adj1" fmla="val 49157"/>
                <a:gd name="adj2" fmla="val 0"/>
                <a:gd name="adj3" fmla="val -173409"/>
                <a:gd name="adj4" fmla="val -18207"/>
              </a:avLst>
            </a:prstGeom>
            <a:solidFill>
              <a:srgbClr val="009900"/>
            </a:solidFill>
            <a:ln w="19050">
              <a:solidFill>
                <a:srgbClr val="000000"/>
              </a:solidFill>
              <a:miter lim="800000"/>
              <a:headEnd type="none" w="med" len="lg"/>
              <a:tailEnd type="triangle" w="med" len="lg"/>
            </a:ln>
          </p:spPr>
          <p:txBody>
            <a:bodyPr wrap="none" lIns="88900" tIns="88900" rIns="88900" bIns="88900" anchor="ctr">
              <a:spAutoFit/>
            </a:bodyPr>
            <a:lstStyle/>
            <a:p>
              <a:pPr algn="ctr" eaLnBrk="0" hangingPunct="0"/>
              <a:r>
                <a:rPr lang="en-US" sz="2200" b="1" dirty="0">
                  <a:solidFill>
                    <a:srgbClr val="FFFFFF"/>
                  </a:solidFill>
                </a:rPr>
                <a:t>Column names are stored in mixed case.</a:t>
              </a:r>
            </a:p>
          </p:txBody>
        </p:sp>
      </p:grpSp>
    </p:spTree>
    <p:extLst>
      <p:ext uri="{BB962C8B-B14F-4D97-AF65-F5344CB8AC3E}">
        <p14:creationId xmlns:p14="http://schemas.microsoft.com/office/powerpoint/2010/main" val="703793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p:txBody>
          <a:bodyPr/>
          <a:lstStyle/>
          <a:p>
            <a:r>
              <a:rPr lang="en-US" dirty="0"/>
              <a:t>Using Dictionary Information</a:t>
            </a:r>
          </a:p>
        </p:txBody>
      </p:sp>
      <p:sp>
        <p:nvSpPr>
          <p:cNvPr id="44035" name="Rectangle 3"/>
          <p:cNvSpPr>
            <a:spLocks noGrp="1" noChangeArrowheads="1"/>
          </p:cNvSpPr>
          <p:nvPr>
            <p:ph idx="1"/>
          </p:nvPr>
        </p:nvSpPr>
        <p:spPr>
          <a:xfrm>
            <a:off x="685800" y="1071563"/>
            <a:ext cx="7772400" cy="909637"/>
          </a:xfrm>
        </p:spPr>
        <p:txBody>
          <a:bodyPr/>
          <a:lstStyle/>
          <a:p>
            <a:pPr marL="1435100" indent="-1435100"/>
            <a:r>
              <a:rPr lang="en-US" dirty="0"/>
              <a:t>Which tables contain the </a:t>
            </a:r>
            <a:r>
              <a:rPr lang="en-US" b="1" dirty="0"/>
              <a:t>Employee_ID</a:t>
            </a:r>
            <a:r>
              <a:rPr lang="en-US" dirty="0"/>
              <a:t> column?</a:t>
            </a:r>
          </a:p>
        </p:txBody>
      </p:sp>
      <p:sp>
        <p:nvSpPr>
          <p:cNvPr id="44037" name="Text Box 5"/>
          <p:cNvSpPr txBox="1">
            <a:spLocks noChangeArrowheads="1"/>
          </p:cNvSpPr>
          <p:nvPr/>
        </p:nvSpPr>
        <p:spPr bwMode="auto">
          <a:xfrm>
            <a:off x="685800" y="1517904"/>
            <a:ext cx="7772400" cy="3057247"/>
          </a:xfrm>
          <a:prstGeom prst="rect">
            <a:avLst/>
          </a:prstGeom>
          <a:solidFill>
            <a:srgbClr val="FFFFFF"/>
          </a:solidFill>
          <a:ln w="38100">
            <a:solidFill>
              <a:schemeClr val="tx2"/>
            </a:solidFill>
            <a:miter lim="800000"/>
            <a:headEnd type="none" w="sm" len="sm"/>
            <a:tailEnd type="none" w="sm" len="sm"/>
          </a:ln>
        </p:spPr>
        <p:txBody>
          <a:bodyPr tIns="50800" rIns="50800" bIns="50800">
            <a:spAutoFit/>
          </a:bodyPr>
          <a:lstStyle>
            <a:lvl1pPr eaLnBrk="0" hangingPunct="0">
              <a:defRPr sz="2400">
                <a:solidFill>
                  <a:schemeClr val="tx1"/>
                </a:solidFill>
                <a:latin typeface="Arial" pitchFamily="34" charset="0"/>
                <a:cs typeface="Arial" pitchFamily="34" charset="0"/>
              </a:defRPr>
            </a:lvl1pPr>
            <a:lvl2pPr marL="742950" indent="-285750" eaLnBrk="0" hangingPunct="0">
              <a:defRPr sz="2400">
                <a:solidFill>
                  <a:schemeClr val="tx1"/>
                </a:solidFill>
                <a:latin typeface="Arial" pitchFamily="34" charset="0"/>
                <a:cs typeface="Arial" pitchFamily="34" charset="0"/>
              </a:defRPr>
            </a:lvl2pPr>
            <a:lvl3pPr marL="1143000" indent="-228600" eaLnBrk="0" hangingPunct="0">
              <a:defRPr sz="2400">
                <a:solidFill>
                  <a:schemeClr val="tx1"/>
                </a:solidFill>
                <a:latin typeface="Arial" pitchFamily="34" charset="0"/>
                <a:cs typeface="Arial" pitchFamily="34" charset="0"/>
              </a:defRPr>
            </a:lvl3pPr>
            <a:lvl4pPr marL="1600200" indent="-228600" eaLnBrk="0" hangingPunct="0">
              <a:defRPr sz="2400">
                <a:solidFill>
                  <a:schemeClr val="tx1"/>
                </a:solidFill>
                <a:latin typeface="Arial" pitchFamily="34" charset="0"/>
                <a:cs typeface="Arial" pitchFamily="34" charset="0"/>
              </a:defRPr>
            </a:lvl4pPr>
            <a:lvl5pPr marL="2057400" indent="-228600" eaLnBrk="0" hangingPunct="0">
              <a:defRPr sz="24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cs typeface="Arial" pitchFamily="34" charset="0"/>
              </a:defRPr>
            </a:lvl9pPr>
          </a:lstStyle>
          <a:p>
            <a:r>
              <a:rPr lang="en-US" b="1" dirty="0">
                <a:latin typeface="Courier New" pitchFamily="49" charset="0"/>
              </a:rPr>
              <a:t>title 'Tables Containing an Employee_ID '</a:t>
            </a:r>
          </a:p>
          <a:p>
            <a:r>
              <a:rPr lang="en-US" b="1" dirty="0">
                <a:latin typeface="Courier New" pitchFamily="49" charset="0"/>
              </a:rPr>
              <a:t>      'Column';</a:t>
            </a:r>
          </a:p>
          <a:p>
            <a:r>
              <a:rPr lang="en-US" b="1" dirty="0">
                <a:latin typeface="Courier New" pitchFamily="49" charset="0"/>
              </a:rPr>
              <a:t>proc sql;</a:t>
            </a:r>
          </a:p>
          <a:p>
            <a:r>
              <a:rPr lang="en-US" b="1" dirty="0">
                <a:latin typeface="Courier New" pitchFamily="49" charset="0"/>
              </a:rPr>
              <a:t>select </a:t>
            </a:r>
            <a:r>
              <a:rPr lang="en-US" b="1" dirty="0">
                <a:solidFill>
                  <a:srgbClr val="000000"/>
                </a:solidFill>
                <a:latin typeface="Courier New" pitchFamily="49" charset="0"/>
              </a:rPr>
              <a:t>memname</a:t>
            </a:r>
            <a:r>
              <a:rPr lang="en-US" b="1" dirty="0">
                <a:latin typeface="Courier New" pitchFamily="49" charset="0"/>
              </a:rPr>
              <a:t> 'Table Names', name</a:t>
            </a:r>
          </a:p>
          <a:p>
            <a:r>
              <a:rPr lang="en-US" b="1" dirty="0">
                <a:latin typeface="Courier New" pitchFamily="49" charset="0"/>
              </a:rPr>
              <a:t>   from dictionary.columns</a:t>
            </a:r>
          </a:p>
          <a:p>
            <a:r>
              <a:rPr lang="en-US" b="1" dirty="0">
                <a:latin typeface="Courier New" pitchFamily="49" charset="0"/>
              </a:rPr>
              <a:t>   where libname='ORION' and </a:t>
            </a:r>
          </a:p>
          <a:p>
            <a:r>
              <a:rPr lang="en-US" b="1" dirty="0">
                <a:latin typeface="Courier New" pitchFamily="49" charset="0"/>
              </a:rPr>
              <a:t>	    upcase(name)='EMPLOYEE_ID';</a:t>
            </a:r>
          </a:p>
          <a:p>
            <a:r>
              <a:rPr lang="en-US" b="1" dirty="0">
                <a:latin typeface="Courier New" pitchFamily="49" charset="0"/>
              </a:rPr>
              <a:t>quit;</a:t>
            </a:r>
          </a:p>
        </p:txBody>
      </p:sp>
      <p:sp>
        <p:nvSpPr>
          <p:cNvPr id="44038" name="Text Box 8"/>
          <p:cNvSpPr txBox="1">
            <a:spLocks noChangeArrowheads="1"/>
          </p:cNvSpPr>
          <p:nvPr/>
        </p:nvSpPr>
        <p:spPr bwMode="auto">
          <a:xfrm>
            <a:off x="7947000" y="6324600"/>
            <a:ext cx="987450" cy="4257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type="none" w="med" len="lg"/>
                <a:tailEnd type="none" w="med" len="lg"/>
              </a14:hiddenLine>
            </a:ext>
          </a:extLst>
        </p:spPr>
        <p:txBody>
          <a:bodyPr wrap="none" lIns="88900" tIns="88900" rIns="88900" bIns="88900">
            <a:spAutoFit/>
          </a:bodyPr>
          <a:lstStyle>
            <a:lvl1pPr eaLnBrk="0" hangingPunct="0">
              <a:defRPr sz="2400">
                <a:solidFill>
                  <a:schemeClr val="tx1"/>
                </a:solidFill>
                <a:latin typeface="Arial" pitchFamily="34" charset="0"/>
                <a:cs typeface="Arial" pitchFamily="34" charset="0"/>
              </a:defRPr>
            </a:lvl1pPr>
            <a:lvl2pPr marL="742950" indent="-285750" eaLnBrk="0" hangingPunct="0">
              <a:defRPr sz="2400">
                <a:solidFill>
                  <a:schemeClr val="tx1"/>
                </a:solidFill>
                <a:latin typeface="Arial" pitchFamily="34" charset="0"/>
                <a:cs typeface="Arial" pitchFamily="34" charset="0"/>
              </a:defRPr>
            </a:lvl2pPr>
            <a:lvl3pPr marL="1143000" indent="-228600" eaLnBrk="0" hangingPunct="0">
              <a:defRPr sz="2400">
                <a:solidFill>
                  <a:schemeClr val="tx1"/>
                </a:solidFill>
                <a:latin typeface="Arial" pitchFamily="34" charset="0"/>
                <a:cs typeface="Arial" pitchFamily="34" charset="0"/>
              </a:defRPr>
            </a:lvl3pPr>
            <a:lvl4pPr marL="1600200" indent="-228600" eaLnBrk="0" hangingPunct="0">
              <a:defRPr sz="2400">
                <a:solidFill>
                  <a:schemeClr val="tx1"/>
                </a:solidFill>
                <a:latin typeface="Arial" pitchFamily="34" charset="0"/>
                <a:cs typeface="Arial" pitchFamily="34" charset="0"/>
              </a:defRPr>
            </a:lvl4pPr>
            <a:lvl5pPr marL="2057400" indent="-228600" eaLnBrk="0" hangingPunct="0">
              <a:defRPr sz="24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cs typeface="Arial" pitchFamily="34" charset="0"/>
              </a:defRPr>
            </a:lvl9pPr>
          </a:lstStyle>
          <a:p>
            <a:pPr algn="r"/>
            <a:r>
              <a:rPr lang="en-US" sz="1600" b="1" dirty="0"/>
              <a:t>s108d01</a:t>
            </a:r>
          </a:p>
        </p:txBody>
      </p:sp>
      <p:sp>
        <p:nvSpPr>
          <p:cNvPr id="44039" name="Rectangle 10"/>
          <p:cNvSpPr>
            <a:spLocks noChangeArrowheads="1"/>
          </p:cNvSpPr>
          <p:nvPr>
            <p:custDataLst>
              <p:tags r:id="rId1"/>
            </p:custDataLst>
          </p:nvPr>
        </p:nvSpPr>
        <p:spPr bwMode="auto">
          <a:xfrm>
            <a:off x="2227326" y="3013618"/>
            <a:ext cx="3311525" cy="390525"/>
          </a:xfrm>
          <a:prstGeom prst="rect">
            <a:avLst/>
          </a:prstGeom>
          <a:solidFill>
            <a:srgbClr val="99CCFF">
              <a:alpha val="50195"/>
            </a:srgbClr>
          </a:solidFill>
          <a:ln>
            <a:noFill/>
          </a:ln>
          <a:extLst>
            <a:ext uri="{91240B29-F687-4F45-9708-019B960494DF}">
              <a14:hiddenLine xmlns:a14="http://schemas.microsoft.com/office/drawing/2010/main" w="38100">
                <a:solidFill>
                  <a:srgbClr val="000000"/>
                </a:solidFill>
                <a:miter lim="800000"/>
                <a:headEnd type="none" w="med" len="lg"/>
                <a:tailEnd type="none" w="med" len="lg"/>
              </a14:hiddenLine>
            </a:ext>
          </a:extLst>
        </p:spPr>
        <p:txBody>
          <a:bodyPr wrap="none" lIns="88900" tIns="88900" rIns="88900" bIns="88900" anchor="ctr"/>
          <a:lstStyle/>
          <a:p>
            <a:pPr eaLnBrk="0" hangingPunct="0"/>
            <a:endParaRPr lang="en-US" dirty="0"/>
          </a:p>
        </p:txBody>
      </p:sp>
      <p:sp>
        <p:nvSpPr>
          <p:cNvPr id="2" name="Line Callout 1 1"/>
          <p:cNvSpPr/>
          <p:nvPr/>
        </p:nvSpPr>
        <p:spPr bwMode="auto">
          <a:xfrm>
            <a:off x="813816" y="4790847"/>
            <a:ext cx="7389280" cy="1533753"/>
          </a:xfrm>
          <a:prstGeom prst="borderCallout1">
            <a:avLst>
              <a:gd name="adj1" fmla="val -48"/>
              <a:gd name="adj2" fmla="val 43780"/>
              <a:gd name="adj3" fmla="val -43677"/>
              <a:gd name="adj4" fmla="val 29834"/>
            </a:avLst>
          </a:prstGeom>
          <a:solidFill>
            <a:srgbClr val="009900"/>
          </a:solidFill>
          <a:ln w="19050" cap="flat" cmpd="sng" algn="ctr">
            <a:solidFill>
              <a:srgbClr val="000000"/>
            </a:solidFill>
            <a:prstDash val="solid"/>
            <a:round/>
            <a:headEnd type="none" w="med" len="lg"/>
            <a:tailEnd type="triangle" w="med" len="lg"/>
          </a:ln>
          <a:effectLst/>
          <a:extLst>
            <a:ext uri="{AF507438-7753-43E0-B8FC-AC1667EBCBE1}">
              <a14:hiddenEffects xmlns:a14="http://schemas.microsoft.com/office/drawing/2010/main">
                <a:effectLst>
                  <a:outerShdw blurRad="63500" dist="37357" dir="2700000" rotWithShape="0">
                    <a:scrgbClr r="0" g="0" b="0"/>
                  </a:outerShdw>
                </a:effectLst>
              </a14:hiddenEffects>
            </a:ext>
          </a:extLst>
        </p:spPr>
        <p:txBody>
          <a:bodyPr vert="horz" wrap="square" lIns="88900" tIns="88900" rIns="88900" bIns="88900" numCol="1" rtlCol="0" anchor="ctr" anchorCtr="0" compatLnSpc="1">
            <a:prstTxWarp prst="textNoShape">
              <a:avLst/>
            </a:prstTxWarp>
            <a:spAutoFit/>
          </a:bodyPr>
          <a:lstStyle/>
          <a:p>
            <a:r>
              <a:rPr lang="en-US" sz="2200" b="1" dirty="0">
                <a:solidFill>
                  <a:srgbClr val="FFFFFF"/>
                </a:solidFill>
              </a:rPr>
              <a:t>Because different tables might use different cases</a:t>
            </a:r>
            <a:br>
              <a:rPr lang="en-US" sz="2200" b="1" dirty="0">
                <a:solidFill>
                  <a:srgbClr val="FFFFFF"/>
                </a:solidFill>
              </a:rPr>
            </a:br>
            <a:r>
              <a:rPr lang="en-US" sz="2200" b="1" dirty="0">
                <a:solidFill>
                  <a:srgbClr val="FFFFFF"/>
                </a:solidFill>
              </a:rPr>
              <a:t>for same-named columns, you can use the UPCASE</a:t>
            </a:r>
            <a:br>
              <a:rPr lang="en-US" sz="2200" b="1" dirty="0">
                <a:solidFill>
                  <a:srgbClr val="FFFFFF"/>
                </a:solidFill>
              </a:rPr>
            </a:br>
            <a:r>
              <a:rPr lang="en-US" sz="2200" b="1" dirty="0">
                <a:solidFill>
                  <a:srgbClr val="FFFFFF"/>
                </a:solidFill>
              </a:rPr>
              <a:t>function for comparisons. However, this significantly degrades the performance of the query.</a:t>
            </a:r>
          </a:p>
        </p:txBody>
      </p:sp>
    </p:spTree>
    <p:extLst>
      <p:ext uri="{BB962C8B-B14F-4D97-AF65-F5344CB8AC3E}">
        <p14:creationId xmlns:p14="http://schemas.microsoft.com/office/powerpoint/2010/main" val="30601820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p:txBody>
          <a:bodyPr/>
          <a:lstStyle/>
          <a:p>
            <a:r>
              <a:rPr lang="en-US" dirty="0"/>
              <a:t>Viewing the Output</a:t>
            </a:r>
          </a:p>
        </p:txBody>
      </p:sp>
      <p:sp>
        <p:nvSpPr>
          <p:cNvPr id="45059" name="Rectangle 3"/>
          <p:cNvSpPr>
            <a:spLocks noGrp="1" noChangeArrowheads="1"/>
          </p:cNvSpPr>
          <p:nvPr>
            <p:ph idx="1"/>
          </p:nvPr>
        </p:nvSpPr>
        <p:spPr/>
        <p:txBody>
          <a:bodyPr/>
          <a:lstStyle/>
          <a:p>
            <a:r>
              <a:rPr lang="en-US" dirty="0"/>
              <a:t>Partial PROC SQL Output</a:t>
            </a:r>
          </a:p>
        </p:txBody>
      </p:sp>
      <p:grpSp>
        <p:nvGrpSpPr>
          <p:cNvPr id="2" name="Group 1"/>
          <p:cNvGrpSpPr/>
          <p:nvPr/>
        </p:nvGrpSpPr>
        <p:grpSpPr>
          <a:xfrm>
            <a:off x="694432" y="1477174"/>
            <a:ext cx="7747508" cy="4816031"/>
            <a:chOff x="649224" y="1615440"/>
            <a:chExt cx="7747508" cy="4816031"/>
          </a:xfrm>
        </p:grpSpPr>
        <p:sp>
          <p:nvSpPr>
            <p:cNvPr id="45061" name="Text Box 6"/>
            <p:cNvSpPr txBox="1">
              <a:spLocks noChangeArrowheads="1"/>
            </p:cNvSpPr>
            <p:nvPr/>
          </p:nvSpPr>
          <p:spPr bwMode="auto">
            <a:xfrm>
              <a:off x="1600200" y="3581400"/>
              <a:ext cx="177800"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type="none" w="med" len="lg"/>
                  <a:tailEnd type="none" w="med" len="lg"/>
                </a14:hiddenLine>
              </a:ext>
            </a:extLst>
          </p:spPr>
          <p:txBody>
            <a:bodyPr wrap="none" lIns="88900" tIns="88900" rIns="88900" bIns="88900">
              <a:spAutoFit/>
            </a:bodyPr>
            <a:lstStyle>
              <a:lvl1pPr eaLnBrk="0" hangingPunct="0">
                <a:defRPr sz="2400">
                  <a:solidFill>
                    <a:schemeClr val="tx1"/>
                  </a:solidFill>
                  <a:latin typeface="Arial" pitchFamily="34" charset="0"/>
                  <a:cs typeface="Arial" pitchFamily="34" charset="0"/>
                </a:defRPr>
              </a:lvl1pPr>
              <a:lvl2pPr marL="742950" indent="-285750" eaLnBrk="0" hangingPunct="0">
                <a:defRPr sz="2400">
                  <a:solidFill>
                    <a:schemeClr val="tx1"/>
                  </a:solidFill>
                  <a:latin typeface="Arial" pitchFamily="34" charset="0"/>
                  <a:cs typeface="Arial" pitchFamily="34" charset="0"/>
                </a:defRPr>
              </a:lvl2pPr>
              <a:lvl3pPr marL="1143000" indent="-228600" eaLnBrk="0" hangingPunct="0">
                <a:defRPr sz="2400">
                  <a:solidFill>
                    <a:schemeClr val="tx1"/>
                  </a:solidFill>
                  <a:latin typeface="Arial" pitchFamily="34" charset="0"/>
                  <a:cs typeface="Arial" pitchFamily="34" charset="0"/>
                </a:defRPr>
              </a:lvl3pPr>
              <a:lvl4pPr marL="1600200" indent="-228600" eaLnBrk="0" hangingPunct="0">
                <a:defRPr sz="2400">
                  <a:solidFill>
                    <a:schemeClr val="tx1"/>
                  </a:solidFill>
                  <a:latin typeface="Arial" pitchFamily="34" charset="0"/>
                  <a:cs typeface="Arial" pitchFamily="34" charset="0"/>
                </a:defRPr>
              </a:lvl4pPr>
              <a:lvl5pPr marL="2057400" indent="-228600" eaLnBrk="0" hangingPunct="0">
                <a:defRPr sz="24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cs typeface="Arial" pitchFamily="34" charset="0"/>
                </a:defRPr>
              </a:lvl9pPr>
            </a:lstStyle>
            <a:p>
              <a:endParaRPr lang="en-US" noProof="1">
                <a:latin typeface="SAS Monospace" pitchFamily="49" charset="0"/>
              </a:endParaRPr>
            </a:p>
          </p:txBody>
        </p:sp>
        <p:sp>
          <p:nvSpPr>
            <p:cNvPr id="5" name="TextBox 4"/>
            <p:cNvSpPr txBox="1"/>
            <p:nvPr/>
          </p:nvSpPr>
          <p:spPr>
            <a:xfrm>
              <a:off x="649224" y="1615440"/>
              <a:ext cx="6514604" cy="3380413"/>
            </a:xfrm>
            <a:prstGeom prst="rect">
              <a:avLst/>
            </a:prstGeom>
            <a:solidFill>
              <a:srgbClr val="FFFFFF"/>
            </a:solidFill>
            <a:ln w="38100" cmpd="sng">
              <a:solidFill>
                <a:schemeClr val="tx2"/>
              </a:solidFill>
            </a:ln>
          </p:spPr>
          <p:txBody>
            <a:bodyPr vert="horz" wrap="none" lIns="88900" tIns="88900" rIns="88900" bIns="88900" rtlCol="0">
              <a:spAutoFit/>
            </a:bodyPr>
            <a:lstStyle/>
            <a:p>
              <a:r>
                <a:rPr lang="en-US" sz="1600" b="1" dirty="0">
                  <a:latin typeface="SAS Monospace"/>
                </a:rPr>
                <a:t>    Tables Containing an Employee_ID Column</a:t>
              </a:r>
            </a:p>
            <a:p>
              <a:endParaRPr lang="en-US" sz="1600" b="1" dirty="0">
                <a:latin typeface="SAS Monospace"/>
              </a:endParaRPr>
            </a:p>
            <a:p>
              <a:r>
                <a:rPr lang="en-US" sz="1600" b="1" dirty="0">
                  <a:latin typeface="SAS Monospace"/>
                </a:rPr>
                <a:t>Table Names                       Column Name</a:t>
              </a:r>
            </a:p>
            <a:p>
              <a:r>
                <a:rPr lang="en-US" sz="1600" b="1" dirty="0">
                  <a:latin typeface="SAS Monospace"/>
                </a:rPr>
                <a:t>ƒƒƒƒƒƒƒƒƒƒƒƒƒƒƒƒƒƒƒƒƒƒƒƒƒƒƒƒƒƒƒƒƒƒƒƒƒƒƒƒƒƒƒƒƒƒƒƒƒƒƒƒ</a:t>
              </a:r>
            </a:p>
            <a:p>
              <a:r>
                <a:rPr lang="en-US" sz="1600" b="1" dirty="0">
                  <a:latin typeface="SAS Monospace"/>
                </a:rPr>
                <a:t>EMPLOYEE_ADDRESSES                Employee_ID</a:t>
              </a:r>
            </a:p>
            <a:p>
              <a:r>
                <a:rPr lang="en-US" sz="1600" b="1" dirty="0">
                  <a:latin typeface="SAS Monospace"/>
                </a:rPr>
                <a:t>EMPLOYEE_DONATIONS                Employee_ID</a:t>
              </a:r>
            </a:p>
            <a:p>
              <a:r>
                <a:rPr lang="en-US" sz="1600" b="1" dirty="0">
                  <a:latin typeface="SAS Monospace"/>
                </a:rPr>
                <a:t>EMPLOYEE_INFORMATION              Employee_ID</a:t>
              </a:r>
            </a:p>
            <a:p>
              <a:r>
                <a:rPr lang="en-US" sz="1600" b="1" dirty="0">
                  <a:latin typeface="SAS Monospace"/>
                </a:rPr>
                <a:t>EMPLOYEE_ORGANIZATION             Employee_ID</a:t>
              </a:r>
            </a:p>
            <a:p>
              <a:r>
                <a:rPr lang="en-US" sz="1600" b="1" dirty="0">
                  <a:latin typeface="SAS Monospace"/>
                </a:rPr>
                <a:t>EMPLOYEE_PAYROLL                  Employee_ID</a:t>
              </a:r>
            </a:p>
            <a:p>
              <a:r>
                <a:rPr lang="en-US" sz="1600" b="1" dirty="0">
                  <a:latin typeface="SAS Monospace"/>
                </a:rPr>
                <a:t>EMPLOYEE_PHONES                   Employee_ID</a:t>
              </a:r>
            </a:p>
            <a:p>
              <a:r>
                <a:rPr lang="en-US" sz="1600" b="1" dirty="0">
                  <a:latin typeface="SAS Monospace"/>
                </a:rPr>
                <a:t>ORDER_FACT                        Employee_ID</a:t>
              </a:r>
            </a:p>
            <a:p>
              <a:r>
                <a:rPr lang="en-US" sz="1600" b="1" dirty="0">
                  <a:latin typeface="SAS Monospace"/>
                </a:rPr>
                <a:t>SALESSTAFF                        Employee_ID</a:t>
              </a:r>
            </a:p>
            <a:p>
              <a:r>
                <a:rPr lang="en-US" sz="1600" b="1" dirty="0">
                  <a:latin typeface="SAS Monospace"/>
                </a:rPr>
                <a:t>STAFF                             Employee_ID</a:t>
              </a:r>
            </a:p>
          </p:txBody>
        </p:sp>
        <p:sp>
          <p:nvSpPr>
            <p:cNvPr id="3" name="Line Callout 1 2"/>
            <p:cNvSpPr/>
            <p:nvPr/>
          </p:nvSpPr>
          <p:spPr bwMode="auto">
            <a:xfrm>
              <a:off x="1161288" y="5236272"/>
              <a:ext cx="7235444" cy="1195199"/>
            </a:xfrm>
            <a:prstGeom prst="borderCallout1">
              <a:avLst>
                <a:gd name="adj1" fmla="val -1907"/>
                <a:gd name="adj2" fmla="val 37028"/>
                <a:gd name="adj3" fmla="val -45103"/>
                <a:gd name="adj4" fmla="val 49365"/>
              </a:avLst>
            </a:prstGeom>
            <a:solidFill>
              <a:srgbClr val="009900"/>
            </a:solidFill>
            <a:ln w="19050" cap="flat" cmpd="sng" algn="ctr">
              <a:solidFill>
                <a:srgbClr val="000000"/>
              </a:solidFill>
              <a:prstDash val="solid"/>
              <a:round/>
              <a:headEnd type="none" w="med" len="lg"/>
              <a:tailEnd type="triangle" w="med" len="lg"/>
            </a:ln>
            <a:effectLst/>
            <a:extLst>
              <a:ext uri="{AF507438-7753-43E0-B8FC-AC1667EBCBE1}">
                <a14:hiddenEffects xmlns:a14="http://schemas.microsoft.com/office/drawing/2010/main">
                  <a:effectLst>
                    <a:outerShdw blurRad="63500" dist="37357" dir="2700000" rotWithShape="0">
                      <a:scrgbClr r="0" g="0" b="0"/>
                    </a:outerShdw>
                  </a:effectLst>
                </a14:hiddenEffects>
              </a:ext>
            </a:extLst>
          </p:spPr>
          <p:txBody>
            <a:bodyPr vert="horz" wrap="square" lIns="88900" tIns="88900" rIns="88900" bIns="88900" numCol="1" rtlCol="0" anchor="ctr" anchorCtr="0" compatLnSpc="1">
              <a:prstTxWarp prst="textNoShape">
                <a:avLst/>
              </a:prstTxWarp>
              <a:spAutoFit/>
            </a:bodyPr>
            <a:lstStyle/>
            <a:p>
              <a:r>
                <a:rPr lang="en-US" sz="2200" dirty="0">
                  <a:solidFill>
                    <a:srgbClr val="FFFFFF"/>
                  </a:solidFill>
                  <a:latin typeface="+mn-lt"/>
                </a:rPr>
                <a:t>All</a:t>
              </a:r>
              <a:r>
                <a:rPr lang="en-US" sz="2200" b="1" dirty="0">
                  <a:solidFill>
                    <a:srgbClr val="FFFFFF"/>
                  </a:solidFill>
                  <a:latin typeface="+mn-lt"/>
                </a:rPr>
                <a:t> </a:t>
              </a:r>
              <a:r>
                <a:rPr lang="en-US" sz="2200" b="1" dirty="0">
                  <a:solidFill>
                    <a:srgbClr val="FFFFFF"/>
                  </a:solidFill>
                  <a:latin typeface="+mn-lt"/>
                  <a:cs typeface="Courier New" pitchFamily="49" charset="0"/>
                </a:rPr>
                <a:t>Employee_ID</a:t>
              </a:r>
              <a:r>
                <a:rPr lang="en-US" sz="2200" dirty="0">
                  <a:solidFill>
                    <a:srgbClr val="FFFFFF"/>
                  </a:solidFill>
                  <a:latin typeface="+mn-lt"/>
                </a:rPr>
                <a:t> column names are stored in uniform mixed case, so the UPCASE function is not needed the next time that a query such as this is executed.</a:t>
              </a:r>
            </a:p>
          </p:txBody>
        </p:sp>
      </p:grpSp>
    </p:spTree>
    <p:extLst>
      <p:ext uri="{BB962C8B-B14F-4D97-AF65-F5344CB8AC3E}">
        <p14:creationId xmlns:p14="http://schemas.microsoft.com/office/powerpoint/2010/main" val="15790599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4"/>
          <p:cNvSpPr>
            <a:spLocks noGrp="1" noChangeArrowheads="1"/>
          </p:cNvSpPr>
          <p:nvPr>
            <p:ph type="title"/>
          </p:nvPr>
        </p:nvSpPr>
        <p:spPr/>
        <p:txBody>
          <a:bodyPr/>
          <a:lstStyle/>
          <a:p>
            <a:r>
              <a:rPr lang="en-US"/>
              <a:t>8.01 Short Answer Poll</a:t>
            </a:r>
          </a:p>
        </p:txBody>
      </p:sp>
      <p:sp>
        <p:nvSpPr>
          <p:cNvPr id="3075" name="Rectangle 5"/>
          <p:cNvSpPr>
            <a:spLocks noGrp="1" noChangeArrowheads="1"/>
          </p:cNvSpPr>
          <p:nvPr>
            <p:ph idx="1"/>
          </p:nvPr>
        </p:nvSpPr>
        <p:spPr/>
        <p:txBody>
          <a:bodyPr/>
          <a:lstStyle/>
          <a:p>
            <a:r>
              <a:rPr lang="en-US" dirty="0"/>
              <a:t>What is wrong with the following code?</a:t>
            </a:r>
          </a:p>
          <a:p>
            <a:pPr marL="0" indent="0"/>
            <a:endParaRPr lang="en-US" dirty="0"/>
          </a:p>
        </p:txBody>
      </p:sp>
      <p:sp>
        <p:nvSpPr>
          <p:cNvPr id="4" name="TextBox 3"/>
          <p:cNvSpPr txBox="1"/>
          <p:nvPr/>
        </p:nvSpPr>
        <p:spPr>
          <a:xfrm>
            <a:off x="685800" y="1961892"/>
            <a:ext cx="7732886" cy="1135183"/>
          </a:xfrm>
          <a:prstGeom prst="rect">
            <a:avLst/>
          </a:prstGeom>
          <a:solidFill>
            <a:srgbClr val="FFFFFF"/>
          </a:solidFill>
          <a:ln w="38100" cmpd="sng">
            <a:solidFill>
              <a:schemeClr val="tx2"/>
            </a:solidFill>
          </a:ln>
        </p:spPr>
        <p:txBody>
          <a:bodyPr vert="horz" wrap="none" lIns="88900" tIns="88900" rIns="266700" bIns="88900" rtlCol="0">
            <a:spAutoFit/>
          </a:bodyPr>
          <a:lstStyle/>
          <a:p>
            <a:pPr>
              <a:lnSpc>
                <a:spcPct val="85000"/>
              </a:lnSpc>
            </a:pPr>
            <a:r>
              <a:rPr lang="en-US" b="1" dirty="0">
                <a:latin typeface="Courier New"/>
              </a:rPr>
              <a:t>proc print data=dictionary.tables label;</a:t>
            </a:r>
          </a:p>
          <a:p>
            <a:pPr>
              <a:lnSpc>
                <a:spcPct val="85000"/>
              </a:lnSpc>
            </a:pPr>
            <a:r>
              <a:rPr lang="en-US" b="1" dirty="0">
                <a:latin typeface="Courier New"/>
              </a:rPr>
              <a:t>   </a:t>
            </a:r>
            <a:r>
              <a:rPr lang="en-US" b="1" dirty="0">
                <a:solidFill>
                  <a:srgbClr val="000000"/>
                </a:solidFill>
                <a:latin typeface="Courier New"/>
              </a:rPr>
              <a:t>var</a:t>
            </a:r>
            <a:r>
              <a:rPr lang="en-US" b="1" dirty="0">
                <a:latin typeface="Courier New"/>
              </a:rPr>
              <a:t> </a:t>
            </a:r>
            <a:r>
              <a:rPr lang="en-US" b="1" dirty="0">
                <a:solidFill>
                  <a:srgbClr val="000000"/>
                </a:solidFill>
                <a:latin typeface="Courier New"/>
              </a:rPr>
              <a:t>memname</a:t>
            </a:r>
            <a:r>
              <a:rPr lang="en-US" b="1" dirty="0">
                <a:latin typeface="Courier New"/>
              </a:rPr>
              <a:t> nobs nvar;</a:t>
            </a:r>
          </a:p>
          <a:p>
            <a:pPr>
              <a:lnSpc>
                <a:spcPct val="85000"/>
              </a:lnSpc>
            </a:pPr>
            <a:r>
              <a:rPr lang="en-US" b="1" dirty="0">
                <a:latin typeface="Courier New"/>
              </a:rPr>
              <a:t>run;</a:t>
            </a:r>
          </a:p>
        </p:txBody>
      </p:sp>
    </p:spTree>
    <p:custDataLst>
      <p:tags r:id="rId1"/>
    </p:custData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4"/>
          <p:cNvSpPr>
            <a:spLocks noGrp="1" noChangeArrowheads="1"/>
          </p:cNvSpPr>
          <p:nvPr>
            <p:ph type="title"/>
          </p:nvPr>
        </p:nvSpPr>
        <p:spPr/>
        <p:txBody>
          <a:bodyPr/>
          <a:lstStyle/>
          <a:p>
            <a:r>
              <a:rPr lang="en-US"/>
              <a:t>8.01 Short </a:t>
            </a:r>
            <a:r>
              <a:rPr lang="en-US" dirty="0"/>
              <a:t>Answer Poll – Correct Answer</a:t>
            </a:r>
          </a:p>
        </p:txBody>
      </p:sp>
      <p:sp>
        <p:nvSpPr>
          <p:cNvPr id="3075" name="Rectangle 5"/>
          <p:cNvSpPr>
            <a:spLocks noGrp="1" noChangeArrowheads="1"/>
          </p:cNvSpPr>
          <p:nvPr>
            <p:ph idx="1"/>
          </p:nvPr>
        </p:nvSpPr>
        <p:spPr>
          <a:xfrm>
            <a:off x="685800" y="1075799"/>
            <a:ext cx="7848600" cy="4264025"/>
          </a:xfrm>
        </p:spPr>
        <p:txBody>
          <a:bodyPr/>
          <a:lstStyle/>
          <a:p>
            <a:r>
              <a:rPr lang="en-US" dirty="0"/>
              <a:t>What is wrong with the following code?</a:t>
            </a:r>
          </a:p>
          <a:p>
            <a:pPr marL="0" indent="0"/>
            <a:endParaRPr lang="en-US" dirty="0"/>
          </a:p>
        </p:txBody>
      </p:sp>
      <p:sp>
        <p:nvSpPr>
          <p:cNvPr id="4" name="TextBox 3"/>
          <p:cNvSpPr txBox="1"/>
          <p:nvPr/>
        </p:nvSpPr>
        <p:spPr>
          <a:xfrm>
            <a:off x="685800" y="1961892"/>
            <a:ext cx="7732886" cy="1135183"/>
          </a:xfrm>
          <a:prstGeom prst="rect">
            <a:avLst/>
          </a:prstGeom>
          <a:solidFill>
            <a:srgbClr val="FFFFFF"/>
          </a:solidFill>
          <a:ln w="38100" cmpd="sng">
            <a:solidFill>
              <a:schemeClr val="tx2"/>
            </a:solidFill>
          </a:ln>
        </p:spPr>
        <p:txBody>
          <a:bodyPr vert="horz" wrap="none" lIns="88900" tIns="88900" rIns="266700" bIns="88900" rtlCol="0">
            <a:spAutoFit/>
          </a:bodyPr>
          <a:lstStyle/>
          <a:p>
            <a:pPr>
              <a:lnSpc>
                <a:spcPct val="85000"/>
              </a:lnSpc>
            </a:pPr>
            <a:r>
              <a:rPr lang="en-US" b="1" dirty="0">
                <a:latin typeface="Courier New"/>
              </a:rPr>
              <a:t>proc print data=dictionary.tables label;</a:t>
            </a:r>
          </a:p>
          <a:p>
            <a:pPr>
              <a:lnSpc>
                <a:spcPct val="85000"/>
              </a:lnSpc>
            </a:pPr>
            <a:r>
              <a:rPr lang="en-US" b="1" dirty="0">
                <a:latin typeface="Courier New"/>
              </a:rPr>
              <a:t>   </a:t>
            </a:r>
            <a:r>
              <a:rPr lang="en-US" b="1" dirty="0">
                <a:solidFill>
                  <a:srgbClr val="000000"/>
                </a:solidFill>
                <a:latin typeface="Courier New"/>
              </a:rPr>
              <a:t>var</a:t>
            </a:r>
            <a:r>
              <a:rPr lang="en-US" b="1" dirty="0">
                <a:latin typeface="Courier New"/>
              </a:rPr>
              <a:t> </a:t>
            </a:r>
            <a:r>
              <a:rPr lang="en-US" b="1" dirty="0">
                <a:solidFill>
                  <a:srgbClr val="000000"/>
                </a:solidFill>
                <a:latin typeface="Courier New"/>
              </a:rPr>
              <a:t>memname</a:t>
            </a:r>
            <a:r>
              <a:rPr lang="en-US" b="1" dirty="0">
                <a:latin typeface="Courier New"/>
              </a:rPr>
              <a:t> nobs nvar;</a:t>
            </a:r>
          </a:p>
          <a:p>
            <a:pPr>
              <a:lnSpc>
                <a:spcPct val="85000"/>
              </a:lnSpc>
            </a:pPr>
            <a:r>
              <a:rPr lang="en-US" b="1" dirty="0">
                <a:latin typeface="Courier New"/>
              </a:rPr>
              <a:t>run;</a:t>
            </a:r>
          </a:p>
        </p:txBody>
      </p:sp>
      <p:sp>
        <p:nvSpPr>
          <p:cNvPr id="2" name="Rectangle 1"/>
          <p:cNvSpPr/>
          <p:nvPr/>
        </p:nvSpPr>
        <p:spPr>
          <a:xfrm>
            <a:off x="666043" y="3506818"/>
            <a:ext cx="7772399" cy="830997"/>
          </a:xfrm>
          <a:prstGeom prst="rect">
            <a:avLst/>
          </a:prstGeom>
        </p:spPr>
        <p:txBody>
          <a:bodyPr wrap="square">
            <a:spAutoFit/>
          </a:bodyPr>
          <a:lstStyle/>
          <a:p>
            <a:pPr marL="0" indent="0"/>
            <a:r>
              <a:rPr lang="en-US" b="1" dirty="0"/>
              <a:t>In SAS procedures or the DATA step, the libref cannot exceed 8 characters.</a:t>
            </a:r>
          </a:p>
        </p:txBody>
      </p:sp>
    </p:spTree>
    <p:custDataLst>
      <p:tags r:id="rId1"/>
    </p:custDataLst>
    <p:extLst>
      <p:ext uri="{BB962C8B-B14F-4D97-AF65-F5344CB8AC3E}">
        <p14:creationId xmlns:p14="http://schemas.microsoft.com/office/powerpoint/2010/main" val="13252356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p:txBody>
          <a:bodyPr/>
          <a:lstStyle/>
          <a:p>
            <a:r>
              <a:rPr lang="en-US" dirty="0"/>
              <a:t>Using Dictionary Tables in Other SAS Code</a:t>
            </a:r>
          </a:p>
        </p:txBody>
      </p:sp>
      <p:sp>
        <p:nvSpPr>
          <p:cNvPr id="46083" name="Rectangle 3"/>
          <p:cNvSpPr>
            <a:spLocks noGrp="1" noChangeArrowheads="1"/>
          </p:cNvSpPr>
          <p:nvPr>
            <p:ph idx="1"/>
          </p:nvPr>
        </p:nvSpPr>
        <p:spPr/>
        <p:txBody>
          <a:bodyPr/>
          <a:lstStyle/>
          <a:p>
            <a:pPr marL="0" indent="0"/>
            <a:r>
              <a:rPr lang="en-US" dirty="0"/>
              <a:t>SAS provides views based on the dictionary tables </a:t>
            </a:r>
            <a:br>
              <a:rPr lang="en-US" dirty="0"/>
            </a:br>
            <a:r>
              <a:rPr lang="en-US" dirty="0"/>
              <a:t>in the </a:t>
            </a:r>
            <a:r>
              <a:rPr lang="en-US" b="1" dirty="0"/>
              <a:t>Sashelp</a:t>
            </a:r>
            <a:r>
              <a:rPr lang="en-US" dirty="0"/>
              <a:t> library. </a:t>
            </a:r>
          </a:p>
          <a:p>
            <a:pPr marL="0" indent="0"/>
            <a:r>
              <a:rPr lang="en-US" dirty="0"/>
              <a:t>Most of the </a:t>
            </a:r>
            <a:r>
              <a:rPr lang="en-US" b="1" dirty="0"/>
              <a:t>Sashelp</a:t>
            </a:r>
            <a:r>
              <a:rPr lang="en-US" dirty="0"/>
              <a:t> library dictionary view names are similar to dictionary table names, but are shortened </a:t>
            </a:r>
            <a:br>
              <a:rPr lang="en-US" dirty="0"/>
            </a:br>
            <a:r>
              <a:rPr lang="en-US" dirty="0"/>
              <a:t>to eight characters or less. They begin with the letter </a:t>
            </a:r>
            <a:br>
              <a:rPr lang="en-US" dirty="0"/>
            </a:br>
            <a:r>
              <a:rPr lang="en-US" dirty="0"/>
              <a:t>v and do not end in s. For example:</a:t>
            </a:r>
          </a:p>
          <a:p>
            <a:pPr algn="ctr"/>
            <a:r>
              <a:rPr lang="en-US" b="1" dirty="0"/>
              <a:t>dictionary.tables = sashelp.vtable</a:t>
            </a:r>
            <a:endParaRPr lang="en-US" dirty="0"/>
          </a:p>
          <a:p>
            <a:r>
              <a:rPr lang="en-US" dirty="0"/>
              <a:t>The following code executes successfully:</a:t>
            </a:r>
          </a:p>
        </p:txBody>
      </p:sp>
      <p:sp>
        <p:nvSpPr>
          <p:cNvPr id="3" name="TextBox 2"/>
          <p:cNvSpPr txBox="1"/>
          <p:nvPr/>
        </p:nvSpPr>
        <p:spPr>
          <a:xfrm>
            <a:off x="685800" y="4262084"/>
            <a:ext cx="7179851" cy="1749197"/>
          </a:xfrm>
          <a:prstGeom prst="rect">
            <a:avLst/>
          </a:prstGeom>
          <a:solidFill>
            <a:srgbClr val="FFFFFF"/>
          </a:solidFill>
          <a:ln w="38100" cmpd="sng">
            <a:solidFill>
              <a:schemeClr val="tx2"/>
            </a:solidFill>
          </a:ln>
        </p:spPr>
        <p:txBody>
          <a:bodyPr vert="horz" wrap="none" lIns="88900" tIns="88900" rIns="266700" bIns="88900" rtlCol="0">
            <a:spAutoFit/>
          </a:bodyPr>
          <a:lstStyle/>
          <a:p>
            <a:pPr>
              <a:lnSpc>
                <a:spcPct val="85000"/>
              </a:lnSpc>
            </a:pPr>
            <a:r>
              <a:rPr lang="en-US" b="1" dirty="0">
                <a:latin typeface="Courier New" pitchFamily="49" charset="0"/>
              </a:rPr>
              <a:t>title 'Tables in the ORION Library';</a:t>
            </a:r>
            <a:endParaRPr lang="en-US" b="1" dirty="0">
              <a:latin typeface="Courier New"/>
            </a:endParaRPr>
          </a:p>
          <a:p>
            <a:pPr>
              <a:lnSpc>
                <a:spcPct val="85000"/>
              </a:lnSpc>
            </a:pPr>
            <a:r>
              <a:rPr lang="en-US" b="1" dirty="0">
                <a:latin typeface="Courier New"/>
              </a:rPr>
              <a:t>proc print data=sashelp.vtable label;</a:t>
            </a:r>
          </a:p>
          <a:p>
            <a:pPr>
              <a:lnSpc>
                <a:spcPct val="85000"/>
              </a:lnSpc>
            </a:pPr>
            <a:r>
              <a:rPr lang="en-US" b="1">
                <a:latin typeface="Courier New"/>
              </a:rPr>
              <a:t>   </a:t>
            </a:r>
            <a:r>
              <a:rPr lang="en-US" b="1">
                <a:solidFill>
                  <a:srgbClr val="000000"/>
                </a:solidFill>
                <a:latin typeface="Courier New"/>
              </a:rPr>
              <a:t>var</a:t>
            </a:r>
            <a:r>
              <a:rPr lang="en-US" b="1">
                <a:latin typeface="Courier New"/>
              </a:rPr>
              <a:t> </a:t>
            </a:r>
            <a:r>
              <a:rPr lang="en-US" b="1" dirty="0">
                <a:solidFill>
                  <a:srgbClr val="000000"/>
                </a:solidFill>
                <a:latin typeface="Courier New"/>
              </a:rPr>
              <a:t>memname</a:t>
            </a:r>
            <a:r>
              <a:rPr lang="en-US" b="1" dirty="0">
                <a:latin typeface="Courier New"/>
              </a:rPr>
              <a:t> nobs nvar;</a:t>
            </a:r>
          </a:p>
          <a:p>
            <a:pPr>
              <a:lnSpc>
                <a:spcPct val="85000"/>
              </a:lnSpc>
            </a:pPr>
            <a:r>
              <a:rPr lang="en-US" b="1" dirty="0">
                <a:latin typeface="Courier New"/>
              </a:rPr>
              <a:t>   where libname='ORION';</a:t>
            </a:r>
          </a:p>
          <a:p>
            <a:pPr>
              <a:lnSpc>
                <a:spcPct val="85000"/>
              </a:lnSpc>
            </a:pPr>
            <a:r>
              <a:rPr lang="en-US" b="1" dirty="0">
                <a:latin typeface="Courier New"/>
              </a:rPr>
              <a:t>run;</a:t>
            </a:r>
          </a:p>
        </p:txBody>
      </p:sp>
      <p:sp>
        <p:nvSpPr>
          <p:cNvPr id="9" name="Text Box 5"/>
          <p:cNvSpPr txBox="1">
            <a:spLocks noChangeArrowheads="1"/>
          </p:cNvSpPr>
          <p:nvPr/>
        </p:nvSpPr>
        <p:spPr bwMode="auto">
          <a:xfrm>
            <a:off x="7947000" y="6324600"/>
            <a:ext cx="987450" cy="4257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type="none" w="med" len="lg"/>
                <a:tailEnd type="none" w="med" len="lg"/>
              </a14:hiddenLine>
            </a:ext>
          </a:extLst>
        </p:spPr>
        <p:txBody>
          <a:bodyPr wrap="none" lIns="88900" tIns="88900" rIns="88900" bIns="88900">
            <a:spAutoFit/>
          </a:bodyPr>
          <a:lstStyle>
            <a:lvl1pPr eaLnBrk="0" hangingPunct="0">
              <a:defRPr sz="2400">
                <a:solidFill>
                  <a:schemeClr val="tx1"/>
                </a:solidFill>
                <a:latin typeface="Arial" pitchFamily="34" charset="0"/>
                <a:cs typeface="Arial" pitchFamily="34" charset="0"/>
              </a:defRPr>
            </a:lvl1pPr>
            <a:lvl2pPr marL="742950" indent="-285750" eaLnBrk="0" hangingPunct="0">
              <a:defRPr sz="2400">
                <a:solidFill>
                  <a:schemeClr val="tx1"/>
                </a:solidFill>
                <a:latin typeface="Arial" pitchFamily="34" charset="0"/>
                <a:cs typeface="Arial" pitchFamily="34" charset="0"/>
              </a:defRPr>
            </a:lvl2pPr>
            <a:lvl3pPr marL="1143000" indent="-228600" eaLnBrk="0" hangingPunct="0">
              <a:defRPr sz="2400">
                <a:solidFill>
                  <a:schemeClr val="tx1"/>
                </a:solidFill>
                <a:latin typeface="Arial" pitchFamily="34" charset="0"/>
                <a:cs typeface="Arial" pitchFamily="34" charset="0"/>
              </a:defRPr>
            </a:lvl3pPr>
            <a:lvl4pPr marL="1600200" indent="-228600" eaLnBrk="0" hangingPunct="0">
              <a:defRPr sz="2400">
                <a:solidFill>
                  <a:schemeClr val="tx1"/>
                </a:solidFill>
                <a:latin typeface="Arial" pitchFamily="34" charset="0"/>
                <a:cs typeface="Arial" pitchFamily="34" charset="0"/>
              </a:defRPr>
            </a:lvl4pPr>
            <a:lvl5pPr marL="2057400" indent="-228600" eaLnBrk="0" hangingPunct="0">
              <a:defRPr sz="24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cs typeface="Arial" pitchFamily="34" charset="0"/>
              </a:defRPr>
            </a:lvl9pPr>
          </a:lstStyle>
          <a:p>
            <a:pPr algn="r"/>
            <a:r>
              <a:rPr lang="en-US" sz="1600" b="1" dirty="0"/>
              <a:t>s108d02</a:t>
            </a:r>
          </a:p>
        </p:txBody>
      </p:sp>
      <p:sp>
        <p:nvSpPr>
          <p:cNvPr id="4" name="Rectangle 3"/>
          <p:cNvSpPr/>
          <p:nvPr>
            <p:custDataLst>
              <p:tags r:id="rId1"/>
            </p:custDataLst>
          </p:nvPr>
        </p:nvSpPr>
        <p:spPr bwMode="auto">
          <a:xfrm>
            <a:off x="3695700" y="4661880"/>
            <a:ext cx="2555939" cy="310896"/>
          </a:xfrm>
          <a:prstGeom prst="rect">
            <a:avLst/>
          </a:prstGeom>
          <a:solidFill>
            <a:srgbClr val="99CCFF">
              <a:alpha val="50000"/>
            </a:srgbClr>
          </a:solidFill>
          <a:ln w="38100" cap="flat" cmpd="sng" algn="ctr">
            <a:noFill/>
            <a:prstDash val="solid"/>
            <a:round/>
            <a:headEnd type="none" w="med" len="med"/>
            <a:tailEnd type="none" w="med" len="med"/>
          </a:ln>
          <a:effectLst/>
          <a:extLst>
            <a:ext uri="{91240B29-F687-4F45-9708-019B960494DF}">
              <a14:hiddenLine xmlns:a14="http://schemas.microsoft.com/office/drawing/2010/main" w="38100" cap="flat" cmpd="sng" algn="ctr">
                <a:solidFill>
                  <a:srgbClr val="000000"/>
                </a:solidFill>
                <a:prstDash val="solid"/>
                <a:round/>
                <a:headEnd type="none" w="med" len="med"/>
                <a:tailEnd type="none" w="med" len="med"/>
              </a14:hiddenLine>
            </a:ext>
          </a:extLst>
        </p:spPr>
        <p:txBody>
          <a:bodyPr vert="horz" wrap="none" lIns="88900" tIns="88900" rIns="88900" bIns="88900" numCol="1" rtlCol="0" anchor="ctr" anchorCtr="0" compatLnSpc="1">
            <a:prstTxWarp prst="textNoShape">
              <a:avLst/>
            </a:prstTxWarp>
            <a:noAutofit/>
          </a:bodyPr>
          <a:lstStyle/>
          <a:p>
            <a:pPr algn="ctr"/>
            <a:endParaRPr lang="en-US" dirty="0"/>
          </a:p>
        </p:txBody>
      </p:sp>
    </p:spTree>
    <p:extLst>
      <p:ext uri="{BB962C8B-B14F-4D97-AF65-F5344CB8AC3E}">
        <p14:creationId xmlns:p14="http://schemas.microsoft.com/office/powerpoint/2010/main" val="11212706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4"/>
          <p:cNvSpPr>
            <a:spLocks noGrp="1" noChangeArrowheads="1"/>
          </p:cNvSpPr>
          <p:nvPr>
            <p:ph type="title"/>
          </p:nvPr>
        </p:nvSpPr>
        <p:spPr/>
        <p:txBody>
          <a:bodyPr/>
          <a:lstStyle/>
          <a:p>
            <a:r>
              <a:rPr lang="en-US" altLang="en-US"/>
              <a:t>Setup for the Poll</a:t>
            </a:r>
          </a:p>
        </p:txBody>
      </p:sp>
      <p:sp>
        <p:nvSpPr>
          <p:cNvPr id="2051" name="Rectangle 5"/>
          <p:cNvSpPr>
            <a:spLocks noGrp="1" noChangeArrowheads="1"/>
          </p:cNvSpPr>
          <p:nvPr>
            <p:ph idx="1"/>
          </p:nvPr>
        </p:nvSpPr>
        <p:spPr/>
        <p:txBody>
          <a:bodyPr/>
          <a:lstStyle/>
          <a:p>
            <a:pPr marL="0" indent="0"/>
            <a:r>
              <a:rPr lang="en-US" dirty="0"/>
              <a:t>In your SAS environment, navigate to the </a:t>
            </a:r>
            <a:r>
              <a:rPr lang="en-US" b="1" dirty="0" err="1"/>
              <a:t>Sashelp</a:t>
            </a:r>
            <a:r>
              <a:rPr lang="en-US" dirty="0"/>
              <a:t> library. Scroll down to examine the </a:t>
            </a:r>
            <a:r>
              <a:rPr lang="en-US" b="1" dirty="0" err="1"/>
              <a:t>Sashelp</a:t>
            </a:r>
            <a:r>
              <a:rPr lang="en-US" dirty="0"/>
              <a:t> views.</a:t>
            </a:r>
          </a:p>
          <a:p>
            <a:pPr marL="0" indent="0"/>
            <a:endParaRPr lang="en-US" altLang="en-US" dirty="0"/>
          </a:p>
          <a:p>
            <a:pPr marL="0" indent="0"/>
            <a:r>
              <a:rPr lang="en-US" altLang="en-US" dirty="0"/>
              <a:t>	         	</a:t>
            </a:r>
          </a:p>
        </p:txBody>
      </p:sp>
      <p:pic>
        <p:nvPicPr>
          <p:cNvPr id="3" name="Picture 2"/>
          <p:cNvPicPr>
            <a:picLocks noChangeAspect="1"/>
          </p:cNvPicPr>
          <p:nvPr/>
        </p:nvPicPr>
        <p:blipFill>
          <a:blip r:embed="rId3"/>
          <a:stretch>
            <a:fillRect/>
          </a:stretch>
        </p:blipFill>
        <p:spPr>
          <a:xfrm>
            <a:off x="245199" y="2861727"/>
            <a:ext cx="2662463" cy="3656542"/>
          </a:xfrm>
          <a:prstGeom prst="rect">
            <a:avLst/>
          </a:prstGeom>
          <a:ln>
            <a:solidFill>
              <a:schemeClr val="tx1"/>
            </a:solidFill>
          </a:ln>
        </p:spPr>
      </p:pic>
      <p:pic>
        <p:nvPicPr>
          <p:cNvPr id="4" name="Picture 3"/>
          <p:cNvPicPr>
            <a:picLocks noChangeAspect="1"/>
          </p:cNvPicPr>
          <p:nvPr/>
        </p:nvPicPr>
        <p:blipFill>
          <a:blip r:embed="rId4"/>
          <a:stretch>
            <a:fillRect/>
          </a:stretch>
        </p:blipFill>
        <p:spPr>
          <a:xfrm>
            <a:off x="3255927" y="2861727"/>
            <a:ext cx="2404643" cy="2640541"/>
          </a:xfrm>
          <a:prstGeom prst="rect">
            <a:avLst/>
          </a:prstGeom>
          <a:ln>
            <a:solidFill>
              <a:schemeClr val="tx1"/>
            </a:solidFill>
          </a:ln>
        </p:spPr>
      </p:pic>
      <p:pic>
        <p:nvPicPr>
          <p:cNvPr id="5" name="Picture 4"/>
          <p:cNvPicPr>
            <a:picLocks noChangeAspect="1"/>
          </p:cNvPicPr>
          <p:nvPr/>
        </p:nvPicPr>
        <p:blipFill>
          <a:blip r:embed="rId5"/>
          <a:stretch>
            <a:fillRect/>
          </a:stretch>
        </p:blipFill>
        <p:spPr>
          <a:xfrm>
            <a:off x="6026499" y="2861727"/>
            <a:ext cx="1950183" cy="1727729"/>
          </a:xfrm>
          <a:prstGeom prst="rect">
            <a:avLst/>
          </a:prstGeom>
          <a:ln>
            <a:solidFill>
              <a:schemeClr val="tx1"/>
            </a:solidFill>
          </a:ln>
        </p:spPr>
      </p:pic>
      <p:pic>
        <p:nvPicPr>
          <p:cNvPr id="6" name="Picture 5"/>
          <p:cNvPicPr>
            <a:picLocks noChangeAspect="1"/>
          </p:cNvPicPr>
          <p:nvPr/>
        </p:nvPicPr>
        <p:blipFill>
          <a:blip r:embed="rId6"/>
          <a:stretch>
            <a:fillRect/>
          </a:stretch>
        </p:blipFill>
        <p:spPr>
          <a:xfrm>
            <a:off x="6667313" y="3228336"/>
            <a:ext cx="1867087" cy="2288910"/>
          </a:xfrm>
          <a:prstGeom prst="rect">
            <a:avLst/>
          </a:prstGeom>
          <a:ln>
            <a:solidFill>
              <a:schemeClr val="tx1"/>
            </a:solidFill>
          </a:ln>
        </p:spPr>
      </p:pic>
      <p:pic>
        <p:nvPicPr>
          <p:cNvPr id="7" name="Picture 6"/>
          <p:cNvPicPr>
            <a:picLocks noChangeAspect="1"/>
          </p:cNvPicPr>
          <p:nvPr/>
        </p:nvPicPr>
        <p:blipFill>
          <a:blip r:embed="rId7"/>
          <a:stretch>
            <a:fillRect/>
          </a:stretch>
        </p:blipFill>
        <p:spPr>
          <a:xfrm>
            <a:off x="7337983" y="4698457"/>
            <a:ext cx="1718979" cy="2014027"/>
          </a:xfrm>
          <a:prstGeom prst="rect">
            <a:avLst/>
          </a:prstGeom>
          <a:ln>
            <a:solidFill>
              <a:schemeClr val="tx1"/>
            </a:solidFill>
          </a:ln>
        </p:spPr>
      </p:pic>
      <p:sp>
        <p:nvSpPr>
          <p:cNvPr id="9" name="TextBox 8"/>
          <p:cNvSpPr txBox="1"/>
          <p:nvPr/>
        </p:nvSpPr>
        <p:spPr bwMode="auto">
          <a:xfrm>
            <a:off x="214676" y="2236557"/>
            <a:ext cx="26624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rtlCol="0" anchor="b">
            <a:spAutoFit/>
          </a:bodyPr>
          <a:lstStyle/>
          <a:p>
            <a:pPr algn="ctr"/>
            <a:r>
              <a:rPr lang="en-US" altLang="en-US" dirty="0"/>
              <a:t>SAS Studio</a:t>
            </a:r>
            <a:endParaRPr lang="en-US" dirty="0">
              <a:solidFill>
                <a:srgbClr val="FFFFFF"/>
              </a:solidFill>
            </a:endParaRPr>
          </a:p>
        </p:txBody>
      </p:sp>
      <p:sp>
        <p:nvSpPr>
          <p:cNvPr id="10" name="TextBox 9"/>
          <p:cNvSpPr txBox="1"/>
          <p:nvPr/>
        </p:nvSpPr>
        <p:spPr bwMode="auto">
          <a:xfrm>
            <a:off x="3419159" y="2236506"/>
            <a:ext cx="249619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rtlCol="0" anchor="b">
            <a:spAutoFit/>
          </a:bodyPr>
          <a:lstStyle/>
          <a:p>
            <a:pPr algn="ctr"/>
            <a:r>
              <a:rPr lang="en-US" altLang="en-US" dirty="0"/>
              <a:t>Enterprise Guide</a:t>
            </a:r>
            <a:endParaRPr lang="en-US" dirty="0">
              <a:solidFill>
                <a:srgbClr val="FFFFFF"/>
              </a:solidFill>
            </a:endParaRPr>
          </a:p>
        </p:txBody>
      </p:sp>
      <p:sp>
        <p:nvSpPr>
          <p:cNvPr id="11" name="TextBox 10"/>
          <p:cNvSpPr txBox="1"/>
          <p:nvPr/>
        </p:nvSpPr>
        <p:spPr bwMode="auto">
          <a:xfrm>
            <a:off x="6385191" y="2186049"/>
            <a:ext cx="275880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rtlCol="0" anchor="b">
            <a:spAutoFit/>
          </a:bodyPr>
          <a:lstStyle/>
          <a:p>
            <a:pPr algn="ctr"/>
            <a:r>
              <a:rPr lang="en-US" altLang="en-US" dirty="0"/>
              <a:t>SAS Windowing</a:t>
            </a:r>
          </a:p>
        </p:txBody>
      </p:sp>
      <p:pic>
        <p:nvPicPr>
          <p:cNvPr id="14" name="Picture 1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46159" y="2136637"/>
            <a:ext cx="513272" cy="513272"/>
          </a:xfrm>
          <a:prstGeom prst="rect">
            <a:avLst/>
          </a:prstGeom>
        </p:spPr>
      </p:pic>
      <p:pic>
        <p:nvPicPr>
          <p:cNvPr id="15" name="Picture 14"/>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945655" y="2136637"/>
            <a:ext cx="550211" cy="550211"/>
          </a:xfrm>
          <a:prstGeom prst="rect">
            <a:avLst/>
          </a:prstGeom>
        </p:spPr>
      </p:pic>
      <p:pic>
        <p:nvPicPr>
          <p:cNvPr id="16" name="Picture 15"/>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075589" y="2170968"/>
            <a:ext cx="515403" cy="481694"/>
          </a:xfrm>
          <a:prstGeom prst="rect">
            <a:avLst/>
          </a:prstGeom>
        </p:spPr>
      </p:pic>
    </p:spTree>
    <p:custDataLst>
      <p:tags r:id="rId1"/>
    </p:custData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4"/>
          <p:cNvSpPr>
            <a:spLocks noGrp="1" noChangeArrowheads="1"/>
          </p:cNvSpPr>
          <p:nvPr>
            <p:ph type="title"/>
          </p:nvPr>
        </p:nvSpPr>
        <p:spPr/>
        <p:txBody>
          <a:bodyPr/>
          <a:lstStyle/>
          <a:p>
            <a:r>
              <a:rPr lang="en-US"/>
              <a:t>8.02 Short </a:t>
            </a:r>
            <a:r>
              <a:rPr lang="en-US" dirty="0"/>
              <a:t>Answer Poll</a:t>
            </a:r>
          </a:p>
        </p:txBody>
      </p:sp>
      <p:sp>
        <p:nvSpPr>
          <p:cNvPr id="3075" name="Rectangle 5"/>
          <p:cNvSpPr>
            <a:spLocks noGrp="1" noChangeArrowheads="1"/>
          </p:cNvSpPr>
          <p:nvPr>
            <p:ph idx="1"/>
          </p:nvPr>
        </p:nvSpPr>
        <p:spPr/>
        <p:txBody>
          <a:bodyPr/>
          <a:lstStyle/>
          <a:p>
            <a:r>
              <a:rPr lang="en-US" dirty="0"/>
              <a:t>In your SAS environment, navigate to the </a:t>
            </a:r>
            <a:r>
              <a:rPr lang="en-US" b="1" dirty="0" err="1"/>
              <a:t>Sashelp</a:t>
            </a:r>
            <a:r>
              <a:rPr lang="en-US" dirty="0"/>
              <a:t> library. Scroll down to examine the </a:t>
            </a:r>
            <a:r>
              <a:rPr lang="en-US" b="1" dirty="0"/>
              <a:t>Sashelp</a:t>
            </a:r>
            <a:r>
              <a:rPr lang="en-US" dirty="0"/>
              <a:t> views.</a:t>
            </a:r>
            <a:br>
              <a:rPr lang="en-US" dirty="0"/>
            </a:br>
            <a:br>
              <a:rPr lang="en-US" dirty="0"/>
            </a:br>
            <a:r>
              <a:rPr lang="en-US" dirty="0"/>
              <a:t>Which view shows the names and data types </a:t>
            </a:r>
            <a:br>
              <a:rPr lang="en-US" dirty="0"/>
            </a:br>
            <a:r>
              <a:rPr lang="en-US" dirty="0"/>
              <a:t>of all the columns in every table available </a:t>
            </a:r>
            <a:br>
              <a:rPr lang="en-US" dirty="0"/>
            </a:br>
            <a:r>
              <a:rPr lang="en-US" dirty="0"/>
              <a:t>in the SAS session?</a:t>
            </a:r>
          </a:p>
          <a:p>
            <a:pPr marL="0" indent="0"/>
            <a:endParaRPr lang="en-US" dirty="0"/>
          </a:p>
        </p:txBody>
      </p:sp>
    </p:spTree>
    <p:custDataLst>
      <p:tags r:id="rId1"/>
    </p:custData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4"/>
          <p:cNvSpPr>
            <a:spLocks noGrp="1" noChangeArrowheads="1"/>
          </p:cNvSpPr>
          <p:nvPr>
            <p:ph type="title"/>
          </p:nvPr>
        </p:nvSpPr>
        <p:spPr/>
        <p:txBody>
          <a:bodyPr/>
          <a:lstStyle/>
          <a:p>
            <a:r>
              <a:rPr lang="en-US"/>
              <a:t>8.02 Short </a:t>
            </a:r>
            <a:r>
              <a:rPr lang="en-US" dirty="0"/>
              <a:t>Answer Poll – Correct Answer</a:t>
            </a:r>
          </a:p>
        </p:txBody>
      </p:sp>
      <p:sp>
        <p:nvSpPr>
          <p:cNvPr id="3075" name="Rectangle 5"/>
          <p:cNvSpPr>
            <a:spLocks noGrp="1" noChangeArrowheads="1"/>
          </p:cNvSpPr>
          <p:nvPr>
            <p:ph idx="1"/>
          </p:nvPr>
        </p:nvSpPr>
        <p:spPr/>
        <p:txBody>
          <a:bodyPr/>
          <a:lstStyle/>
          <a:p>
            <a:r>
              <a:rPr lang="en-US" dirty="0"/>
              <a:t>In your SAS environment, navigate to the </a:t>
            </a:r>
            <a:r>
              <a:rPr lang="en-US" b="1" dirty="0" err="1"/>
              <a:t>Sashelp</a:t>
            </a:r>
            <a:r>
              <a:rPr lang="en-US" dirty="0"/>
              <a:t> library. Scroll down to examine the </a:t>
            </a:r>
            <a:r>
              <a:rPr lang="en-US" b="1" dirty="0"/>
              <a:t>Sashelp</a:t>
            </a:r>
            <a:r>
              <a:rPr lang="en-US" dirty="0"/>
              <a:t> views.</a:t>
            </a:r>
            <a:br>
              <a:rPr lang="en-US" dirty="0"/>
            </a:br>
            <a:br>
              <a:rPr lang="en-US" dirty="0"/>
            </a:br>
            <a:r>
              <a:rPr lang="en-US" dirty="0"/>
              <a:t>Which view shows the names and data types </a:t>
            </a:r>
            <a:br>
              <a:rPr lang="en-US" dirty="0"/>
            </a:br>
            <a:r>
              <a:rPr lang="en-US" dirty="0"/>
              <a:t>of all the columns in every table available </a:t>
            </a:r>
            <a:br>
              <a:rPr lang="en-US" dirty="0"/>
            </a:br>
            <a:r>
              <a:rPr lang="en-US" dirty="0"/>
              <a:t>in the SAS session?</a:t>
            </a:r>
          </a:p>
          <a:p>
            <a:endParaRPr lang="en-US" dirty="0"/>
          </a:p>
          <a:p>
            <a:r>
              <a:rPr lang="en-US" b="1" dirty="0"/>
              <a:t>SASHELP.vcolumn</a:t>
            </a:r>
          </a:p>
          <a:p>
            <a:endParaRPr lang="en-US" dirty="0"/>
          </a:p>
          <a:p>
            <a:pPr marL="0" indent="0"/>
            <a:endParaRPr lang="en-US" dirty="0"/>
          </a:p>
        </p:txBody>
      </p:sp>
    </p:spTree>
    <p:custDataLst>
      <p:tags r:id="rId1"/>
    </p:custDataLst>
    <p:extLst>
      <p:ext uri="{BB962C8B-B14F-4D97-AF65-F5344CB8AC3E}">
        <p14:creationId xmlns:p14="http://schemas.microsoft.com/office/powerpoint/2010/main" val="41064207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96" name="Picture 28" descr="C:\Users\kaperk\Desktop\CDS_slides\PNG\background.png"/>
          <p:cNvPicPr>
            <a:picLocks noChangeAspect="1" noChangeArrowheads="1"/>
          </p:cNvPicPr>
          <p:nvPr/>
        </p:nvPicPr>
        <p:blipFill>
          <a:blip r:embed="rId4"/>
          <a:srcRect/>
          <a:stretch>
            <a:fillRect/>
          </a:stretch>
        </p:blipFill>
        <p:spPr bwMode="auto">
          <a:xfrm>
            <a:off x="1370013" y="1690688"/>
            <a:ext cx="6400800" cy="4343400"/>
          </a:xfrm>
          <a:prstGeom prst="rect">
            <a:avLst/>
          </a:prstGeom>
          <a:noFill/>
          <a:ln>
            <a:noFill/>
          </a:ln>
          <a:effectLst>
            <a:outerShdw blurRad="63500" sx="102000" sy="102000" algn="ctr" rotWithShape="0">
              <a:srgbClr val="000000">
                <a:alpha val="23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7" name="Title Organizer"/>
          <p:cNvSpPr>
            <a:spLocks noGrp="1"/>
          </p:cNvSpPr>
          <p:nvPr>
            <p:ph type="title" idx="4294967295"/>
          </p:nvPr>
        </p:nvSpPr>
        <p:spPr>
          <a:xfrm>
            <a:off x="685800" y="457200"/>
            <a:ext cx="8458200" cy="679450"/>
          </a:xfrm>
          <a:prstGeom prst="rect">
            <a:avLst/>
          </a:prstGeom>
        </p:spPr>
        <p:txBody>
          <a:bodyPr/>
          <a:lstStyle/>
          <a:p>
            <a:pPr eaLnBrk="1" hangingPunct="1"/>
            <a:r>
              <a:rPr lang="en-US" dirty="0">
                <a:solidFill>
                  <a:srgbClr val="0070C0"/>
                </a:solidFill>
              </a:rPr>
              <a:t>Chapter 8: Advanced PROC SQL Features</a:t>
            </a:r>
          </a:p>
        </p:txBody>
      </p:sp>
      <p:graphicFrame>
        <p:nvGraphicFramePr>
          <p:cNvPr id="7" name="Group Organizer"/>
          <p:cNvGraphicFramePr>
            <a:graphicFrameLocks noGrp="1"/>
          </p:cNvGraphicFramePr>
          <p:nvPr>
            <p:extLst>
              <p:ext uri="{D42A27DB-BD31-4B8C-83A1-F6EECF244321}">
                <p14:modId xmlns:p14="http://schemas.microsoft.com/office/powerpoint/2010/main" val="2308537671"/>
              </p:ext>
            </p:extLst>
          </p:nvPr>
        </p:nvGraphicFramePr>
        <p:xfrm>
          <a:off x="1371600" y="1690687"/>
          <a:ext cx="6400800" cy="4343400"/>
        </p:xfrm>
        <a:graphic>
          <a:graphicData uri="http://schemas.openxmlformats.org/drawingml/2006/table">
            <a:tbl>
              <a:tblPr/>
              <a:tblGrid>
                <a:gridCol w="6400800">
                  <a:extLst>
                    <a:ext uri="{9D8B030D-6E8A-4147-A177-3AD203B41FA5}">
                      <a16:colId xmlns:a16="http://schemas.microsoft.com/office/drawing/2014/main" val="20000"/>
                    </a:ext>
                  </a:extLst>
                </a:gridCol>
              </a:tblGrid>
              <a:tr h="1458564">
                <a:tc>
                  <a:txBody>
                    <a:bodyPr/>
                    <a:lstStyle/>
                    <a:p>
                      <a:pPr marL="225425"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400" b="1" i="0" u="none" strike="noStrike" cap="none" normalizeH="0" baseline="0" dirty="0">
                          <a:ln>
                            <a:noFill/>
                          </a:ln>
                          <a:solidFill>
                            <a:srgbClr val="0070C0"/>
                          </a:solidFill>
                          <a:effectLst/>
                          <a:latin typeface="Arial Narrow" pitchFamily="34" charset="0"/>
                        </a:rPr>
                        <a:t>8.1  Dictionary Tables and Views</a:t>
                      </a:r>
                    </a:p>
                  </a:txBody>
                  <a:tcPr marT="0" marB="0" anchor="ctr" horzOverflow="overflow">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a:noFill/>
                    </a:lnTlToBr>
                    <a:lnBlToTr>
                      <a:noFill/>
                    </a:lnBlToTr>
                    <a:solidFill>
                      <a:srgbClr val="FFFFFF">
                        <a:alpha val="85000"/>
                      </a:srgbClr>
                    </a:solidFill>
                  </a:tcPr>
                </a:tc>
                <a:extLst>
                  <a:ext uri="{0D108BD9-81ED-4DB2-BD59-A6C34878D82A}">
                    <a16:rowId xmlns:a16="http://schemas.microsoft.com/office/drawing/2014/main" val="10000"/>
                  </a:ext>
                </a:extLst>
              </a:tr>
              <a:tr h="1447800">
                <a:tc>
                  <a:txBody>
                    <a:bodyPr/>
                    <a:lstStyle/>
                    <a:p>
                      <a:pPr marL="225425"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FFFFFF"/>
                          </a:solidFill>
                          <a:effectLst/>
                          <a:latin typeface="Arial Narrow" pitchFamily="34" charset="0"/>
                        </a:rPr>
                        <a:t>8.2  Using SQL Procedure Options</a:t>
                      </a:r>
                    </a:p>
                  </a:txBody>
                  <a:tcPr marT="0" marB="0" anchor="ctr" horzOverflow="overflow">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437036">
                <a:tc>
                  <a:txBody>
                    <a:bodyPr/>
                    <a:lstStyle/>
                    <a:p>
                      <a:pPr marL="225425"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FFFFFF"/>
                          </a:solidFill>
                          <a:effectLst/>
                          <a:latin typeface="Arial Narrow" pitchFamily="34" charset="0"/>
                        </a:rPr>
                        <a:t>8.3  Interfacing PROC SQL with the Macro Language</a:t>
                      </a:r>
                    </a:p>
                  </a:txBody>
                  <a:tcPr marT="0" marB="0" anchor="ctr" horzOverflow="overflow">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Tree>
    <p:custDataLst>
      <p:tags r:id="rId1"/>
    </p:custDataLst>
    <p:extLst>
      <p:ext uri="{BB962C8B-B14F-4D97-AF65-F5344CB8AC3E}">
        <p14:creationId xmlns:p14="http://schemas.microsoft.com/office/powerpoint/2010/main" val="920757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3"/>
          <p:cNvSpPr>
            <a:spLocks noGrp="1" noChangeArrowheads="1"/>
          </p:cNvSpPr>
          <p:nvPr>
            <p:ph type="title"/>
          </p:nvPr>
        </p:nvSpPr>
        <p:spPr/>
        <p:txBody>
          <a:bodyPr/>
          <a:lstStyle/>
          <a:p>
            <a:r>
              <a:rPr lang="en-US" dirty="0"/>
              <a:t>Business Scenario</a:t>
            </a:r>
          </a:p>
        </p:txBody>
      </p:sp>
      <p:sp>
        <p:nvSpPr>
          <p:cNvPr id="31747" name="Rectangle 2"/>
          <p:cNvSpPr>
            <a:spLocks noGrp="1" noChangeArrowheads="1"/>
          </p:cNvSpPr>
          <p:nvPr>
            <p:ph idx="1"/>
          </p:nvPr>
        </p:nvSpPr>
        <p:spPr/>
        <p:txBody>
          <a:bodyPr/>
          <a:lstStyle/>
          <a:p>
            <a:pPr marL="0" lvl="1" indent="0">
              <a:buNone/>
            </a:pPr>
            <a:r>
              <a:rPr lang="en-US" dirty="0"/>
              <a:t>An analyst asked for a report showing the SAS tables, views, catalogs, and other SAS objects that are </a:t>
            </a:r>
            <a:br>
              <a:rPr lang="en-US" dirty="0"/>
            </a:br>
            <a:r>
              <a:rPr lang="en-US" dirty="0"/>
              <a:t>in the various libraries.</a:t>
            </a:r>
          </a:p>
        </p:txBody>
      </p:sp>
      <p:pic>
        <p:nvPicPr>
          <p:cNvPr id="16" name="Picture 3" descr="L:\graphics\soft_blue_ova_horizl_crop.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688" y="2171319"/>
            <a:ext cx="8370887" cy="4220338"/>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3" descr="\\sashq\root\dept\PSD\GRAPHICS\Illustrations\Arrows\arrow_blue_N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2760774">
            <a:off x="3315863" y="3867512"/>
            <a:ext cx="677863" cy="677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0" name="Group 19"/>
          <p:cNvGrpSpPr/>
          <p:nvPr/>
        </p:nvGrpSpPr>
        <p:grpSpPr>
          <a:xfrm>
            <a:off x="4228325" y="3613030"/>
            <a:ext cx="1510350" cy="1186826"/>
            <a:chOff x="7685563" y="1092642"/>
            <a:chExt cx="1510350" cy="1186826"/>
          </a:xfrm>
        </p:grpSpPr>
        <p:sp>
          <p:nvSpPr>
            <p:cNvPr id="21" name="TextBox 20"/>
            <p:cNvSpPr txBox="1"/>
            <p:nvPr/>
          </p:nvSpPr>
          <p:spPr>
            <a:xfrm>
              <a:off x="7685563" y="1092642"/>
              <a:ext cx="1510350" cy="400110"/>
            </a:xfrm>
            <a:prstGeom prst="rect">
              <a:avLst/>
            </a:prstGeom>
            <a:noFill/>
          </p:spPr>
          <p:txBody>
            <a:bodyPr wrap="none" rtlCol="0">
              <a:spAutoFit/>
            </a:bodyPr>
            <a:lstStyle/>
            <a:p>
              <a:r>
                <a:rPr lang="en-US" sz="2000" dirty="0"/>
                <a:t>PROC SQL</a:t>
              </a:r>
            </a:p>
          </p:txBody>
        </p:sp>
        <p:pic>
          <p:nvPicPr>
            <p:cNvPr id="22" name="Picture 2" descr="\\sashq\root\dept\PSD\GRAPHICS\Illustrations\Programming\procstep.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07323" y="1403168"/>
              <a:ext cx="1266825" cy="876300"/>
            </a:xfrm>
            <a:prstGeom prst="rect">
              <a:avLst/>
            </a:prstGeom>
            <a:noFill/>
            <a:extLst>
              <a:ext uri="{909E8E84-426E-40DD-AFC4-6F175D3DCCD1}">
                <a14:hiddenFill xmlns:a14="http://schemas.microsoft.com/office/drawing/2010/main">
                  <a:solidFill>
                    <a:srgbClr val="FFFFFF"/>
                  </a:solidFill>
                </a14:hiddenFill>
              </a:ext>
            </a:extLst>
          </p:spPr>
        </p:pic>
      </p:grpSp>
      <p:sp>
        <p:nvSpPr>
          <p:cNvPr id="24" name="TextBox 23"/>
          <p:cNvSpPr txBox="1"/>
          <p:nvPr/>
        </p:nvSpPr>
        <p:spPr>
          <a:xfrm>
            <a:off x="1078992" y="3086114"/>
            <a:ext cx="2468880" cy="400110"/>
          </a:xfrm>
          <a:prstGeom prst="rect">
            <a:avLst/>
          </a:prstGeom>
          <a:noFill/>
        </p:spPr>
        <p:txBody>
          <a:bodyPr wrap="square" rtlCol="0">
            <a:spAutoFit/>
          </a:bodyPr>
          <a:lstStyle/>
          <a:p>
            <a:pPr algn="ctr"/>
            <a:r>
              <a:rPr lang="en-US" sz="2000" b="1" dirty="0"/>
              <a:t>Sashelp.</a:t>
            </a:r>
            <a:r>
              <a:rPr lang="en-US" sz="2000" b="1" dirty="0">
                <a:solidFill>
                  <a:srgbClr val="000000"/>
                </a:solidFill>
              </a:rPr>
              <a:t>vmember</a:t>
            </a:r>
          </a:p>
        </p:txBody>
      </p:sp>
      <p:pic>
        <p:nvPicPr>
          <p:cNvPr id="31" name="Picture 2" descr="\\sashq\root\dept\PSD\GRAPHICS\Illustrations\Data\SAS_data_view.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32382" y="3444444"/>
            <a:ext cx="1562100" cy="1524000"/>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13" descr="\\sashq\root\dept\PSD\GRAPHICS\Illustrations\Arrows\arrow_blue_N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2760774">
            <a:off x="5878992" y="3867514"/>
            <a:ext cx="677863" cy="677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8" name="Picture 2" descr="\\sashq\root\dept\PSD\GRAPHICS\Illustrations\Documents and Reports\report_med_blue.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713411" y="3545850"/>
            <a:ext cx="1077277" cy="13211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70509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p:txBody>
          <a:bodyPr/>
          <a:lstStyle/>
          <a:p>
            <a:r>
              <a:rPr lang="en-US" dirty="0"/>
              <a:t>Using Dictionary Information</a:t>
            </a:r>
          </a:p>
        </p:txBody>
      </p:sp>
      <p:sp>
        <p:nvSpPr>
          <p:cNvPr id="49155" name="Rectangle 3"/>
          <p:cNvSpPr>
            <a:spLocks noGrp="1" noChangeArrowheads="1"/>
          </p:cNvSpPr>
          <p:nvPr>
            <p:ph idx="1"/>
          </p:nvPr>
        </p:nvSpPr>
        <p:spPr/>
        <p:txBody>
          <a:bodyPr/>
          <a:lstStyle/>
          <a:p>
            <a:pPr marL="0" indent="0">
              <a:spcBef>
                <a:spcPts val="600"/>
              </a:spcBef>
              <a:spcAft>
                <a:spcPts val="300"/>
              </a:spcAft>
              <a:buClrTx/>
              <a:buFontTx/>
              <a:buNone/>
            </a:pPr>
            <a:r>
              <a:rPr lang="en-US" dirty="0"/>
              <a:t>Use </a:t>
            </a:r>
            <a:r>
              <a:rPr lang="en-US" b="1" dirty="0"/>
              <a:t>sashelp.vmember</a:t>
            </a:r>
            <a:r>
              <a:rPr lang="en-US" dirty="0"/>
              <a:t> to extract information from </a:t>
            </a:r>
            <a:r>
              <a:rPr lang="en-US" b="1" dirty="0"/>
              <a:t>dictionary.members</a:t>
            </a:r>
            <a:r>
              <a:rPr lang="en-US" dirty="0"/>
              <a:t> in a PROC TABULATE step.</a:t>
            </a:r>
            <a:endParaRPr lang="en-US" b="1" dirty="0">
              <a:solidFill>
                <a:srgbClr val="000000"/>
              </a:solidFill>
              <a:latin typeface="Courier New" pitchFamily="49" charset="0"/>
            </a:endParaRPr>
          </a:p>
        </p:txBody>
      </p:sp>
      <p:sp>
        <p:nvSpPr>
          <p:cNvPr id="49157" name="Text Box 4"/>
          <p:cNvSpPr txBox="1">
            <a:spLocks noChangeArrowheads="1"/>
          </p:cNvSpPr>
          <p:nvPr/>
        </p:nvSpPr>
        <p:spPr bwMode="auto">
          <a:xfrm>
            <a:off x="409575" y="2012950"/>
            <a:ext cx="8462963" cy="3426579"/>
          </a:xfrm>
          <a:prstGeom prst="rect">
            <a:avLst/>
          </a:prstGeom>
          <a:solidFill>
            <a:srgbClr val="FFFFFF"/>
          </a:solidFill>
          <a:ln w="38100">
            <a:solidFill>
              <a:schemeClr val="tx2"/>
            </a:solidFill>
            <a:miter lim="800000"/>
            <a:headEnd type="none" w="sm" len="sm"/>
            <a:tailEnd type="none" w="sm" len="sm"/>
          </a:ln>
        </p:spPr>
        <p:txBody>
          <a:bodyPr tIns="50800" rIns="0" bIns="50800">
            <a:spAutoFit/>
          </a:bodyPr>
          <a:lstStyle>
            <a:lvl1pPr eaLnBrk="0" hangingPunct="0">
              <a:defRPr sz="2400">
                <a:solidFill>
                  <a:schemeClr val="tx1"/>
                </a:solidFill>
                <a:latin typeface="Arial" pitchFamily="34" charset="0"/>
                <a:cs typeface="Arial" pitchFamily="34" charset="0"/>
              </a:defRPr>
            </a:lvl1pPr>
            <a:lvl2pPr marL="742950" indent="-285750" eaLnBrk="0" hangingPunct="0">
              <a:defRPr sz="2400">
                <a:solidFill>
                  <a:schemeClr val="tx1"/>
                </a:solidFill>
                <a:latin typeface="Arial" pitchFamily="34" charset="0"/>
                <a:cs typeface="Arial" pitchFamily="34" charset="0"/>
              </a:defRPr>
            </a:lvl2pPr>
            <a:lvl3pPr marL="1143000" indent="-228600" eaLnBrk="0" hangingPunct="0">
              <a:defRPr sz="2400">
                <a:solidFill>
                  <a:schemeClr val="tx1"/>
                </a:solidFill>
                <a:latin typeface="Arial" pitchFamily="34" charset="0"/>
                <a:cs typeface="Arial" pitchFamily="34" charset="0"/>
              </a:defRPr>
            </a:lvl3pPr>
            <a:lvl4pPr marL="1600200" indent="-228600" eaLnBrk="0" hangingPunct="0">
              <a:defRPr sz="2400">
                <a:solidFill>
                  <a:schemeClr val="tx1"/>
                </a:solidFill>
                <a:latin typeface="Arial" pitchFamily="34" charset="0"/>
                <a:cs typeface="Arial" pitchFamily="34" charset="0"/>
              </a:defRPr>
            </a:lvl4pPr>
            <a:lvl5pPr marL="2057400" indent="-228600" eaLnBrk="0" hangingPunct="0">
              <a:defRPr sz="24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cs typeface="Arial" pitchFamily="34" charset="0"/>
              </a:defRPr>
            </a:lvl9pPr>
          </a:lstStyle>
          <a:p>
            <a:r>
              <a:rPr lang="en-US" b="1" dirty="0">
                <a:latin typeface="Courier New" pitchFamily="49" charset="0"/>
              </a:rPr>
              <a:t>title 'SAS Objects by Library';</a:t>
            </a:r>
          </a:p>
          <a:p>
            <a:r>
              <a:rPr lang="en-US" b="1" dirty="0">
                <a:latin typeface="Courier New" pitchFamily="49" charset="0"/>
              </a:rPr>
              <a:t>proc tabulate data=sashelp.vmember format=8.;</a:t>
            </a:r>
          </a:p>
          <a:p>
            <a:r>
              <a:rPr lang="en-US" b="1" dirty="0">
                <a:latin typeface="Courier New" pitchFamily="49" charset="0"/>
              </a:rPr>
              <a:t>   class </a:t>
            </a:r>
            <a:r>
              <a:rPr lang="en-US" b="1" dirty="0">
                <a:solidFill>
                  <a:srgbClr val="000000"/>
                </a:solidFill>
                <a:latin typeface="Courier New" pitchFamily="49" charset="0"/>
              </a:rPr>
              <a:t>libname</a:t>
            </a:r>
            <a:r>
              <a:rPr lang="en-US" b="1" dirty="0">
                <a:latin typeface="Courier New" pitchFamily="49" charset="0"/>
              </a:rPr>
              <a:t> </a:t>
            </a:r>
            <a:r>
              <a:rPr lang="en-US" b="1" dirty="0">
                <a:solidFill>
                  <a:srgbClr val="000000"/>
                </a:solidFill>
                <a:latin typeface="Courier New" pitchFamily="49" charset="0"/>
              </a:rPr>
              <a:t>memtype</a:t>
            </a:r>
            <a:r>
              <a:rPr lang="en-US" b="1" dirty="0">
                <a:latin typeface="Courier New" pitchFamily="49" charset="0"/>
              </a:rPr>
              <a:t>;</a:t>
            </a:r>
          </a:p>
          <a:p>
            <a:r>
              <a:rPr lang="en-US" b="1" dirty="0">
                <a:latin typeface="Courier New" pitchFamily="49" charset="0"/>
              </a:rPr>
              <a:t>   keylabel N=' ';</a:t>
            </a:r>
          </a:p>
          <a:p>
            <a:r>
              <a:rPr lang="en-US" b="1" dirty="0">
                <a:latin typeface="Courier New" pitchFamily="49" charset="0"/>
              </a:rPr>
              <a:t>   table </a:t>
            </a:r>
            <a:r>
              <a:rPr lang="en-US" b="1" dirty="0">
                <a:solidFill>
                  <a:srgbClr val="000000"/>
                </a:solidFill>
                <a:latin typeface="Courier New" pitchFamily="49" charset="0"/>
              </a:rPr>
              <a:t>libname</a:t>
            </a:r>
            <a:r>
              <a:rPr lang="en-US" b="1" dirty="0">
                <a:latin typeface="Courier New" pitchFamily="49" charset="0"/>
              </a:rPr>
              <a:t>, </a:t>
            </a:r>
            <a:r>
              <a:rPr lang="en-US" b="1" dirty="0">
                <a:solidFill>
                  <a:srgbClr val="000000"/>
                </a:solidFill>
                <a:latin typeface="Courier New" pitchFamily="49" charset="0"/>
              </a:rPr>
              <a:t>memtype/rts</a:t>
            </a:r>
            <a:r>
              <a:rPr lang="en-US" b="1" dirty="0">
                <a:latin typeface="Courier New" pitchFamily="49" charset="0"/>
              </a:rPr>
              <a:t>=10 </a:t>
            </a:r>
          </a:p>
          <a:p>
            <a:r>
              <a:rPr lang="en-US" b="1" dirty="0">
                <a:latin typeface="Courier New" pitchFamily="49" charset="0"/>
              </a:rPr>
              <a:t>         misstext='None';</a:t>
            </a:r>
          </a:p>
          <a:p>
            <a:r>
              <a:rPr lang="en-US" b="1" dirty="0">
                <a:latin typeface="Courier New" pitchFamily="49" charset="0"/>
              </a:rPr>
              <a:t>   where </a:t>
            </a:r>
            <a:r>
              <a:rPr lang="en-US" b="1" dirty="0">
                <a:solidFill>
                  <a:srgbClr val="000000"/>
                </a:solidFill>
                <a:latin typeface="Courier New" pitchFamily="49" charset="0"/>
              </a:rPr>
              <a:t>libname</a:t>
            </a:r>
            <a:r>
              <a:rPr lang="en-US" b="1" dirty="0">
                <a:latin typeface="Courier New" pitchFamily="49" charset="0"/>
              </a:rPr>
              <a:t> in ('ORION','SASUSER',</a:t>
            </a:r>
          </a:p>
          <a:p>
            <a:r>
              <a:rPr lang="en-US" b="1" dirty="0">
                <a:latin typeface="Courier New" pitchFamily="49" charset="0"/>
              </a:rPr>
              <a:t>                     'SASHELP');</a:t>
            </a:r>
          </a:p>
          <a:p>
            <a:r>
              <a:rPr lang="en-US" b="1" dirty="0">
                <a:latin typeface="Courier New" pitchFamily="49" charset="0"/>
              </a:rPr>
              <a:t>run;</a:t>
            </a:r>
          </a:p>
        </p:txBody>
      </p:sp>
      <p:sp>
        <p:nvSpPr>
          <p:cNvPr id="49158" name="Text Box 5"/>
          <p:cNvSpPr txBox="1">
            <a:spLocks noChangeArrowheads="1"/>
          </p:cNvSpPr>
          <p:nvPr/>
        </p:nvSpPr>
        <p:spPr bwMode="auto">
          <a:xfrm>
            <a:off x="7947000" y="6324600"/>
            <a:ext cx="987450" cy="4257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type="none" w="med" len="lg"/>
                <a:tailEnd type="none" w="med" len="lg"/>
              </a14:hiddenLine>
            </a:ext>
          </a:extLst>
        </p:spPr>
        <p:txBody>
          <a:bodyPr wrap="none" lIns="88900" tIns="88900" rIns="88900" bIns="88900">
            <a:spAutoFit/>
          </a:bodyPr>
          <a:lstStyle>
            <a:lvl1pPr eaLnBrk="0" hangingPunct="0">
              <a:defRPr sz="2400">
                <a:solidFill>
                  <a:schemeClr val="tx1"/>
                </a:solidFill>
                <a:latin typeface="Arial" pitchFamily="34" charset="0"/>
                <a:cs typeface="Arial" pitchFamily="34" charset="0"/>
              </a:defRPr>
            </a:lvl1pPr>
            <a:lvl2pPr marL="742950" indent="-285750" eaLnBrk="0" hangingPunct="0">
              <a:defRPr sz="2400">
                <a:solidFill>
                  <a:schemeClr val="tx1"/>
                </a:solidFill>
                <a:latin typeface="Arial" pitchFamily="34" charset="0"/>
                <a:cs typeface="Arial" pitchFamily="34" charset="0"/>
              </a:defRPr>
            </a:lvl2pPr>
            <a:lvl3pPr marL="1143000" indent="-228600" eaLnBrk="0" hangingPunct="0">
              <a:defRPr sz="2400">
                <a:solidFill>
                  <a:schemeClr val="tx1"/>
                </a:solidFill>
                <a:latin typeface="Arial" pitchFamily="34" charset="0"/>
                <a:cs typeface="Arial" pitchFamily="34" charset="0"/>
              </a:defRPr>
            </a:lvl3pPr>
            <a:lvl4pPr marL="1600200" indent="-228600" eaLnBrk="0" hangingPunct="0">
              <a:defRPr sz="2400">
                <a:solidFill>
                  <a:schemeClr val="tx1"/>
                </a:solidFill>
                <a:latin typeface="Arial" pitchFamily="34" charset="0"/>
                <a:cs typeface="Arial" pitchFamily="34" charset="0"/>
              </a:defRPr>
            </a:lvl4pPr>
            <a:lvl5pPr marL="2057400" indent="-228600" eaLnBrk="0" hangingPunct="0">
              <a:defRPr sz="24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cs typeface="Arial" pitchFamily="34" charset="0"/>
              </a:defRPr>
            </a:lvl9pPr>
          </a:lstStyle>
          <a:p>
            <a:pPr algn="r"/>
            <a:r>
              <a:rPr lang="en-US" sz="1600" b="1" dirty="0"/>
              <a:t>s108d02</a:t>
            </a:r>
          </a:p>
        </p:txBody>
      </p:sp>
      <p:sp>
        <p:nvSpPr>
          <p:cNvPr id="49159" name="Rectangle 6"/>
          <p:cNvSpPr>
            <a:spLocks noChangeArrowheads="1"/>
          </p:cNvSpPr>
          <p:nvPr>
            <p:custDataLst>
              <p:tags r:id="rId1"/>
            </p:custDataLst>
          </p:nvPr>
        </p:nvSpPr>
        <p:spPr bwMode="auto">
          <a:xfrm>
            <a:off x="3979863" y="2423160"/>
            <a:ext cx="2763837" cy="390525"/>
          </a:xfrm>
          <a:prstGeom prst="rect">
            <a:avLst/>
          </a:prstGeom>
          <a:solidFill>
            <a:srgbClr val="99CCFF">
              <a:alpha val="50195"/>
            </a:srgbClr>
          </a:solidFill>
          <a:ln>
            <a:noFill/>
          </a:ln>
          <a:extLst>
            <a:ext uri="{91240B29-F687-4F45-9708-019B960494DF}">
              <a14:hiddenLine xmlns:a14="http://schemas.microsoft.com/office/drawing/2010/main" w="38100">
                <a:solidFill>
                  <a:srgbClr val="000000"/>
                </a:solidFill>
                <a:miter lim="800000"/>
                <a:headEnd type="none" w="med" len="lg"/>
                <a:tailEnd type="none" w="med" len="lg"/>
              </a14:hiddenLine>
            </a:ext>
          </a:extLst>
        </p:spPr>
        <p:txBody>
          <a:bodyPr wrap="none" lIns="88900" tIns="88900" rIns="88900" bIns="88900" anchor="ctr"/>
          <a:lstStyle/>
          <a:p>
            <a:pPr eaLnBrk="0" hangingPunct="0"/>
            <a:endParaRPr lang="en-US" dirty="0"/>
          </a:p>
        </p:txBody>
      </p:sp>
    </p:spTree>
    <p:extLst>
      <p:ext uri="{BB962C8B-B14F-4D97-AF65-F5344CB8AC3E}">
        <p14:creationId xmlns:p14="http://schemas.microsoft.com/office/powerpoint/2010/main" val="2870422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p:txBody>
          <a:bodyPr/>
          <a:lstStyle/>
          <a:p>
            <a:r>
              <a:rPr lang="en-US" dirty="0"/>
              <a:t>Viewing the Output</a:t>
            </a:r>
          </a:p>
        </p:txBody>
      </p:sp>
      <p:sp>
        <p:nvSpPr>
          <p:cNvPr id="50179" name="Rectangle 3"/>
          <p:cNvSpPr>
            <a:spLocks noGrp="1" noChangeArrowheads="1"/>
          </p:cNvSpPr>
          <p:nvPr>
            <p:ph idx="1"/>
          </p:nvPr>
        </p:nvSpPr>
        <p:spPr/>
        <p:txBody>
          <a:bodyPr/>
          <a:lstStyle/>
          <a:p>
            <a:pPr marL="0" indent="0"/>
            <a:r>
              <a:rPr lang="en-US" dirty="0"/>
              <a:t>PROC TABULATE Output</a:t>
            </a:r>
          </a:p>
          <a:p>
            <a:pPr marL="0" indent="0"/>
            <a:endParaRPr lang="en-US" b="1" dirty="0">
              <a:solidFill>
                <a:srgbClr val="000000"/>
              </a:solidFill>
              <a:latin typeface="SAS Monospace" pitchFamily="49" charset="0"/>
            </a:endParaRPr>
          </a:p>
          <a:p>
            <a:pPr marL="0" indent="0"/>
            <a:endParaRPr lang="en-US" dirty="0"/>
          </a:p>
        </p:txBody>
      </p:sp>
      <p:sp>
        <p:nvSpPr>
          <p:cNvPr id="50181" name="Text Box 6"/>
          <p:cNvSpPr txBox="1">
            <a:spLocks noChangeArrowheads="1"/>
          </p:cNvSpPr>
          <p:nvPr/>
        </p:nvSpPr>
        <p:spPr bwMode="auto">
          <a:xfrm>
            <a:off x="1600200" y="3581400"/>
            <a:ext cx="177800"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type="none" w="med" len="lg"/>
                <a:tailEnd type="none" w="med" len="lg"/>
              </a14:hiddenLine>
            </a:ext>
          </a:extLst>
        </p:spPr>
        <p:txBody>
          <a:bodyPr wrap="none" lIns="88900" tIns="88900" rIns="88900" bIns="88900">
            <a:spAutoFit/>
          </a:bodyPr>
          <a:lstStyle>
            <a:lvl1pPr eaLnBrk="0" hangingPunct="0">
              <a:defRPr sz="2400">
                <a:solidFill>
                  <a:schemeClr val="tx1"/>
                </a:solidFill>
                <a:latin typeface="Arial" pitchFamily="34" charset="0"/>
                <a:cs typeface="Arial" pitchFamily="34" charset="0"/>
              </a:defRPr>
            </a:lvl1pPr>
            <a:lvl2pPr marL="742950" indent="-285750" eaLnBrk="0" hangingPunct="0">
              <a:defRPr sz="2400">
                <a:solidFill>
                  <a:schemeClr val="tx1"/>
                </a:solidFill>
                <a:latin typeface="Arial" pitchFamily="34" charset="0"/>
                <a:cs typeface="Arial" pitchFamily="34" charset="0"/>
              </a:defRPr>
            </a:lvl2pPr>
            <a:lvl3pPr marL="1143000" indent="-228600" eaLnBrk="0" hangingPunct="0">
              <a:defRPr sz="2400">
                <a:solidFill>
                  <a:schemeClr val="tx1"/>
                </a:solidFill>
                <a:latin typeface="Arial" pitchFamily="34" charset="0"/>
                <a:cs typeface="Arial" pitchFamily="34" charset="0"/>
              </a:defRPr>
            </a:lvl3pPr>
            <a:lvl4pPr marL="1600200" indent="-228600" eaLnBrk="0" hangingPunct="0">
              <a:defRPr sz="2400">
                <a:solidFill>
                  <a:schemeClr val="tx1"/>
                </a:solidFill>
                <a:latin typeface="Arial" pitchFamily="34" charset="0"/>
                <a:cs typeface="Arial" pitchFamily="34" charset="0"/>
              </a:defRPr>
            </a:lvl4pPr>
            <a:lvl5pPr marL="2057400" indent="-228600" eaLnBrk="0" hangingPunct="0">
              <a:defRPr sz="24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cs typeface="Arial" pitchFamily="34" charset="0"/>
              </a:defRPr>
            </a:lvl9pPr>
          </a:lstStyle>
          <a:p>
            <a:endParaRPr lang="en-US" noProof="1">
              <a:latin typeface="SAS Monospace" pitchFamily="49" charset="0"/>
            </a:endParaRPr>
          </a:p>
        </p:txBody>
      </p:sp>
      <p:sp>
        <p:nvSpPr>
          <p:cNvPr id="50182" name="Text Box 10"/>
          <p:cNvSpPr txBox="1">
            <a:spLocks noChangeArrowheads="1"/>
          </p:cNvSpPr>
          <p:nvPr/>
        </p:nvSpPr>
        <p:spPr bwMode="auto">
          <a:xfrm>
            <a:off x="1600200" y="3581400"/>
            <a:ext cx="177800"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type="none" w="med" len="lg"/>
                <a:tailEnd type="none" w="med" len="lg"/>
              </a14:hiddenLine>
            </a:ext>
          </a:extLst>
        </p:spPr>
        <p:txBody>
          <a:bodyPr wrap="none" lIns="88900" tIns="88900" rIns="88900" bIns="88900">
            <a:spAutoFit/>
          </a:bodyPr>
          <a:lstStyle>
            <a:lvl1pPr eaLnBrk="0" hangingPunct="0">
              <a:defRPr sz="2400">
                <a:solidFill>
                  <a:schemeClr val="tx1"/>
                </a:solidFill>
                <a:latin typeface="Arial" pitchFamily="34" charset="0"/>
                <a:cs typeface="Arial" pitchFamily="34" charset="0"/>
              </a:defRPr>
            </a:lvl1pPr>
            <a:lvl2pPr marL="742950" indent="-285750" eaLnBrk="0" hangingPunct="0">
              <a:defRPr sz="2400">
                <a:solidFill>
                  <a:schemeClr val="tx1"/>
                </a:solidFill>
                <a:latin typeface="Arial" pitchFamily="34" charset="0"/>
                <a:cs typeface="Arial" pitchFamily="34" charset="0"/>
              </a:defRPr>
            </a:lvl2pPr>
            <a:lvl3pPr marL="1143000" indent="-228600" eaLnBrk="0" hangingPunct="0">
              <a:defRPr sz="2400">
                <a:solidFill>
                  <a:schemeClr val="tx1"/>
                </a:solidFill>
                <a:latin typeface="Arial" pitchFamily="34" charset="0"/>
                <a:cs typeface="Arial" pitchFamily="34" charset="0"/>
              </a:defRPr>
            </a:lvl3pPr>
            <a:lvl4pPr marL="1600200" indent="-228600" eaLnBrk="0" hangingPunct="0">
              <a:defRPr sz="2400">
                <a:solidFill>
                  <a:schemeClr val="tx1"/>
                </a:solidFill>
                <a:latin typeface="Arial" pitchFamily="34" charset="0"/>
                <a:cs typeface="Arial" pitchFamily="34" charset="0"/>
              </a:defRPr>
            </a:lvl4pPr>
            <a:lvl5pPr marL="2057400" indent="-228600" eaLnBrk="0" hangingPunct="0">
              <a:defRPr sz="24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cs typeface="Arial" pitchFamily="34" charset="0"/>
              </a:defRPr>
            </a:lvl9pPr>
          </a:lstStyle>
          <a:p>
            <a:endParaRPr lang="en-US" noProof="1">
              <a:latin typeface="SAS Monospace" pitchFamily="49" charset="0"/>
            </a:endParaRPr>
          </a:p>
        </p:txBody>
      </p:sp>
      <p:sp>
        <p:nvSpPr>
          <p:cNvPr id="50183" name="Text Box 13"/>
          <p:cNvSpPr txBox="1">
            <a:spLocks noChangeArrowheads="1"/>
          </p:cNvSpPr>
          <p:nvPr/>
        </p:nvSpPr>
        <p:spPr bwMode="auto">
          <a:xfrm>
            <a:off x="1600200" y="3581400"/>
            <a:ext cx="177800"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type="none" w="med" len="lg"/>
                <a:tailEnd type="none" w="med" len="lg"/>
              </a14:hiddenLine>
            </a:ext>
          </a:extLst>
        </p:spPr>
        <p:txBody>
          <a:bodyPr wrap="none" lIns="88900" tIns="88900" rIns="88900" bIns="88900">
            <a:spAutoFit/>
          </a:bodyPr>
          <a:lstStyle>
            <a:lvl1pPr eaLnBrk="0" hangingPunct="0">
              <a:defRPr sz="2400">
                <a:solidFill>
                  <a:schemeClr val="tx1"/>
                </a:solidFill>
                <a:latin typeface="Arial" pitchFamily="34" charset="0"/>
                <a:cs typeface="Arial" pitchFamily="34" charset="0"/>
              </a:defRPr>
            </a:lvl1pPr>
            <a:lvl2pPr marL="742950" indent="-285750" eaLnBrk="0" hangingPunct="0">
              <a:defRPr sz="2400">
                <a:solidFill>
                  <a:schemeClr val="tx1"/>
                </a:solidFill>
                <a:latin typeface="Arial" pitchFamily="34" charset="0"/>
                <a:cs typeface="Arial" pitchFamily="34" charset="0"/>
              </a:defRPr>
            </a:lvl2pPr>
            <a:lvl3pPr marL="1143000" indent="-228600" eaLnBrk="0" hangingPunct="0">
              <a:defRPr sz="2400">
                <a:solidFill>
                  <a:schemeClr val="tx1"/>
                </a:solidFill>
                <a:latin typeface="Arial" pitchFamily="34" charset="0"/>
                <a:cs typeface="Arial" pitchFamily="34" charset="0"/>
              </a:defRPr>
            </a:lvl3pPr>
            <a:lvl4pPr marL="1600200" indent="-228600" eaLnBrk="0" hangingPunct="0">
              <a:defRPr sz="2400">
                <a:solidFill>
                  <a:schemeClr val="tx1"/>
                </a:solidFill>
                <a:latin typeface="Arial" pitchFamily="34" charset="0"/>
                <a:cs typeface="Arial" pitchFamily="34" charset="0"/>
              </a:defRPr>
            </a:lvl4pPr>
            <a:lvl5pPr marL="2057400" indent="-228600" eaLnBrk="0" hangingPunct="0">
              <a:defRPr sz="24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cs typeface="Arial" pitchFamily="34" charset="0"/>
              </a:defRPr>
            </a:lvl9pPr>
          </a:lstStyle>
          <a:p>
            <a:endParaRPr lang="en-US" noProof="1">
              <a:latin typeface="SAS Monospace" pitchFamily="49" charset="0"/>
            </a:endParaRPr>
          </a:p>
        </p:txBody>
      </p:sp>
      <p:sp>
        <p:nvSpPr>
          <p:cNvPr id="3" name="TextBox 2"/>
          <p:cNvSpPr txBox="1"/>
          <p:nvPr/>
        </p:nvSpPr>
        <p:spPr>
          <a:xfrm>
            <a:off x="685800" y="1474300"/>
            <a:ext cx="7091685" cy="4119076"/>
          </a:xfrm>
          <a:prstGeom prst="rect">
            <a:avLst/>
          </a:prstGeom>
          <a:solidFill>
            <a:srgbClr val="FFFFFF"/>
          </a:solidFill>
          <a:ln w="38100" cmpd="sng">
            <a:solidFill>
              <a:schemeClr val="tx2"/>
            </a:solidFill>
          </a:ln>
        </p:spPr>
        <p:txBody>
          <a:bodyPr vert="horz" wrap="none" lIns="88900" tIns="88900" rIns="88900" bIns="88900" rtlCol="0">
            <a:spAutoFit/>
          </a:bodyPr>
          <a:lstStyle/>
          <a:p>
            <a:r>
              <a:rPr lang="en-US" sz="1600" b="1" dirty="0">
                <a:latin typeface="SAS Monospace"/>
              </a:rPr>
              <a:t>                  SAS Objects by Library</a:t>
            </a:r>
          </a:p>
          <a:p>
            <a:endParaRPr lang="en-US" sz="1600" b="1" dirty="0">
              <a:latin typeface="SAS Monospace"/>
            </a:endParaRPr>
          </a:p>
          <a:p>
            <a:r>
              <a:rPr lang="en-US" sz="1600" b="1" dirty="0">
                <a:latin typeface="SAS Monospace"/>
              </a:rPr>
              <a:t> „ƒƒƒƒƒƒƒƒ…ƒƒƒƒƒƒƒƒƒƒƒƒƒƒƒƒƒƒƒƒƒƒƒƒƒƒƒƒƒƒƒƒƒƒƒƒƒƒƒƒƒƒƒƒ†</a:t>
            </a:r>
          </a:p>
          <a:p>
            <a:r>
              <a:rPr lang="en-US" sz="1600" b="1" dirty="0">
                <a:latin typeface="SAS Monospace"/>
              </a:rPr>
              <a:t> ‚        ‚                Member Type                 ‚</a:t>
            </a:r>
          </a:p>
          <a:p>
            <a:r>
              <a:rPr lang="en-US" sz="1600" b="1" dirty="0">
                <a:latin typeface="SAS Monospace"/>
              </a:rPr>
              <a:t> ‚        ‡ƒƒƒƒƒƒƒƒ…ƒƒƒƒƒƒƒƒ…ƒƒƒƒƒƒƒƒ…ƒƒƒƒƒƒƒƒ…</a:t>
            </a:r>
            <a:r>
              <a:rPr lang="en-US" sz="1600" b="1" dirty="0">
                <a:solidFill>
                  <a:srgbClr val="000000"/>
                </a:solidFill>
                <a:latin typeface="SAS Monospace"/>
              </a:rPr>
              <a:t>ƒƒƒƒƒƒƒƒ</a:t>
            </a:r>
            <a:r>
              <a:rPr lang="en-US" sz="1600" b="1" dirty="0">
                <a:latin typeface="SAS Monospace"/>
              </a:rPr>
              <a:t>‰</a:t>
            </a:r>
          </a:p>
          <a:p>
            <a:r>
              <a:rPr lang="en-US" sz="1600" b="1" dirty="0">
                <a:latin typeface="SAS Monospace"/>
              </a:rPr>
              <a:t> ‚        ‚CATALOG ‚  DATA  ‚ITEMSTOR‚  MDDB  ‚  VIEW  ‚</a:t>
            </a:r>
          </a:p>
          <a:p>
            <a:r>
              <a:rPr lang="en-US" sz="1600" b="1" dirty="0">
                <a:latin typeface="SAS Monospace"/>
              </a:rPr>
              <a:t> ‡ƒƒƒƒƒƒƒƒˆƒƒƒƒƒƒƒƒˆƒƒƒƒƒƒƒƒˆƒƒƒƒƒƒƒƒˆƒƒƒƒƒƒƒƒˆƒƒƒƒƒƒƒƒ‰</a:t>
            </a:r>
          </a:p>
          <a:p>
            <a:r>
              <a:rPr lang="en-US" sz="1600" b="1" dirty="0">
                <a:latin typeface="SAS Monospace"/>
              </a:rPr>
              <a:t> ‚Library ‚        ‚        ‚        ‚        ‚        ‚</a:t>
            </a:r>
          </a:p>
          <a:p>
            <a:r>
              <a:rPr lang="en-US" sz="1600" b="1" dirty="0">
                <a:latin typeface="SAS Monospace"/>
              </a:rPr>
              <a:t> ‚Name    ‚        ‚        ‚        ‚        ‚        ‚</a:t>
            </a:r>
          </a:p>
          <a:p>
            <a:r>
              <a:rPr lang="en-US" sz="1600" b="1" dirty="0">
                <a:latin typeface="SAS Monospace"/>
              </a:rPr>
              <a:t> ‡ƒƒƒƒƒƒƒƒ‰        ‚        ‚        ‚        ‚        ‚</a:t>
            </a:r>
          </a:p>
          <a:p>
            <a:r>
              <a:rPr lang="it-IT" sz="1600" b="1" dirty="0">
                <a:latin typeface="SAS Monospace"/>
              </a:rPr>
              <a:t> ‚ORION   ‚    None‚      19‚    None‚    None‚       4‚</a:t>
            </a:r>
          </a:p>
          <a:p>
            <a:r>
              <a:rPr lang="en-US" sz="1600" b="1" dirty="0">
                <a:latin typeface="SAS Monospace"/>
              </a:rPr>
              <a:t> ‡ƒƒƒƒƒƒƒƒˆƒƒƒƒƒƒƒƒˆƒƒƒƒƒƒƒƒˆƒƒƒƒƒƒƒƒˆƒƒƒƒƒƒƒƒˆƒƒƒƒƒƒƒƒ‰</a:t>
            </a:r>
          </a:p>
          <a:p>
            <a:r>
              <a:rPr lang="en-US" sz="1600" b="1" dirty="0">
                <a:latin typeface="SAS Monospace"/>
              </a:rPr>
              <a:t> ‚SASHELP ‚     132‚     191‚       2‚       2‚      38‚</a:t>
            </a:r>
          </a:p>
          <a:p>
            <a:r>
              <a:rPr lang="en-US" sz="1600" b="1" dirty="0">
                <a:latin typeface="SAS Monospace"/>
              </a:rPr>
              <a:t> ‡ƒƒƒƒƒƒƒƒˆƒƒƒƒƒƒƒƒˆƒƒƒƒƒƒƒƒˆƒƒƒƒƒƒƒƒˆƒƒƒƒƒƒƒƒˆƒƒƒƒƒƒƒƒ‰</a:t>
            </a:r>
          </a:p>
          <a:p>
            <a:r>
              <a:rPr lang="en-US" sz="1600" b="1" dirty="0">
                <a:latin typeface="SAS Monospace"/>
              </a:rPr>
              <a:t> ‚SASUSER ‚       3‚     101‚       1‚    None‚       1‚</a:t>
            </a:r>
          </a:p>
          <a:p>
            <a:r>
              <a:rPr lang="en-US" sz="1600" b="1" dirty="0">
                <a:latin typeface="SAS Monospace"/>
              </a:rPr>
              <a:t> Šƒƒƒƒƒƒƒƒ‹ƒƒƒƒƒƒƒƒ‹ƒƒƒƒƒƒƒƒ‹ƒƒƒƒƒƒƒƒ‹ƒƒƒƒƒƒƒƒ‹</a:t>
            </a:r>
            <a:r>
              <a:rPr lang="en-US" sz="1600" b="1" dirty="0">
                <a:solidFill>
                  <a:srgbClr val="000000"/>
                </a:solidFill>
                <a:latin typeface="SAS Monospace"/>
              </a:rPr>
              <a:t>ƒƒƒƒƒƒƒƒŒ</a:t>
            </a:r>
          </a:p>
        </p:txBody>
      </p:sp>
    </p:spTree>
    <p:extLst>
      <p:ext uri="{BB962C8B-B14F-4D97-AF65-F5344CB8AC3E}">
        <p14:creationId xmlns:p14="http://schemas.microsoft.com/office/powerpoint/2010/main" val="33569762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3" descr="C:\Users\kaperk\Desktop\CDS_slides\PNG\Questions_slid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44600" y="1635125"/>
            <a:ext cx="6654800" cy="3587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24893489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96" name="Picture 28" descr="C:\Users\kaperk\Desktop\CDS_slides\PNG\background.png"/>
          <p:cNvPicPr>
            <a:picLocks noChangeAspect="1" noChangeArrowheads="1"/>
          </p:cNvPicPr>
          <p:nvPr/>
        </p:nvPicPr>
        <p:blipFill>
          <a:blip r:embed="rId4"/>
          <a:srcRect/>
          <a:stretch>
            <a:fillRect/>
          </a:stretch>
        </p:blipFill>
        <p:spPr bwMode="auto">
          <a:xfrm>
            <a:off x="1370013" y="1690688"/>
            <a:ext cx="6400800" cy="4343400"/>
          </a:xfrm>
          <a:prstGeom prst="rect">
            <a:avLst/>
          </a:prstGeom>
          <a:noFill/>
          <a:ln>
            <a:noFill/>
          </a:ln>
          <a:effectLst>
            <a:outerShdw blurRad="63500" sx="102000" sy="102000" algn="ctr" rotWithShape="0">
              <a:srgbClr val="000000">
                <a:alpha val="23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7" name="Title Organizer"/>
          <p:cNvSpPr>
            <a:spLocks noGrp="1"/>
          </p:cNvSpPr>
          <p:nvPr>
            <p:ph type="title" idx="4294967295"/>
          </p:nvPr>
        </p:nvSpPr>
        <p:spPr>
          <a:xfrm>
            <a:off x="685800" y="457200"/>
            <a:ext cx="8458200" cy="679450"/>
          </a:xfrm>
          <a:prstGeom prst="rect">
            <a:avLst/>
          </a:prstGeom>
        </p:spPr>
        <p:txBody>
          <a:bodyPr/>
          <a:lstStyle/>
          <a:p>
            <a:pPr eaLnBrk="1" hangingPunct="1"/>
            <a:r>
              <a:rPr lang="en-US" dirty="0">
                <a:solidFill>
                  <a:srgbClr val="0070C0"/>
                </a:solidFill>
              </a:rPr>
              <a:t>Chapter 8: Advanced PROC SQL Features</a:t>
            </a:r>
          </a:p>
        </p:txBody>
      </p:sp>
      <p:graphicFrame>
        <p:nvGraphicFramePr>
          <p:cNvPr id="7" name="Group Organizer"/>
          <p:cNvGraphicFramePr>
            <a:graphicFrameLocks noGrp="1"/>
          </p:cNvGraphicFramePr>
          <p:nvPr>
            <p:extLst>
              <p:ext uri="{D42A27DB-BD31-4B8C-83A1-F6EECF244321}">
                <p14:modId xmlns:p14="http://schemas.microsoft.com/office/powerpoint/2010/main" val="1599625083"/>
              </p:ext>
            </p:extLst>
          </p:nvPr>
        </p:nvGraphicFramePr>
        <p:xfrm>
          <a:off x="1371600" y="1690687"/>
          <a:ext cx="6400800" cy="4343400"/>
        </p:xfrm>
        <a:graphic>
          <a:graphicData uri="http://schemas.openxmlformats.org/drawingml/2006/table">
            <a:tbl>
              <a:tblPr/>
              <a:tblGrid>
                <a:gridCol w="6400800">
                  <a:extLst>
                    <a:ext uri="{9D8B030D-6E8A-4147-A177-3AD203B41FA5}">
                      <a16:colId xmlns:a16="http://schemas.microsoft.com/office/drawing/2014/main" val="20000"/>
                    </a:ext>
                  </a:extLst>
                </a:gridCol>
              </a:tblGrid>
              <a:tr h="1458564">
                <a:tc>
                  <a:txBody>
                    <a:bodyPr/>
                    <a:lstStyle/>
                    <a:p>
                      <a:pPr marL="225425"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FFFFFF"/>
                          </a:solidFill>
                          <a:effectLst/>
                          <a:latin typeface="Arial Narrow" pitchFamily="34" charset="0"/>
                        </a:rPr>
                        <a:t>8.1  Dictionary Tables and Views</a:t>
                      </a:r>
                    </a:p>
                  </a:txBody>
                  <a:tcPr marT="0" marB="0" anchor="ctr" horzOverflow="overflow">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1447800">
                <a:tc>
                  <a:txBody>
                    <a:bodyPr/>
                    <a:lstStyle/>
                    <a:p>
                      <a:pPr marL="225425"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400" b="1" i="0" u="none" strike="noStrike" cap="none" normalizeH="0" baseline="0" dirty="0">
                          <a:ln>
                            <a:noFill/>
                          </a:ln>
                          <a:solidFill>
                            <a:srgbClr val="0070C0"/>
                          </a:solidFill>
                          <a:effectLst/>
                          <a:latin typeface="Arial Narrow" pitchFamily="34" charset="0"/>
                        </a:rPr>
                        <a:t>8.2  Using SQL Procedure Options</a:t>
                      </a:r>
                    </a:p>
                  </a:txBody>
                  <a:tcPr marT="0" marB="0" anchor="ctr" horzOverflow="overflow">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a:noFill/>
                    </a:lnTlToBr>
                    <a:lnBlToTr>
                      <a:noFill/>
                    </a:lnBlToTr>
                    <a:solidFill>
                      <a:srgbClr val="FFFFFF">
                        <a:alpha val="85000"/>
                      </a:srgbClr>
                    </a:solidFill>
                  </a:tcPr>
                </a:tc>
                <a:extLst>
                  <a:ext uri="{0D108BD9-81ED-4DB2-BD59-A6C34878D82A}">
                    <a16:rowId xmlns:a16="http://schemas.microsoft.com/office/drawing/2014/main" val="10001"/>
                  </a:ext>
                </a:extLst>
              </a:tr>
              <a:tr h="1437036">
                <a:tc>
                  <a:txBody>
                    <a:bodyPr/>
                    <a:lstStyle/>
                    <a:p>
                      <a:pPr marL="225425"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FFFFFF"/>
                          </a:solidFill>
                          <a:effectLst/>
                          <a:latin typeface="Arial Narrow" pitchFamily="34" charset="0"/>
                        </a:rPr>
                        <a:t>8.3  Interfacing PROC SQL with the Macro Language</a:t>
                      </a:r>
                    </a:p>
                  </a:txBody>
                  <a:tcPr marT="0" marB="0" anchor="ctr" horzOverflow="overflow">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Tree>
    <p:custDataLst>
      <p:tags r:id="rId1"/>
    </p:custDataLst>
    <p:extLst>
      <p:ext uri="{BB962C8B-B14F-4D97-AF65-F5344CB8AC3E}">
        <p14:creationId xmlns:p14="http://schemas.microsoft.com/office/powerpoint/2010/main" val="920757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3"/>
          <p:cNvSpPr>
            <a:spLocks noGrp="1" noChangeArrowheads="1"/>
          </p:cNvSpPr>
          <p:nvPr>
            <p:ph type="title"/>
          </p:nvPr>
        </p:nvSpPr>
        <p:spPr/>
        <p:txBody>
          <a:bodyPr/>
          <a:lstStyle/>
          <a:p>
            <a:r>
              <a:rPr lang="en-US" dirty="0"/>
              <a:t>Objectives</a:t>
            </a:r>
          </a:p>
        </p:txBody>
      </p:sp>
      <p:sp>
        <p:nvSpPr>
          <p:cNvPr id="7171" name="Rectangle 2"/>
          <p:cNvSpPr>
            <a:spLocks noGrp="1" noChangeArrowheads="1"/>
          </p:cNvSpPr>
          <p:nvPr>
            <p:ph idx="1"/>
          </p:nvPr>
        </p:nvSpPr>
        <p:spPr/>
        <p:txBody>
          <a:bodyPr/>
          <a:lstStyle/>
          <a:p>
            <a:pPr marL="455613" lvl="1" indent="-341313"/>
            <a:r>
              <a:rPr lang="en-US" dirty="0"/>
              <a:t>Use SQL procedure options to control processing details.</a:t>
            </a:r>
          </a:p>
        </p:txBody>
      </p:sp>
    </p:spTree>
    <p:extLst>
      <p:ext uri="{BB962C8B-B14F-4D97-AF65-F5344CB8AC3E}">
        <p14:creationId xmlns:p14="http://schemas.microsoft.com/office/powerpoint/2010/main" val="26894216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dirty="0"/>
              <a:t>PROC SQL Options</a:t>
            </a:r>
          </a:p>
        </p:txBody>
      </p:sp>
      <p:sp>
        <p:nvSpPr>
          <p:cNvPr id="8195" name="Rectangle 3"/>
          <p:cNvSpPr>
            <a:spLocks noGrp="1" noChangeArrowheads="1"/>
          </p:cNvSpPr>
          <p:nvPr>
            <p:ph idx="1"/>
          </p:nvPr>
        </p:nvSpPr>
        <p:spPr>
          <a:xfrm>
            <a:off x="685800" y="1071563"/>
            <a:ext cx="7848600" cy="4262437"/>
          </a:xfrm>
        </p:spPr>
        <p:txBody>
          <a:bodyPr/>
          <a:lstStyle/>
          <a:p>
            <a:pPr marL="0" indent="0"/>
            <a:r>
              <a:rPr lang="en-US" dirty="0"/>
              <a:t>PROC SQL options give you finer control over your </a:t>
            </a:r>
            <a:br>
              <a:rPr lang="en-US" dirty="0"/>
            </a:br>
            <a:r>
              <a:rPr lang="en-US" dirty="0"/>
              <a:t>SQL processes by providing the following features:</a:t>
            </a:r>
          </a:p>
          <a:p>
            <a:pPr marL="455613" lvl="1" indent="-341313"/>
            <a:r>
              <a:rPr lang="en-US" dirty="0"/>
              <a:t>syntax checking without executing your code</a:t>
            </a:r>
          </a:p>
          <a:p>
            <a:pPr marL="455613" lvl="1" indent="-341313"/>
            <a:r>
              <a:rPr lang="en-US" dirty="0"/>
              <a:t>expanding SQL statements to their fully qualified values</a:t>
            </a:r>
          </a:p>
          <a:p>
            <a:pPr marL="455613" lvl="1" indent="-341313"/>
            <a:r>
              <a:rPr lang="en-US" dirty="0"/>
              <a:t>restricting the number of rows processed</a:t>
            </a:r>
          </a:p>
          <a:p>
            <a:pPr marL="455613" lvl="1" indent="-341313"/>
            <a:r>
              <a:rPr lang="en-US" dirty="0"/>
              <a:t>providing system utilization statistics for query tuning</a:t>
            </a:r>
          </a:p>
          <a:p>
            <a:pPr marL="0" indent="0"/>
            <a:endParaRPr lang="en-US" dirty="0"/>
          </a:p>
        </p:txBody>
      </p:sp>
      <p:sp>
        <p:nvSpPr>
          <p:cNvPr id="6" name="Text Box 4"/>
          <p:cNvSpPr txBox="1">
            <a:spLocks noChangeArrowheads="1"/>
          </p:cNvSpPr>
          <p:nvPr/>
        </p:nvSpPr>
        <p:spPr bwMode="auto">
          <a:xfrm>
            <a:off x="1420620" y="4200398"/>
            <a:ext cx="2728084" cy="615553"/>
          </a:xfrm>
          <a:prstGeom prst="rect">
            <a:avLst/>
          </a:prstGeom>
          <a:solidFill>
            <a:srgbClr val="CDD9EF"/>
          </a:solidFill>
          <a:ln w="19050">
            <a:solidFill>
              <a:schemeClr val="tx1"/>
            </a:solidFill>
            <a:miter lim="800000"/>
            <a:headEnd type="none" w="sm" len="sm"/>
            <a:tailEnd type="none" w="sm" len="sm"/>
          </a:ln>
          <a:effectLst>
            <a:outerShdw blurRad="50800" dist="107763" dir="2700001" algn="ctr" rotWithShape="0">
              <a:srgbClr val="000000">
                <a:alpha val="40000"/>
              </a:srgbClr>
            </a:outerShdw>
          </a:effectLst>
        </p:spPr>
        <p:txBody>
          <a:bodyPr wrap="square" tIns="152400" bIns="152400">
            <a:spAutoFit/>
          </a:bodyPr>
          <a:lstStyle/>
          <a:p>
            <a:pPr eaLnBrk="0" hangingPunct="0">
              <a:spcBef>
                <a:spcPct val="50000"/>
              </a:spcBef>
              <a:defRPr/>
            </a:pPr>
            <a:r>
              <a:rPr lang="en-US" sz="2000" b="1" dirty="0">
                <a:latin typeface="Arial"/>
                <a:cs typeface="+mn-cs"/>
              </a:rPr>
              <a:t>PROC</a:t>
            </a:r>
            <a:r>
              <a:rPr lang="en-US" sz="2000" dirty="0">
                <a:latin typeface="Arial"/>
                <a:cs typeface="+mn-cs"/>
              </a:rPr>
              <a:t> </a:t>
            </a:r>
            <a:r>
              <a:rPr lang="en-US" sz="2000" b="1" dirty="0">
                <a:latin typeface="Arial"/>
                <a:cs typeface="+mn-cs"/>
              </a:rPr>
              <a:t>SQL</a:t>
            </a:r>
            <a:r>
              <a:rPr lang="en-US" sz="2000" dirty="0">
                <a:latin typeface="Arial"/>
                <a:cs typeface="+mn-cs"/>
              </a:rPr>
              <a:t> </a:t>
            </a:r>
            <a:r>
              <a:rPr lang="en-US" sz="2000" i="1" dirty="0">
                <a:latin typeface="Arial"/>
                <a:cs typeface="+mn-cs"/>
              </a:rPr>
              <a:t>options</a:t>
            </a:r>
            <a:r>
              <a:rPr lang="en-US" sz="2000" b="1" dirty="0">
                <a:latin typeface="Arial"/>
                <a:cs typeface="+mn-cs"/>
              </a:rPr>
              <a:t>;</a:t>
            </a:r>
          </a:p>
        </p:txBody>
      </p:sp>
    </p:spTree>
    <p:extLst>
      <p:ext uri="{BB962C8B-B14F-4D97-AF65-F5344CB8AC3E}">
        <p14:creationId xmlns:p14="http://schemas.microsoft.com/office/powerpoint/2010/main" val="29726299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descr="L:\graphics\soft_blue_ova_horizl_crop.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1662" y="1185346"/>
            <a:ext cx="7723852" cy="4250829"/>
          </a:xfrm>
          <a:prstGeom prst="rect">
            <a:avLst/>
          </a:prstGeom>
          <a:noFill/>
          <a:extLst>
            <a:ext uri="{909E8E84-426E-40DD-AFC4-6F175D3DCCD1}">
              <a14:hiddenFill xmlns:a14="http://schemas.microsoft.com/office/drawing/2010/main">
                <a:solidFill>
                  <a:srgbClr val="FFFFFF"/>
                </a:solidFill>
              </a14:hiddenFill>
            </a:ext>
          </a:extLst>
        </p:spPr>
      </p:pic>
      <p:sp>
        <p:nvSpPr>
          <p:cNvPr id="7170" name="Rectangle 3"/>
          <p:cNvSpPr>
            <a:spLocks noGrp="1" noChangeArrowheads="1"/>
          </p:cNvSpPr>
          <p:nvPr>
            <p:ph type="title"/>
          </p:nvPr>
        </p:nvSpPr>
        <p:spPr/>
        <p:txBody>
          <a:bodyPr/>
          <a:lstStyle/>
          <a:p>
            <a:r>
              <a:rPr lang="en-US" dirty="0"/>
              <a:t>Business Scenario</a:t>
            </a:r>
          </a:p>
        </p:txBody>
      </p:sp>
      <p:sp>
        <p:nvSpPr>
          <p:cNvPr id="7171" name="Rectangle 2"/>
          <p:cNvSpPr>
            <a:spLocks noGrp="1" noChangeArrowheads="1"/>
          </p:cNvSpPr>
          <p:nvPr>
            <p:ph idx="1"/>
          </p:nvPr>
        </p:nvSpPr>
        <p:spPr>
          <a:xfrm>
            <a:off x="685800" y="1074738"/>
            <a:ext cx="7772400" cy="4264025"/>
          </a:xfrm>
        </p:spPr>
        <p:txBody>
          <a:bodyPr/>
          <a:lstStyle/>
          <a:p>
            <a:pPr marL="0" lvl="1" indent="0">
              <a:buNone/>
            </a:pPr>
            <a:r>
              <a:rPr lang="en-US" dirty="0"/>
              <a:t>You have been asked to produce a report of the 10 most profitable customers. </a:t>
            </a:r>
          </a:p>
        </p:txBody>
      </p:sp>
      <p:pic>
        <p:nvPicPr>
          <p:cNvPr id="8" name="Picture 13" descr="\\sashq\root\dept\PSD\GRAPHICS\Illustrations\Arrows\arrow_blue_N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2760774">
            <a:off x="3106821" y="2568975"/>
            <a:ext cx="677863" cy="677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13" descr="\\sashq\root\dept\PSD\GRAPHICS\Illustrations\Arrows\arrow_blue_N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8149344">
            <a:off x="5378598" y="2569001"/>
            <a:ext cx="677863" cy="677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3" descr="\\sashq\root\dept\PSD\GRAPHICS\Illustrations\Arrows\arrow_rt_tapered.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5400000">
            <a:off x="4019146" y="3731793"/>
            <a:ext cx="1120398" cy="3048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2686203" y="4708040"/>
            <a:ext cx="3759042" cy="1903085"/>
          </a:xfrm>
          <a:prstGeom prst="rect">
            <a:avLst/>
          </a:prstGeom>
          <a:solidFill>
            <a:srgbClr val="FFFFFF"/>
          </a:solidFill>
          <a:ln w="38100" cmpd="sng">
            <a:solidFill>
              <a:schemeClr val="tx2"/>
            </a:solidFill>
          </a:ln>
        </p:spPr>
        <p:txBody>
          <a:bodyPr vert="horz" wrap="none" lIns="88900" tIns="88900" rIns="88900" bIns="88900" rtlCol="0">
            <a:spAutoFit/>
          </a:bodyPr>
          <a:lstStyle/>
          <a:p>
            <a:r>
              <a:rPr lang="en-US" sz="1600" b="1" dirty="0">
                <a:latin typeface="SAS Monospace"/>
              </a:rPr>
              <a:t> 10 Most Profitable Customers</a:t>
            </a:r>
          </a:p>
          <a:p>
            <a:endParaRPr lang="en-US" sz="1600" b="1" dirty="0">
              <a:latin typeface="SAS Monospace"/>
            </a:endParaRPr>
          </a:p>
          <a:p>
            <a:r>
              <a:rPr lang="en-US" sz="1600" b="1" dirty="0">
                <a:latin typeface="SAS Monospace"/>
              </a:rPr>
              <a:t>   Customer ID  Profit_2011</a:t>
            </a:r>
          </a:p>
          <a:p>
            <a:r>
              <a:rPr lang="en-US" sz="1600" b="1" dirty="0">
                <a:latin typeface="SAS Monospace"/>
              </a:rPr>
              <a:t>  ƒƒƒƒƒƒƒƒƒƒƒƒƒƒƒƒƒƒƒƒƒƒƒƒƒ</a:t>
            </a:r>
          </a:p>
          <a:p>
            <a:r>
              <a:rPr lang="en-US" sz="1600" b="1" dirty="0">
                <a:latin typeface="SAS Monospace"/>
              </a:rPr>
              <a:t>            10       634.10</a:t>
            </a:r>
          </a:p>
          <a:p>
            <a:r>
              <a:rPr lang="en-US" sz="1600" b="1" dirty="0">
                <a:latin typeface="SAS Monospace"/>
              </a:rPr>
              <a:t>         70100       372.70</a:t>
            </a:r>
          </a:p>
          <a:p>
            <a:r>
              <a:rPr lang="en-US" sz="1600" b="1" dirty="0">
                <a:latin typeface="SAS Monospace"/>
              </a:rPr>
              <a:t>           908       266.10</a:t>
            </a:r>
          </a:p>
        </p:txBody>
      </p:sp>
      <p:grpSp>
        <p:nvGrpSpPr>
          <p:cNvPr id="7" name="Group 6"/>
          <p:cNvGrpSpPr/>
          <p:nvPr/>
        </p:nvGrpSpPr>
        <p:grpSpPr>
          <a:xfrm>
            <a:off x="1347560" y="1906538"/>
            <a:ext cx="2051538" cy="1677670"/>
            <a:chOff x="541416" y="2111082"/>
            <a:chExt cx="2051538" cy="1677670"/>
          </a:xfrm>
        </p:grpSpPr>
        <p:sp>
          <p:nvSpPr>
            <p:cNvPr id="2" name="TextBox 1"/>
            <p:cNvSpPr txBox="1"/>
            <p:nvPr/>
          </p:nvSpPr>
          <p:spPr>
            <a:xfrm>
              <a:off x="541416" y="2111082"/>
              <a:ext cx="2051538" cy="400110"/>
            </a:xfrm>
            <a:prstGeom prst="rect">
              <a:avLst/>
            </a:prstGeom>
            <a:noFill/>
          </p:spPr>
          <p:txBody>
            <a:bodyPr wrap="square" rtlCol="0">
              <a:spAutoFit/>
            </a:bodyPr>
            <a:lstStyle/>
            <a:p>
              <a:pPr algn="ctr"/>
              <a:r>
                <a:rPr lang="en-US" sz="2000" b="1" dirty="0"/>
                <a:t>orion.price_list</a:t>
              </a:r>
            </a:p>
          </p:txBody>
        </p:sp>
        <p:pic>
          <p:nvPicPr>
            <p:cNvPr id="2050" name="Picture 2" descr="L:\graphics\dataset_STANDARD.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3845" y="2436202"/>
              <a:ext cx="1390650" cy="1352550"/>
            </a:xfrm>
            <a:prstGeom prst="rect">
              <a:avLst/>
            </a:prstGeom>
            <a:noFill/>
            <a:extLst>
              <a:ext uri="{909E8E84-426E-40DD-AFC4-6F175D3DCCD1}">
                <a14:hiddenFill xmlns:a14="http://schemas.microsoft.com/office/drawing/2010/main">
                  <a:solidFill>
                    <a:srgbClr val="FFFFFF"/>
                  </a:solidFill>
                </a14:hiddenFill>
              </a:ext>
            </a:extLst>
          </p:spPr>
        </p:pic>
      </p:grpSp>
      <p:sp>
        <p:nvSpPr>
          <p:cNvPr id="18" name="TextBox 17"/>
          <p:cNvSpPr txBox="1"/>
          <p:nvPr/>
        </p:nvSpPr>
        <p:spPr>
          <a:xfrm>
            <a:off x="1589122" y="3534501"/>
            <a:ext cx="1851937" cy="707886"/>
          </a:xfrm>
          <a:prstGeom prst="rect">
            <a:avLst/>
          </a:prstGeom>
          <a:noFill/>
        </p:spPr>
        <p:txBody>
          <a:bodyPr wrap="square" rtlCol="0">
            <a:spAutoFit/>
          </a:bodyPr>
          <a:lstStyle/>
          <a:p>
            <a:r>
              <a:rPr lang="en-US" sz="2000" b="1" dirty="0"/>
              <a:t>Customer_ID</a:t>
            </a:r>
          </a:p>
          <a:p>
            <a:r>
              <a:rPr lang="en-US" sz="2000" b="1" dirty="0"/>
              <a:t>Product_ID</a:t>
            </a:r>
          </a:p>
        </p:txBody>
      </p:sp>
      <p:sp>
        <p:nvSpPr>
          <p:cNvPr id="4" name="Rectangle 3"/>
          <p:cNvSpPr/>
          <p:nvPr/>
        </p:nvSpPr>
        <p:spPr>
          <a:xfrm>
            <a:off x="5938407" y="3591186"/>
            <a:ext cx="2423570" cy="1015663"/>
          </a:xfrm>
          <a:prstGeom prst="rect">
            <a:avLst/>
          </a:prstGeom>
        </p:spPr>
        <p:txBody>
          <a:bodyPr wrap="square">
            <a:spAutoFit/>
          </a:bodyPr>
          <a:lstStyle/>
          <a:p>
            <a:pPr>
              <a:tabLst>
                <a:tab pos="1492250" algn="l"/>
              </a:tabLst>
            </a:pPr>
            <a:r>
              <a:rPr lang="en-US" sz="2000" b="1" dirty="0"/>
              <a:t>Product_ID</a:t>
            </a:r>
          </a:p>
          <a:p>
            <a:pPr>
              <a:tabLst>
                <a:tab pos="1492250" algn="l"/>
              </a:tabLst>
            </a:pPr>
            <a:r>
              <a:rPr lang="en-US" sz="2000" b="1" dirty="0"/>
              <a:t>Unit_Sales_Price</a:t>
            </a:r>
          </a:p>
          <a:p>
            <a:pPr>
              <a:tabLst>
                <a:tab pos="1492250" algn="l"/>
              </a:tabLst>
            </a:pPr>
            <a:r>
              <a:rPr lang="en-US" sz="2000" b="1" dirty="0"/>
              <a:t>Unit_Cost_Price</a:t>
            </a:r>
          </a:p>
        </p:txBody>
      </p:sp>
      <p:grpSp>
        <p:nvGrpSpPr>
          <p:cNvPr id="15" name="Group 14"/>
          <p:cNvGrpSpPr/>
          <p:nvPr/>
        </p:nvGrpSpPr>
        <p:grpSpPr>
          <a:xfrm>
            <a:off x="5588230" y="1910235"/>
            <a:ext cx="2268416" cy="1681994"/>
            <a:chOff x="4782086" y="2114779"/>
            <a:chExt cx="2268416" cy="1681994"/>
          </a:xfrm>
        </p:grpSpPr>
        <p:sp>
          <p:nvSpPr>
            <p:cNvPr id="16" name="TextBox 15"/>
            <p:cNvSpPr txBox="1"/>
            <p:nvPr/>
          </p:nvSpPr>
          <p:spPr>
            <a:xfrm>
              <a:off x="4782086" y="2114779"/>
              <a:ext cx="2268416" cy="400110"/>
            </a:xfrm>
            <a:prstGeom prst="rect">
              <a:avLst/>
            </a:prstGeom>
            <a:noFill/>
          </p:spPr>
          <p:txBody>
            <a:bodyPr wrap="square" rtlCol="0">
              <a:spAutoFit/>
            </a:bodyPr>
            <a:lstStyle/>
            <a:p>
              <a:pPr algn="ctr"/>
              <a:r>
                <a:rPr lang="en-US" sz="2000" b="1" dirty="0"/>
                <a:t>orion.order_fact</a:t>
              </a:r>
            </a:p>
          </p:txBody>
        </p:sp>
        <p:pic>
          <p:nvPicPr>
            <p:cNvPr id="20" name="Picture 2" descr="L:\graphics\dataset_STANDARD.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15266" y="2444223"/>
              <a:ext cx="1390650" cy="1352550"/>
            </a:xfrm>
            <a:prstGeom prst="rect">
              <a:avLst/>
            </a:prstGeom>
            <a:noFill/>
            <a:extLst>
              <a:ext uri="{909E8E84-426E-40DD-AFC4-6F175D3DCCD1}">
                <a14:hiddenFill xmlns:a14="http://schemas.microsoft.com/office/drawing/2010/main">
                  <a:solidFill>
                    <a:srgbClr val="FFFFFF"/>
                  </a:solidFill>
                </a14:hiddenFill>
              </a:ext>
            </a:extLst>
          </p:spPr>
        </p:pic>
      </p:grpSp>
      <p:pic>
        <p:nvPicPr>
          <p:cNvPr id="5" name="Picture 2" descr="\\sashq\root\dept\PSD\GRAPHICS\Illustrations\Venn Diagram\venn_join_inner.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76737" y="2475036"/>
            <a:ext cx="1605216" cy="8818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63193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en-US" dirty="0"/>
              <a:t>OUTOBS= PROC SQL Option </a:t>
            </a:r>
          </a:p>
        </p:txBody>
      </p:sp>
      <p:sp>
        <p:nvSpPr>
          <p:cNvPr id="25603" name="Rectangle 3"/>
          <p:cNvSpPr>
            <a:spLocks noGrp="1" noChangeArrowheads="1"/>
          </p:cNvSpPr>
          <p:nvPr>
            <p:ph idx="1"/>
          </p:nvPr>
        </p:nvSpPr>
        <p:spPr>
          <a:xfrm>
            <a:off x="685800" y="1068388"/>
            <a:ext cx="8280400" cy="1446212"/>
          </a:xfrm>
        </p:spPr>
        <p:txBody>
          <a:bodyPr/>
          <a:lstStyle/>
          <a:p>
            <a:pPr marL="0" indent="0">
              <a:spcBef>
                <a:spcPts val="600"/>
              </a:spcBef>
              <a:spcAft>
                <a:spcPts val="300"/>
              </a:spcAft>
              <a:buClrTx/>
              <a:buFontTx/>
              <a:buNone/>
            </a:pPr>
            <a:r>
              <a:rPr lang="en-US" dirty="0"/>
              <a:t>Join all rows, but limit output to the 10 most profitable customers.</a:t>
            </a:r>
            <a:endParaRPr lang="en-US" b="1" dirty="0">
              <a:solidFill>
                <a:srgbClr val="000000"/>
              </a:solidFill>
              <a:latin typeface="Courier New" pitchFamily="49" charset="0"/>
            </a:endParaRPr>
          </a:p>
        </p:txBody>
      </p:sp>
      <p:sp>
        <p:nvSpPr>
          <p:cNvPr id="25605" name="Text Box 4"/>
          <p:cNvSpPr txBox="1">
            <a:spLocks noChangeArrowheads="1"/>
          </p:cNvSpPr>
          <p:nvPr/>
        </p:nvSpPr>
        <p:spPr bwMode="auto">
          <a:xfrm>
            <a:off x="1600200" y="3581400"/>
            <a:ext cx="177800"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type="none" w="med" len="lg"/>
                <a:tailEnd type="none" w="med" len="lg"/>
              </a14:hiddenLine>
            </a:ext>
          </a:extLst>
        </p:spPr>
        <p:txBody>
          <a:bodyPr wrap="none" lIns="88900" tIns="88900" rIns="88900" bIns="88900">
            <a:spAutoFit/>
          </a:bodyPr>
          <a:lstStyle>
            <a:lvl1pPr eaLnBrk="0" hangingPunct="0">
              <a:defRPr sz="2400">
                <a:solidFill>
                  <a:schemeClr val="tx1"/>
                </a:solidFill>
                <a:latin typeface="Arial" pitchFamily="34" charset="0"/>
                <a:cs typeface="Arial" pitchFamily="34" charset="0"/>
              </a:defRPr>
            </a:lvl1pPr>
            <a:lvl2pPr marL="742950" indent="-285750" eaLnBrk="0" hangingPunct="0">
              <a:defRPr sz="2400">
                <a:solidFill>
                  <a:schemeClr val="tx1"/>
                </a:solidFill>
                <a:latin typeface="Arial" pitchFamily="34" charset="0"/>
                <a:cs typeface="Arial" pitchFamily="34" charset="0"/>
              </a:defRPr>
            </a:lvl2pPr>
            <a:lvl3pPr marL="1143000" indent="-228600" eaLnBrk="0" hangingPunct="0">
              <a:defRPr sz="2400">
                <a:solidFill>
                  <a:schemeClr val="tx1"/>
                </a:solidFill>
                <a:latin typeface="Arial" pitchFamily="34" charset="0"/>
                <a:cs typeface="Arial" pitchFamily="34" charset="0"/>
              </a:defRPr>
            </a:lvl3pPr>
            <a:lvl4pPr marL="1600200" indent="-228600" eaLnBrk="0" hangingPunct="0">
              <a:defRPr sz="2400">
                <a:solidFill>
                  <a:schemeClr val="tx1"/>
                </a:solidFill>
                <a:latin typeface="Arial" pitchFamily="34" charset="0"/>
                <a:cs typeface="Arial" pitchFamily="34" charset="0"/>
              </a:defRPr>
            </a:lvl4pPr>
            <a:lvl5pPr marL="2057400" indent="-228600" eaLnBrk="0" hangingPunct="0">
              <a:defRPr sz="24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cs typeface="Arial" pitchFamily="34" charset="0"/>
              </a:defRPr>
            </a:lvl9pPr>
          </a:lstStyle>
          <a:p>
            <a:endParaRPr lang="en-US" noProof="1">
              <a:latin typeface="Courier New" pitchFamily="49" charset="0"/>
            </a:endParaRPr>
          </a:p>
        </p:txBody>
      </p:sp>
      <p:sp>
        <p:nvSpPr>
          <p:cNvPr id="25606" name="Text Box 6"/>
          <p:cNvSpPr txBox="1">
            <a:spLocks noChangeArrowheads="1"/>
          </p:cNvSpPr>
          <p:nvPr/>
        </p:nvSpPr>
        <p:spPr bwMode="auto">
          <a:xfrm>
            <a:off x="1600200" y="3581400"/>
            <a:ext cx="177800"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type="none" w="med" len="lg"/>
                <a:tailEnd type="none" w="med" len="lg"/>
              </a14:hiddenLine>
            </a:ext>
          </a:extLst>
        </p:spPr>
        <p:txBody>
          <a:bodyPr wrap="none" lIns="88900" tIns="88900" rIns="88900" bIns="88900">
            <a:spAutoFit/>
          </a:bodyPr>
          <a:lstStyle>
            <a:lvl1pPr eaLnBrk="0" hangingPunct="0">
              <a:defRPr sz="2400">
                <a:solidFill>
                  <a:schemeClr val="tx1"/>
                </a:solidFill>
                <a:latin typeface="Arial" pitchFamily="34" charset="0"/>
                <a:cs typeface="Arial" pitchFamily="34" charset="0"/>
              </a:defRPr>
            </a:lvl1pPr>
            <a:lvl2pPr marL="742950" indent="-285750" eaLnBrk="0" hangingPunct="0">
              <a:defRPr sz="2400">
                <a:solidFill>
                  <a:schemeClr val="tx1"/>
                </a:solidFill>
                <a:latin typeface="Arial" pitchFamily="34" charset="0"/>
                <a:cs typeface="Arial" pitchFamily="34" charset="0"/>
              </a:defRPr>
            </a:lvl2pPr>
            <a:lvl3pPr marL="1143000" indent="-228600" eaLnBrk="0" hangingPunct="0">
              <a:defRPr sz="2400">
                <a:solidFill>
                  <a:schemeClr val="tx1"/>
                </a:solidFill>
                <a:latin typeface="Arial" pitchFamily="34" charset="0"/>
                <a:cs typeface="Arial" pitchFamily="34" charset="0"/>
              </a:defRPr>
            </a:lvl3pPr>
            <a:lvl4pPr marL="1600200" indent="-228600" eaLnBrk="0" hangingPunct="0">
              <a:defRPr sz="2400">
                <a:solidFill>
                  <a:schemeClr val="tx1"/>
                </a:solidFill>
                <a:latin typeface="Arial" pitchFamily="34" charset="0"/>
                <a:cs typeface="Arial" pitchFamily="34" charset="0"/>
              </a:defRPr>
            </a:lvl4pPr>
            <a:lvl5pPr marL="2057400" indent="-228600" eaLnBrk="0" hangingPunct="0">
              <a:defRPr sz="24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cs typeface="Arial" pitchFamily="34" charset="0"/>
              </a:defRPr>
            </a:lvl9pPr>
          </a:lstStyle>
          <a:p>
            <a:endParaRPr lang="en-US" noProof="1">
              <a:latin typeface="Courier New" pitchFamily="49" charset="0"/>
            </a:endParaRPr>
          </a:p>
        </p:txBody>
      </p:sp>
      <p:sp>
        <p:nvSpPr>
          <p:cNvPr id="25607" name="Text Box 7"/>
          <p:cNvSpPr txBox="1">
            <a:spLocks noChangeArrowheads="1"/>
          </p:cNvSpPr>
          <p:nvPr/>
        </p:nvSpPr>
        <p:spPr bwMode="auto">
          <a:xfrm>
            <a:off x="536766" y="1828800"/>
            <a:ext cx="8203528" cy="4312976"/>
          </a:xfrm>
          <a:prstGeom prst="rect">
            <a:avLst/>
          </a:prstGeom>
          <a:solidFill>
            <a:srgbClr val="FFFFFF"/>
          </a:solidFill>
          <a:ln w="38100">
            <a:solidFill>
              <a:schemeClr val="tx2"/>
            </a:solidFill>
            <a:miter lim="800000"/>
            <a:headEnd type="none" w="sm" len="sm"/>
            <a:tailEnd type="none" w="sm" len="sm"/>
          </a:ln>
        </p:spPr>
        <p:txBody>
          <a:bodyPr wrap="none" tIns="50800" rIns="0" bIns="50800">
            <a:spAutoFit/>
          </a:bodyPr>
          <a:lstStyle>
            <a:lvl1pPr eaLnBrk="0" hangingPunct="0">
              <a:defRPr sz="2400">
                <a:solidFill>
                  <a:schemeClr val="tx1"/>
                </a:solidFill>
                <a:latin typeface="Arial" pitchFamily="34" charset="0"/>
                <a:cs typeface="Arial" pitchFamily="34" charset="0"/>
              </a:defRPr>
            </a:lvl1pPr>
            <a:lvl2pPr marL="742950" indent="-285750" eaLnBrk="0" hangingPunct="0">
              <a:defRPr sz="2400">
                <a:solidFill>
                  <a:schemeClr val="tx1"/>
                </a:solidFill>
                <a:latin typeface="Arial" pitchFamily="34" charset="0"/>
                <a:cs typeface="Arial" pitchFamily="34" charset="0"/>
              </a:defRPr>
            </a:lvl2pPr>
            <a:lvl3pPr marL="1143000" indent="-228600" eaLnBrk="0" hangingPunct="0">
              <a:defRPr sz="2400">
                <a:solidFill>
                  <a:schemeClr val="tx1"/>
                </a:solidFill>
                <a:latin typeface="Arial" pitchFamily="34" charset="0"/>
                <a:cs typeface="Arial" pitchFamily="34" charset="0"/>
              </a:defRPr>
            </a:lvl3pPr>
            <a:lvl4pPr marL="1600200" indent="-228600" eaLnBrk="0" hangingPunct="0">
              <a:defRPr sz="2400">
                <a:solidFill>
                  <a:schemeClr val="tx1"/>
                </a:solidFill>
                <a:latin typeface="Arial" pitchFamily="34" charset="0"/>
                <a:cs typeface="Arial" pitchFamily="34" charset="0"/>
              </a:defRPr>
            </a:lvl4pPr>
            <a:lvl5pPr marL="2057400" indent="-228600" eaLnBrk="0" hangingPunct="0">
              <a:defRPr sz="24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cs typeface="Arial" pitchFamily="34" charset="0"/>
              </a:defRPr>
            </a:lvl9pPr>
          </a:lstStyle>
          <a:p>
            <a:pPr>
              <a:lnSpc>
                <a:spcPct val="95000"/>
              </a:lnSpc>
            </a:pPr>
            <a:r>
              <a:rPr lang="en-US" b="1" dirty="0">
                <a:solidFill>
                  <a:srgbClr val="000000"/>
                </a:solidFill>
                <a:latin typeface="Courier New" pitchFamily="49" charset="0"/>
              </a:rPr>
              <a:t>proc sql</a:t>
            </a:r>
            <a:r>
              <a:rPr lang="en-US" b="1" dirty="0">
                <a:latin typeface="Courier New" pitchFamily="49" charset="0"/>
              </a:rPr>
              <a:t> outobs=10;</a:t>
            </a:r>
          </a:p>
          <a:p>
            <a:pPr>
              <a:lnSpc>
                <a:spcPct val="95000"/>
              </a:lnSpc>
            </a:pPr>
            <a:r>
              <a:rPr lang="en-US" b="1" dirty="0">
                <a:latin typeface="Courier New" pitchFamily="49" charset="0"/>
              </a:rPr>
              <a:t>title "10 Most Profitable Customers";</a:t>
            </a:r>
          </a:p>
          <a:p>
            <a:pPr>
              <a:lnSpc>
                <a:spcPct val="95000"/>
              </a:lnSpc>
            </a:pPr>
            <a:r>
              <a:rPr lang="en-US" b="1" dirty="0">
                <a:latin typeface="Courier New" pitchFamily="49" charset="0"/>
              </a:rPr>
              <a:t>select Customer_ID, </a:t>
            </a:r>
          </a:p>
          <a:p>
            <a:pPr>
              <a:lnSpc>
                <a:spcPct val="95000"/>
              </a:lnSpc>
            </a:pPr>
            <a:r>
              <a:rPr lang="en-US" b="1" dirty="0">
                <a:latin typeface="Courier New" pitchFamily="49" charset="0"/>
              </a:rPr>
              <a:t>       sum(Unit_Sales_Price-Unit_Cost_Price)</a:t>
            </a:r>
          </a:p>
          <a:p>
            <a:pPr>
              <a:lnSpc>
                <a:spcPct val="95000"/>
              </a:lnSpc>
            </a:pPr>
            <a:r>
              <a:rPr lang="en-US" b="1" dirty="0">
                <a:latin typeface="Courier New" pitchFamily="49" charset="0"/>
              </a:rPr>
              <a:t>       as Profit_2011 format=comma8.2</a:t>
            </a:r>
          </a:p>
          <a:p>
            <a:pPr>
              <a:lnSpc>
                <a:spcPct val="95000"/>
              </a:lnSpc>
            </a:pPr>
            <a:r>
              <a:rPr lang="en-US" b="1" dirty="0">
                <a:latin typeface="Courier New" pitchFamily="49" charset="0"/>
              </a:rPr>
              <a:t>   from orion.price_list as p,</a:t>
            </a:r>
          </a:p>
          <a:p>
            <a:pPr>
              <a:lnSpc>
                <a:spcPct val="95000"/>
              </a:lnSpc>
            </a:pPr>
            <a:r>
              <a:rPr lang="en-US" b="1" dirty="0">
                <a:latin typeface="Courier New" pitchFamily="49" charset="0"/>
              </a:rPr>
              <a:t>        orion.order_fact as o</a:t>
            </a:r>
          </a:p>
          <a:p>
            <a:pPr>
              <a:lnSpc>
                <a:spcPct val="95000"/>
              </a:lnSpc>
            </a:pPr>
            <a:r>
              <a:rPr lang="en-US" b="1" dirty="0">
                <a:latin typeface="Courier New" pitchFamily="49" charset="0"/>
              </a:rPr>
              <a:t>   where p.Product_ID=o.Product_id</a:t>
            </a:r>
          </a:p>
          <a:p>
            <a:pPr>
              <a:lnSpc>
                <a:spcPct val="95000"/>
              </a:lnSpc>
            </a:pPr>
            <a:r>
              <a:rPr lang="en-US" b="1" dirty="0">
                <a:latin typeface="Courier New" pitchFamily="49" charset="0"/>
              </a:rPr>
              <a:t>         and year(Order_date)=2011</a:t>
            </a:r>
          </a:p>
          <a:p>
            <a:pPr>
              <a:lnSpc>
                <a:spcPct val="95000"/>
              </a:lnSpc>
            </a:pPr>
            <a:r>
              <a:rPr lang="en-US" b="1" dirty="0">
                <a:latin typeface="Courier New" pitchFamily="49" charset="0"/>
              </a:rPr>
              <a:t>   group by Customer_ID</a:t>
            </a:r>
          </a:p>
          <a:p>
            <a:pPr>
              <a:lnSpc>
                <a:spcPct val="95000"/>
              </a:lnSpc>
            </a:pPr>
            <a:r>
              <a:rPr lang="en-US" b="1" dirty="0">
                <a:latin typeface="Courier New" pitchFamily="49" charset="0"/>
              </a:rPr>
              <a:t>   order by Profit_2011 </a:t>
            </a:r>
            <a:r>
              <a:rPr lang="en-US" b="1" dirty="0">
                <a:solidFill>
                  <a:srgbClr val="000000"/>
                </a:solidFill>
                <a:latin typeface="Courier New" pitchFamily="49" charset="0"/>
              </a:rPr>
              <a:t>desc</a:t>
            </a:r>
            <a:r>
              <a:rPr lang="en-US" b="1" dirty="0">
                <a:latin typeface="Courier New" pitchFamily="49" charset="0"/>
              </a:rPr>
              <a:t>;</a:t>
            </a:r>
          </a:p>
          <a:p>
            <a:pPr>
              <a:lnSpc>
                <a:spcPct val="95000"/>
              </a:lnSpc>
            </a:pPr>
            <a:r>
              <a:rPr lang="en-US" b="1" dirty="0">
                <a:solidFill>
                  <a:srgbClr val="000000"/>
                </a:solidFill>
                <a:latin typeface="Courier New" pitchFamily="49" charset="0"/>
              </a:rPr>
              <a:t>quit</a:t>
            </a:r>
            <a:r>
              <a:rPr lang="en-US" b="1" dirty="0">
                <a:latin typeface="Courier New" pitchFamily="49" charset="0"/>
              </a:rPr>
              <a:t>;</a:t>
            </a:r>
          </a:p>
        </p:txBody>
      </p:sp>
      <p:sp>
        <p:nvSpPr>
          <p:cNvPr id="25609" name="Text Box 9"/>
          <p:cNvSpPr txBox="1">
            <a:spLocks noChangeArrowheads="1"/>
          </p:cNvSpPr>
          <p:nvPr/>
        </p:nvSpPr>
        <p:spPr bwMode="auto">
          <a:xfrm>
            <a:off x="7947000" y="6324600"/>
            <a:ext cx="987450" cy="4257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type="none" w="med" len="lg"/>
                <a:tailEnd type="none" w="med" len="lg"/>
              </a14:hiddenLine>
            </a:ext>
          </a:extLst>
        </p:spPr>
        <p:txBody>
          <a:bodyPr wrap="none" lIns="88900" tIns="88900" rIns="88900" bIns="88900">
            <a:spAutoFit/>
          </a:bodyPr>
          <a:lstStyle>
            <a:lvl1pPr eaLnBrk="0" hangingPunct="0">
              <a:defRPr sz="2400">
                <a:solidFill>
                  <a:schemeClr val="tx1"/>
                </a:solidFill>
                <a:latin typeface="Arial" pitchFamily="34" charset="0"/>
                <a:cs typeface="Arial" pitchFamily="34" charset="0"/>
              </a:defRPr>
            </a:lvl1pPr>
            <a:lvl2pPr marL="742950" indent="-285750" eaLnBrk="0" hangingPunct="0">
              <a:defRPr sz="2400">
                <a:solidFill>
                  <a:schemeClr val="tx1"/>
                </a:solidFill>
                <a:latin typeface="Arial" pitchFamily="34" charset="0"/>
                <a:cs typeface="Arial" pitchFamily="34" charset="0"/>
              </a:defRPr>
            </a:lvl2pPr>
            <a:lvl3pPr marL="1143000" indent="-228600" eaLnBrk="0" hangingPunct="0">
              <a:defRPr sz="2400">
                <a:solidFill>
                  <a:schemeClr val="tx1"/>
                </a:solidFill>
                <a:latin typeface="Arial" pitchFamily="34" charset="0"/>
                <a:cs typeface="Arial" pitchFamily="34" charset="0"/>
              </a:defRPr>
            </a:lvl3pPr>
            <a:lvl4pPr marL="1600200" indent="-228600" eaLnBrk="0" hangingPunct="0">
              <a:defRPr sz="2400">
                <a:solidFill>
                  <a:schemeClr val="tx1"/>
                </a:solidFill>
                <a:latin typeface="Arial" pitchFamily="34" charset="0"/>
                <a:cs typeface="Arial" pitchFamily="34" charset="0"/>
              </a:defRPr>
            </a:lvl4pPr>
            <a:lvl5pPr marL="2057400" indent="-228600" eaLnBrk="0" hangingPunct="0">
              <a:defRPr sz="24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cs typeface="Arial" pitchFamily="34" charset="0"/>
              </a:defRPr>
            </a:lvl9pPr>
          </a:lstStyle>
          <a:p>
            <a:pPr algn="r"/>
            <a:r>
              <a:rPr lang="en-US" sz="1600" b="1" dirty="0"/>
              <a:t>s108d03</a:t>
            </a:r>
          </a:p>
        </p:txBody>
      </p:sp>
      <p:sp>
        <p:nvSpPr>
          <p:cNvPr id="2" name="Rectangle 1"/>
          <p:cNvSpPr/>
          <p:nvPr>
            <p:custDataLst>
              <p:tags r:id="rId1"/>
            </p:custDataLst>
          </p:nvPr>
        </p:nvSpPr>
        <p:spPr bwMode="auto">
          <a:xfrm>
            <a:off x="2271269" y="1879600"/>
            <a:ext cx="1643126" cy="347472"/>
          </a:xfrm>
          <a:prstGeom prst="rect">
            <a:avLst/>
          </a:prstGeom>
          <a:solidFill>
            <a:srgbClr val="99CCFF">
              <a:alpha val="50000"/>
            </a:srgbClr>
          </a:solidFill>
          <a:ln w="38100" cap="flat" cmpd="sng" algn="ctr">
            <a:noFill/>
            <a:prstDash val="solid"/>
            <a:round/>
            <a:headEnd type="none" w="med" len="med"/>
            <a:tailEnd type="none" w="med" len="med"/>
          </a:ln>
          <a:effectLst/>
          <a:extLst>
            <a:ext uri="{91240B29-F687-4F45-9708-019B960494DF}">
              <a14:hiddenLine xmlns:a14="http://schemas.microsoft.com/office/drawing/2010/main" w="38100" cap="flat" cmpd="sng" algn="ctr">
                <a:solidFill>
                  <a:srgbClr val="000000"/>
                </a:solidFill>
                <a:prstDash val="solid"/>
                <a:round/>
                <a:headEnd type="none" w="med" len="med"/>
                <a:tailEnd type="none" w="med" len="med"/>
              </a14:hiddenLine>
            </a:ext>
          </a:extLst>
        </p:spPr>
        <p:txBody>
          <a:bodyPr vert="horz" wrap="none" lIns="88900" tIns="88900" rIns="88900" bIns="88900" numCol="1" rtlCol="0" anchor="ctr" anchorCtr="0" compatLnSpc="1">
            <a:prstTxWarp prst="textNoShape">
              <a:avLst/>
            </a:prstTxWarp>
            <a:noAutofit/>
          </a:bodyPr>
          <a:lstStyle/>
          <a:p>
            <a:pPr algn="ctr"/>
            <a:endParaRPr lang="en-US" dirty="0"/>
          </a:p>
        </p:txBody>
      </p:sp>
      <p:sp>
        <p:nvSpPr>
          <p:cNvPr id="13" name="Text Box 4"/>
          <p:cNvSpPr txBox="1">
            <a:spLocks noChangeArrowheads="1"/>
          </p:cNvSpPr>
          <p:nvPr/>
        </p:nvSpPr>
        <p:spPr bwMode="auto">
          <a:xfrm>
            <a:off x="4841631" y="1465521"/>
            <a:ext cx="1762369" cy="615553"/>
          </a:xfrm>
          <a:prstGeom prst="rect">
            <a:avLst/>
          </a:prstGeom>
          <a:solidFill>
            <a:srgbClr val="CDD9EF"/>
          </a:solidFill>
          <a:ln w="19050">
            <a:solidFill>
              <a:schemeClr val="tx1"/>
            </a:solidFill>
            <a:miter lim="800000"/>
            <a:headEnd type="none" w="sm" len="sm"/>
            <a:tailEnd type="none" w="sm" len="sm"/>
          </a:ln>
          <a:effectLst>
            <a:outerShdw blurRad="50800" dist="107763" dir="2700001" algn="ctr" rotWithShape="0">
              <a:srgbClr val="000000">
                <a:alpha val="40000"/>
              </a:srgbClr>
            </a:outerShdw>
          </a:effectLst>
        </p:spPr>
        <p:txBody>
          <a:bodyPr wrap="square" tIns="152400" bIns="152400">
            <a:spAutoFit/>
          </a:bodyPr>
          <a:lstStyle/>
          <a:p>
            <a:pPr eaLnBrk="0" hangingPunct="0">
              <a:spcBef>
                <a:spcPct val="50000"/>
              </a:spcBef>
              <a:defRPr/>
            </a:pPr>
            <a:r>
              <a:rPr lang="en-US" sz="2000" b="1" dirty="0">
                <a:latin typeface="Arial"/>
                <a:cs typeface="+mn-cs"/>
              </a:rPr>
              <a:t>OUTOBS=</a:t>
            </a:r>
            <a:r>
              <a:rPr lang="en-US" sz="2000" i="1" dirty="0">
                <a:latin typeface="Arial"/>
                <a:cs typeface="+mn-cs"/>
              </a:rPr>
              <a:t>n</a:t>
            </a:r>
            <a:endParaRPr lang="en-US" sz="2000" b="1" dirty="0">
              <a:latin typeface="Arial"/>
              <a:cs typeface="+mn-cs"/>
            </a:endParaRPr>
          </a:p>
        </p:txBody>
      </p:sp>
    </p:spTree>
    <p:extLst>
      <p:ext uri="{BB962C8B-B14F-4D97-AF65-F5344CB8AC3E}">
        <p14:creationId xmlns:p14="http://schemas.microsoft.com/office/powerpoint/2010/main" val="235836469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r>
              <a:rPr lang="en-US" dirty="0"/>
              <a:t>Viewing the Output</a:t>
            </a:r>
          </a:p>
        </p:txBody>
      </p:sp>
      <p:sp>
        <p:nvSpPr>
          <p:cNvPr id="26627" name="Text Box 3"/>
          <p:cNvSpPr>
            <a:spLocks noGrp="1" noChangeArrowheads="1"/>
          </p:cNvSpPr>
          <p:nvPr>
            <p:ph idx="1"/>
          </p:nvPr>
        </p:nvSpPr>
        <p:spPr/>
        <p:txBody>
          <a:bodyPr/>
          <a:lstStyle/>
          <a:p>
            <a:pPr marL="0" indent="0">
              <a:spcBef>
                <a:spcPct val="50000"/>
              </a:spcBef>
              <a:buClrTx/>
              <a:buFontTx/>
              <a:buNone/>
            </a:pPr>
            <a:r>
              <a:rPr lang="en-US" dirty="0"/>
              <a:t>PROC SQL Output</a:t>
            </a:r>
          </a:p>
        </p:txBody>
      </p:sp>
      <p:sp>
        <p:nvSpPr>
          <p:cNvPr id="26629" name="Text Box 4"/>
          <p:cNvSpPr txBox="1">
            <a:spLocks noChangeArrowheads="1"/>
          </p:cNvSpPr>
          <p:nvPr/>
        </p:nvSpPr>
        <p:spPr bwMode="auto">
          <a:xfrm>
            <a:off x="1600200" y="3581400"/>
            <a:ext cx="177800"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type="none" w="med" len="lg"/>
                <a:tailEnd type="none" w="med" len="lg"/>
              </a14:hiddenLine>
            </a:ext>
          </a:extLst>
        </p:spPr>
        <p:txBody>
          <a:bodyPr wrap="none" lIns="88900" tIns="88900" rIns="88900" bIns="88900">
            <a:spAutoFit/>
          </a:bodyPr>
          <a:lstStyle>
            <a:lvl1pPr eaLnBrk="0" hangingPunct="0">
              <a:defRPr sz="2400">
                <a:solidFill>
                  <a:schemeClr val="tx1"/>
                </a:solidFill>
                <a:latin typeface="Arial" pitchFamily="34" charset="0"/>
                <a:cs typeface="Arial" pitchFamily="34" charset="0"/>
              </a:defRPr>
            </a:lvl1pPr>
            <a:lvl2pPr marL="742950" indent="-285750" eaLnBrk="0" hangingPunct="0">
              <a:defRPr sz="2400">
                <a:solidFill>
                  <a:schemeClr val="tx1"/>
                </a:solidFill>
                <a:latin typeface="Arial" pitchFamily="34" charset="0"/>
                <a:cs typeface="Arial" pitchFamily="34" charset="0"/>
              </a:defRPr>
            </a:lvl2pPr>
            <a:lvl3pPr marL="1143000" indent="-228600" eaLnBrk="0" hangingPunct="0">
              <a:defRPr sz="2400">
                <a:solidFill>
                  <a:schemeClr val="tx1"/>
                </a:solidFill>
                <a:latin typeface="Arial" pitchFamily="34" charset="0"/>
                <a:cs typeface="Arial" pitchFamily="34" charset="0"/>
              </a:defRPr>
            </a:lvl3pPr>
            <a:lvl4pPr marL="1600200" indent="-228600" eaLnBrk="0" hangingPunct="0">
              <a:defRPr sz="2400">
                <a:solidFill>
                  <a:schemeClr val="tx1"/>
                </a:solidFill>
                <a:latin typeface="Arial" pitchFamily="34" charset="0"/>
                <a:cs typeface="Arial" pitchFamily="34" charset="0"/>
              </a:defRPr>
            </a:lvl4pPr>
            <a:lvl5pPr marL="2057400" indent="-228600" eaLnBrk="0" hangingPunct="0">
              <a:defRPr sz="24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cs typeface="Arial" pitchFamily="34" charset="0"/>
              </a:defRPr>
            </a:lvl9pPr>
          </a:lstStyle>
          <a:p>
            <a:endParaRPr lang="en-US" noProof="1">
              <a:latin typeface="SAS Monospace" pitchFamily="49" charset="0"/>
            </a:endParaRPr>
          </a:p>
        </p:txBody>
      </p:sp>
      <p:sp>
        <p:nvSpPr>
          <p:cNvPr id="26630" name="Text Box 5"/>
          <p:cNvSpPr txBox="1">
            <a:spLocks noChangeArrowheads="1"/>
          </p:cNvSpPr>
          <p:nvPr/>
        </p:nvSpPr>
        <p:spPr bwMode="auto">
          <a:xfrm>
            <a:off x="1600200" y="3581400"/>
            <a:ext cx="177800"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type="none" w="med" len="lg"/>
                <a:tailEnd type="none" w="med" len="lg"/>
              </a14:hiddenLine>
            </a:ext>
          </a:extLst>
        </p:spPr>
        <p:txBody>
          <a:bodyPr wrap="none" lIns="88900" tIns="88900" rIns="88900" bIns="88900">
            <a:spAutoFit/>
          </a:bodyPr>
          <a:lstStyle>
            <a:lvl1pPr eaLnBrk="0" hangingPunct="0">
              <a:defRPr sz="2400">
                <a:solidFill>
                  <a:schemeClr val="tx1"/>
                </a:solidFill>
                <a:latin typeface="Arial" pitchFamily="34" charset="0"/>
                <a:cs typeface="Arial" pitchFamily="34" charset="0"/>
              </a:defRPr>
            </a:lvl1pPr>
            <a:lvl2pPr marL="742950" indent="-285750" eaLnBrk="0" hangingPunct="0">
              <a:defRPr sz="2400">
                <a:solidFill>
                  <a:schemeClr val="tx1"/>
                </a:solidFill>
                <a:latin typeface="Arial" pitchFamily="34" charset="0"/>
                <a:cs typeface="Arial" pitchFamily="34" charset="0"/>
              </a:defRPr>
            </a:lvl2pPr>
            <a:lvl3pPr marL="1143000" indent="-228600" eaLnBrk="0" hangingPunct="0">
              <a:defRPr sz="2400">
                <a:solidFill>
                  <a:schemeClr val="tx1"/>
                </a:solidFill>
                <a:latin typeface="Arial" pitchFamily="34" charset="0"/>
                <a:cs typeface="Arial" pitchFamily="34" charset="0"/>
              </a:defRPr>
            </a:lvl3pPr>
            <a:lvl4pPr marL="1600200" indent="-228600" eaLnBrk="0" hangingPunct="0">
              <a:defRPr sz="2400">
                <a:solidFill>
                  <a:schemeClr val="tx1"/>
                </a:solidFill>
                <a:latin typeface="Arial" pitchFamily="34" charset="0"/>
                <a:cs typeface="Arial" pitchFamily="34" charset="0"/>
              </a:defRPr>
            </a:lvl4pPr>
            <a:lvl5pPr marL="2057400" indent="-228600" eaLnBrk="0" hangingPunct="0">
              <a:defRPr sz="24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cs typeface="Arial" pitchFamily="34" charset="0"/>
              </a:defRPr>
            </a:lvl9pPr>
          </a:lstStyle>
          <a:p>
            <a:endParaRPr lang="en-US" noProof="1">
              <a:latin typeface="SAS Monospace" pitchFamily="49" charset="0"/>
            </a:endParaRPr>
          </a:p>
        </p:txBody>
      </p:sp>
      <p:sp>
        <p:nvSpPr>
          <p:cNvPr id="26631" name="Text Box 8"/>
          <p:cNvSpPr txBox="1">
            <a:spLocks noChangeArrowheads="1"/>
          </p:cNvSpPr>
          <p:nvPr/>
        </p:nvSpPr>
        <p:spPr bwMode="auto">
          <a:xfrm>
            <a:off x="1600200" y="3581400"/>
            <a:ext cx="177800"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type="none" w="med" len="lg"/>
                <a:tailEnd type="none" w="med" len="lg"/>
              </a14:hiddenLine>
            </a:ext>
          </a:extLst>
        </p:spPr>
        <p:txBody>
          <a:bodyPr wrap="none" lIns="88900" tIns="88900" rIns="88900" bIns="88900">
            <a:spAutoFit/>
          </a:bodyPr>
          <a:lstStyle>
            <a:lvl1pPr eaLnBrk="0" hangingPunct="0">
              <a:defRPr sz="2400">
                <a:solidFill>
                  <a:schemeClr val="tx1"/>
                </a:solidFill>
                <a:latin typeface="Arial" pitchFamily="34" charset="0"/>
                <a:cs typeface="Arial" pitchFamily="34" charset="0"/>
              </a:defRPr>
            </a:lvl1pPr>
            <a:lvl2pPr marL="742950" indent="-285750" eaLnBrk="0" hangingPunct="0">
              <a:defRPr sz="2400">
                <a:solidFill>
                  <a:schemeClr val="tx1"/>
                </a:solidFill>
                <a:latin typeface="Arial" pitchFamily="34" charset="0"/>
                <a:cs typeface="Arial" pitchFamily="34" charset="0"/>
              </a:defRPr>
            </a:lvl2pPr>
            <a:lvl3pPr marL="1143000" indent="-228600" eaLnBrk="0" hangingPunct="0">
              <a:defRPr sz="2400">
                <a:solidFill>
                  <a:schemeClr val="tx1"/>
                </a:solidFill>
                <a:latin typeface="Arial" pitchFamily="34" charset="0"/>
                <a:cs typeface="Arial" pitchFamily="34" charset="0"/>
              </a:defRPr>
            </a:lvl3pPr>
            <a:lvl4pPr marL="1600200" indent="-228600" eaLnBrk="0" hangingPunct="0">
              <a:defRPr sz="2400">
                <a:solidFill>
                  <a:schemeClr val="tx1"/>
                </a:solidFill>
                <a:latin typeface="Arial" pitchFamily="34" charset="0"/>
                <a:cs typeface="Arial" pitchFamily="34" charset="0"/>
              </a:defRPr>
            </a:lvl4pPr>
            <a:lvl5pPr marL="2057400" indent="-228600" eaLnBrk="0" hangingPunct="0">
              <a:defRPr sz="24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cs typeface="Arial" pitchFamily="34" charset="0"/>
              </a:defRPr>
            </a:lvl9pPr>
          </a:lstStyle>
          <a:p>
            <a:endParaRPr lang="en-US" noProof="1">
              <a:latin typeface="SAS Monospace" pitchFamily="49" charset="0"/>
            </a:endParaRPr>
          </a:p>
        </p:txBody>
      </p:sp>
      <p:sp>
        <p:nvSpPr>
          <p:cNvPr id="26632" name="Rectangle 9"/>
          <p:cNvSpPr>
            <a:spLocks noChangeArrowheads="1"/>
          </p:cNvSpPr>
          <p:nvPr/>
        </p:nvSpPr>
        <p:spPr bwMode="auto">
          <a:xfrm>
            <a:off x="685800" y="1487977"/>
            <a:ext cx="7772400" cy="3562350"/>
          </a:xfrm>
          <a:prstGeom prst="rect">
            <a:avLst/>
          </a:prstGeom>
          <a:solidFill>
            <a:srgbClr val="FFFFFF"/>
          </a:solidFill>
          <a:ln w="38100">
            <a:solidFill>
              <a:schemeClr val="tx2"/>
            </a:solidFill>
            <a:miter lim="800000"/>
            <a:headEnd type="none" w="med" len="lg"/>
            <a:tailEnd type="none" w="med" len="lg"/>
          </a:ln>
        </p:spPr>
        <p:txBody>
          <a:bodyPr lIns="88900" tIns="50800" rIns="88900" bIns="50800">
            <a:spAutoFit/>
          </a:bodyPr>
          <a:lstStyle/>
          <a:p>
            <a:pPr algn="ctr" eaLnBrk="0" hangingPunct="0"/>
            <a:r>
              <a:rPr lang="en-US" sz="1600" b="1" dirty="0">
                <a:solidFill>
                  <a:srgbClr val="000000"/>
                </a:solidFill>
                <a:latin typeface="SAS Monospace" pitchFamily="49" charset="0"/>
              </a:rPr>
              <a:t>10 Most Profitable Customers</a:t>
            </a:r>
          </a:p>
          <a:p>
            <a:pPr algn="ctr" eaLnBrk="0" hangingPunct="0"/>
            <a:endParaRPr lang="en-US" sz="1600" b="1" dirty="0">
              <a:solidFill>
                <a:srgbClr val="000000"/>
              </a:solidFill>
              <a:latin typeface="SAS Monospace" pitchFamily="49" charset="0"/>
            </a:endParaRPr>
          </a:p>
          <a:p>
            <a:pPr algn="ctr" eaLnBrk="0" hangingPunct="0"/>
            <a:r>
              <a:rPr lang="en-US" sz="1600" b="1" dirty="0">
                <a:solidFill>
                  <a:srgbClr val="000000"/>
                </a:solidFill>
                <a:latin typeface="SAS Monospace" pitchFamily="49" charset="0"/>
              </a:rPr>
              <a:t> Customer ID  Profit_2011</a:t>
            </a:r>
          </a:p>
          <a:p>
            <a:pPr algn="ctr" eaLnBrk="0" hangingPunct="0"/>
            <a:r>
              <a:rPr lang="en-US" sz="1600" b="1" dirty="0">
                <a:solidFill>
                  <a:srgbClr val="FFFFFF"/>
                </a:solidFill>
                <a:latin typeface="SAS Monospace" pitchFamily="49" charset="0"/>
              </a:rPr>
              <a:t>ƒƒƒƒƒƒƒƒƒƒƒƒƒƒƒƒƒƒƒƒƒƒƒƒƒ</a:t>
            </a:r>
          </a:p>
          <a:p>
            <a:pPr algn="ctr" eaLnBrk="0" hangingPunct="0"/>
            <a:r>
              <a:rPr lang="en-US" sz="1600" b="1" dirty="0">
                <a:solidFill>
                  <a:srgbClr val="000000"/>
                </a:solidFill>
                <a:latin typeface="SAS Monospace" pitchFamily="49" charset="0"/>
              </a:rPr>
              <a:t>          10       634.10</a:t>
            </a:r>
          </a:p>
          <a:p>
            <a:pPr algn="ctr" eaLnBrk="0" hangingPunct="0"/>
            <a:r>
              <a:rPr lang="en-US" sz="1600" b="1" dirty="0">
                <a:solidFill>
                  <a:srgbClr val="000000"/>
                </a:solidFill>
                <a:latin typeface="SAS Monospace" pitchFamily="49" charset="0"/>
              </a:rPr>
              <a:t>       70100       372.70</a:t>
            </a:r>
          </a:p>
          <a:p>
            <a:pPr algn="ctr" eaLnBrk="0" hangingPunct="0"/>
            <a:r>
              <a:rPr lang="en-US" sz="1600" b="1" dirty="0">
                <a:solidFill>
                  <a:srgbClr val="000000"/>
                </a:solidFill>
                <a:latin typeface="SAS Monospace" pitchFamily="49" charset="0"/>
              </a:rPr>
              <a:t>         908       266.10</a:t>
            </a:r>
          </a:p>
          <a:p>
            <a:pPr algn="ctr" eaLnBrk="0" hangingPunct="0"/>
            <a:r>
              <a:rPr lang="en-US" sz="1600" b="1" dirty="0">
                <a:solidFill>
                  <a:srgbClr val="000000"/>
                </a:solidFill>
                <a:latin typeface="SAS Monospace" pitchFamily="49" charset="0"/>
              </a:rPr>
              <a:t>          31       225.35</a:t>
            </a:r>
          </a:p>
          <a:p>
            <a:pPr algn="ctr" eaLnBrk="0" hangingPunct="0"/>
            <a:r>
              <a:rPr lang="en-US" sz="1600" b="1" dirty="0">
                <a:solidFill>
                  <a:srgbClr val="000000"/>
                </a:solidFill>
                <a:latin typeface="SAS Monospace" pitchFamily="49" charset="0"/>
              </a:rPr>
              <a:t>         171       207.50</a:t>
            </a:r>
          </a:p>
          <a:p>
            <a:pPr algn="ctr" eaLnBrk="0" hangingPunct="0"/>
            <a:r>
              <a:rPr lang="en-US" sz="1600" b="1" dirty="0">
                <a:solidFill>
                  <a:srgbClr val="000000"/>
                </a:solidFill>
                <a:latin typeface="SAS Monospace" pitchFamily="49" charset="0"/>
              </a:rPr>
              <a:t>          27       204.95</a:t>
            </a:r>
          </a:p>
          <a:p>
            <a:pPr algn="ctr" eaLnBrk="0" hangingPunct="0"/>
            <a:r>
              <a:rPr lang="en-US" sz="1600" b="1" dirty="0">
                <a:solidFill>
                  <a:srgbClr val="000000"/>
                </a:solidFill>
                <a:latin typeface="SAS Monospace" pitchFamily="49" charset="0"/>
              </a:rPr>
              <a:t>       70201       197.85</a:t>
            </a:r>
          </a:p>
          <a:p>
            <a:pPr algn="ctr" eaLnBrk="0" hangingPunct="0"/>
            <a:r>
              <a:rPr lang="en-US" sz="1600" b="1" dirty="0">
                <a:solidFill>
                  <a:srgbClr val="000000"/>
                </a:solidFill>
                <a:latin typeface="SAS Monospace" pitchFamily="49" charset="0"/>
              </a:rPr>
              <a:t>        2806       177.95</a:t>
            </a:r>
          </a:p>
          <a:p>
            <a:pPr algn="ctr" eaLnBrk="0" hangingPunct="0"/>
            <a:r>
              <a:rPr lang="en-US" sz="1600" b="1" dirty="0">
                <a:solidFill>
                  <a:srgbClr val="000000"/>
                </a:solidFill>
                <a:latin typeface="SAS Monospace" pitchFamily="49" charset="0"/>
              </a:rPr>
              <a:t>          34       142.65</a:t>
            </a:r>
          </a:p>
          <a:p>
            <a:pPr algn="ctr" eaLnBrk="0" hangingPunct="0"/>
            <a:r>
              <a:rPr lang="en-US" sz="1600" b="1" dirty="0">
                <a:solidFill>
                  <a:srgbClr val="000000"/>
                </a:solidFill>
                <a:latin typeface="SAS Monospace" pitchFamily="49" charset="0"/>
              </a:rPr>
              <a:t>       46966       138.80</a:t>
            </a:r>
          </a:p>
        </p:txBody>
      </p:sp>
      <p:cxnSp>
        <p:nvCxnSpPr>
          <p:cNvPr id="26633" name="Straight Connector 8"/>
          <p:cNvCxnSpPr>
            <a:cxnSpLocks noChangeShapeType="1"/>
          </p:cNvCxnSpPr>
          <p:nvPr/>
        </p:nvCxnSpPr>
        <p:spPr bwMode="auto">
          <a:xfrm>
            <a:off x="2565400" y="2343332"/>
            <a:ext cx="4056063" cy="1587"/>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42678653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3"/>
          <p:cNvSpPr>
            <a:spLocks noGrp="1" noChangeArrowheads="1"/>
          </p:cNvSpPr>
          <p:nvPr>
            <p:ph type="title"/>
          </p:nvPr>
        </p:nvSpPr>
        <p:spPr/>
        <p:txBody>
          <a:bodyPr/>
          <a:lstStyle/>
          <a:p>
            <a:r>
              <a:rPr lang="en-US" dirty="0"/>
              <a:t>Objectives</a:t>
            </a:r>
          </a:p>
        </p:txBody>
      </p:sp>
      <p:sp>
        <p:nvSpPr>
          <p:cNvPr id="31747" name="Rectangle 2"/>
          <p:cNvSpPr>
            <a:spLocks noGrp="1" noChangeArrowheads="1"/>
          </p:cNvSpPr>
          <p:nvPr>
            <p:ph idx="1"/>
          </p:nvPr>
        </p:nvSpPr>
        <p:spPr/>
        <p:txBody>
          <a:bodyPr/>
          <a:lstStyle/>
          <a:p>
            <a:pPr marL="455613" lvl="1" indent="-341313"/>
            <a:r>
              <a:rPr lang="en-US" dirty="0"/>
              <a:t>Use dictionary tables and views to obtain information about SAS files.</a:t>
            </a:r>
          </a:p>
        </p:txBody>
      </p:sp>
    </p:spTree>
    <p:extLst>
      <p:ext uri="{BB962C8B-B14F-4D97-AF65-F5344CB8AC3E}">
        <p14:creationId xmlns:p14="http://schemas.microsoft.com/office/powerpoint/2010/main" val="127664630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r>
              <a:rPr lang="en-US"/>
              <a:t>8.03 Multiple </a:t>
            </a:r>
            <a:r>
              <a:rPr lang="en-US" dirty="0"/>
              <a:t>Answer Poll</a:t>
            </a:r>
          </a:p>
        </p:txBody>
      </p:sp>
      <p:sp>
        <p:nvSpPr>
          <p:cNvPr id="9219" name="Rectangle 3"/>
          <p:cNvSpPr>
            <a:spLocks noGrp="1" noChangeArrowheads="1"/>
          </p:cNvSpPr>
          <p:nvPr>
            <p:ph idx="1"/>
          </p:nvPr>
        </p:nvSpPr>
        <p:spPr/>
        <p:txBody>
          <a:bodyPr/>
          <a:lstStyle/>
          <a:p>
            <a:pPr marL="0" indent="0"/>
            <a:r>
              <a:rPr lang="en-US" dirty="0"/>
              <a:t>Specifying the NOEXEC option in a PROC SQL statement does which of the following?</a:t>
            </a:r>
          </a:p>
          <a:p>
            <a:pPr marL="0" indent="0"/>
            <a:endParaRPr lang="en-US" sz="800" b="1" dirty="0"/>
          </a:p>
          <a:p>
            <a:pPr marL="576263" lvl="1" indent="-461963">
              <a:buClr>
                <a:schemeClr val="tx1"/>
              </a:buClr>
              <a:buSzTx/>
              <a:buFont typeface="Wingdings" pitchFamily="2" charset="2"/>
              <a:buAutoNum type="alphaLcPeriod"/>
            </a:pPr>
            <a:r>
              <a:rPr lang="en-US" dirty="0"/>
              <a:t>prevents statement execution for the current invocation of PROC SQL</a:t>
            </a:r>
          </a:p>
          <a:p>
            <a:pPr marL="576263" lvl="1" indent="-461963">
              <a:buClr>
                <a:schemeClr val="tx1"/>
              </a:buClr>
              <a:buSzTx/>
              <a:buFont typeface="Wingdings" pitchFamily="2" charset="2"/>
              <a:buAutoNum type="alphaLcPeriod"/>
            </a:pPr>
            <a:r>
              <a:rPr lang="en-US" dirty="0"/>
              <a:t>applies only to the SELECT statement</a:t>
            </a:r>
          </a:p>
          <a:p>
            <a:pPr marL="576263" lvl="1" indent="-461963">
              <a:buClr>
                <a:schemeClr val="tx1"/>
              </a:buClr>
              <a:buSzTx/>
              <a:buFont typeface="Wingdings" pitchFamily="2" charset="2"/>
              <a:buAutoNum type="alphaLcPeriod"/>
            </a:pPr>
            <a:r>
              <a:rPr lang="en-US" dirty="0"/>
              <a:t>checks SQL query syntax without actually executing the statements</a:t>
            </a:r>
          </a:p>
          <a:p>
            <a:pPr marL="576263" lvl="1" indent="-461963">
              <a:buClr>
                <a:schemeClr val="tx1"/>
              </a:buClr>
              <a:buSzTx/>
              <a:buFont typeface="Wingdings" pitchFamily="2" charset="2"/>
              <a:buAutoNum type="alphaLcPeriod"/>
            </a:pPr>
            <a:r>
              <a:rPr lang="en-US" dirty="0"/>
              <a:t>displays rewritten PROC SQL statements after references are expanded and certain other transformations are made</a:t>
            </a:r>
          </a:p>
        </p:txBody>
      </p:sp>
    </p:spTree>
    <p:custDataLst>
      <p:tags r:id="rId1"/>
    </p:custDataLst>
    <p:extLst>
      <p:ext uri="{BB962C8B-B14F-4D97-AF65-F5344CB8AC3E}">
        <p14:creationId xmlns:p14="http://schemas.microsoft.com/office/powerpoint/2010/main" val="422519274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a:t>8.03 Multiple </a:t>
            </a:r>
            <a:r>
              <a:rPr lang="en-US" dirty="0"/>
              <a:t>Answer Poll – Correct Answer</a:t>
            </a:r>
          </a:p>
        </p:txBody>
      </p:sp>
      <p:sp>
        <p:nvSpPr>
          <p:cNvPr id="10243" name="Rectangle 3"/>
          <p:cNvSpPr>
            <a:spLocks noGrp="1" noChangeArrowheads="1"/>
          </p:cNvSpPr>
          <p:nvPr>
            <p:ph idx="1"/>
          </p:nvPr>
        </p:nvSpPr>
        <p:spPr/>
        <p:txBody>
          <a:bodyPr/>
          <a:lstStyle/>
          <a:p>
            <a:pPr marL="0" indent="0"/>
            <a:r>
              <a:rPr lang="en-US" dirty="0"/>
              <a:t>Specifying the NOEXEC option in a PROC SQL statement does which of the following?</a:t>
            </a:r>
          </a:p>
          <a:p>
            <a:pPr marL="0" indent="0"/>
            <a:endParaRPr lang="en-US" sz="800" b="1" dirty="0"/>
          </a:p>
          <a:p>
            <a:pPr marL="576263" lvl="1" indent="-461963">
              <a:buClr>
                <a:schemeClr val="tx1"/>
              </a:buClr>
              <a:buSzTx/>
              <a:buFont typeface="Wingdings" pitchFamily="2" charset="2"/>
              <a:buAutoNum type="alphaLcPeriod"/>
            </a:pPr>
            <a:r>
              <a:rPr lang="en-US" dirty="0"/>
              <a:t>prevents statement execution for the current invocation of PROC SQL</a:t>
            </a:r>
          </a:p>
          <a:p>
            <a:pPr marL="576263" lvl="1" indent="-461963">
              <a:buClr>
                <a:schemeClr val="tx1"/>
              </a:buClr>
              <a:buSzTx/>
              <a:buFont typeface="Wingdings" pitchFamily="2" charset="2"/>
              <a:buAutoNum type="alphaLcPeriod"/>
            </a:pPr>
            <a:r>
              <a:rPr lang="en-US" dirty="0"/>
              <a:t>applies only to the SELECT statement</a:t>
            </a:r>
          </a:p>
          <a:p>
            <a:pPr marL="576263" lvl="1" indent="-461963">
              <a:buClr>
                <a:schemeClr val="tx1"/>
              </a:buClr>
              <a:buSzTx/>
              <a:buFont typeface="Wingdings" pitchFamily="2" charset="2"/>
              <a:buAutoNum type="alphaLcPeriod"/>
            </a:pPr>
            <a:r>
              <a:rPr lang="en-US" dirty="0"/>
              <a:t>checks SQL query syntax without actually executing the statements</a:t>
            </a:r>
          </a:p>
          <a:p>
            <a:pPr marL="576263" lvl="1" indent="-461963">
              <a:buClr>
                <a:schemeClr val="tx1"/>
              </a:buClr>
              <a:buSzTx/>
              <a:buFont typeface="Wingdings" pitchFamily="2" charset="2"/>
              <a:buAutoNum type="alphaLcPeriod"/>
            </a:pPr>
            <a:r>
              <a:rPr lang="en-US" dirty="0"/>
              <a:t>displays rewritten PROC SQL statements after references are expanded and certain other transformations are made</a:t>
            </a:r>
          </a:p>
        </p:txBody>
      </p:sp>
      <p:sp>
        <p:nvSpPr>
          <p:cNvPr id="10245" name="Oval 4"/>
          <p:cNvSpPr>
            <a:spLocks noChangeArrowheads="1"/>
          </p:cNvSpPr>
          <p:nvPr/>
        </p:nvSpPr>
        <p:spPr bwMode="auto">
          <a:xfrm>
            <a:off x="653498" y="3213032"/>
            <a:ext cx="476250" cy="476250"/>
          </a:xfrm>
          <a:prstGeom prst="ellipse">
            <a:avLst/>
          </a:prstGeom>
          <a:noFill/>
          <a:ln w="38100">
            <a:solidFill>
              <a:srgbClr val="FF0000"/>
            </a:solidFill>
            <a:round/>
            <a:headEnd type="none" w="med" len="lg"/>
            <a:tailEnd type="none" w="med" len="lg"/>
          </a:ln>
          <a:extLst>
            <a:ext uri="{909E8E84-426E-40DD-AFC4-6F175D3DCCD1}">
              <a14:hiddenFill xmlns:a14="http://schemas.microsoft.com/office/drawing/2010/main">
                <a:solidFill>
                  <a:srgbClr val="FFFFFF"/>
                </a:solidFill>
              </a14:hiddenFill>
            </a:ext>
          </a:extLst>
        </p:spPr>
        <p:txBody>
          <a:bodyPr wrap="none" lIns="88900" tIns="88900" rIns="88900" bIns="88900" anchor="ctr"/>
          <a:lstStyle/>
          <a:p>
            <a:pPr eaLnBrk="0" hangingPunct="0"/>
            <a:endParaRPr lang="en-US" sz="2000" noProof="1">
              <a:solidFill>
                <a:srgbClr val="000000"/>
              </a:solidFill>
            </a:endParaRPr>
          </a:p>
        </p:txBody>
      </p:sp>
      <p:sp>
        <p:nvSpPr>
          <p:cNvPr id="10246" name="Oval 5"/>
          <p:cNvSpPr>
            <a:spLocks noChangeArrowheads="1"/>
          </p:cNvSpPr>
          <p:nvPr/>
        </p:nvSpPr>
        <p:spPr bwMode="auto">
          <a:xfrm>
            <a:off x="659848" y="1971607"/>
            <a:ext cx="476250" cy="476250"/>
          </a:xfrm>
          <a:prstGeom prst="ellipse">
            <a:avLst/>
          </a:prstGeom>
          <a:noFill/>
          <a:ln w="38100">
            <a:solidFill>
              <a:srgbClr val="FF0000"/>
            </a:solidFill>
            <a:round/>
            <a:headEnd type="none" w="med" len="lg"/>
            <a:tailEnd type="none" w="med" len="lg"/>
          </a:ln>
          <a:extLst>
            <a:ext uri="{909E8E84-426E-40DD-AFC4-6F175D3DCCD1}">
              <a14:hiddenFill xmlns:a14="http://schemas.microsoft.com/office/drawing/2010/main">
                <a:solidFill>
                  <a:srgbClr val="FFFFFF"/>
                </a:solidFill>
              </a14:hiddenFill>
            </a:ext>
          </a:extLst>
        </p:spPr>
        <p:txBody>
          <a:bodyPr wrap="none" lIns="88900" tIns="88900" rIns="88900" bIns="88900" anchor="ctr"/>
          <a:lstStyle/>
          <a:p>
            <a:pPr eaLnBrk="0" hangingPunct="0"/>
            <a:endParaRPr lang="en-US" sz="2000" noProof="1">
              <a:solidFill>
                <a:srgbClr val="000000"/>
              </a:solidFill>
            </a:endParaRPr>
          </a:p>
        </p:txBody>
      </p:sp>
    </p:spTree>
    <p:custDataLst>
      <p:tags r:id="rId1"/>
    </p:custDataLst>
    <p:extLst>
      <p:ext uri="{BB962C8B-B14F-4D97-AF65-F5344CB8AC3E}">
        <p14:creationId xmlns:p14="http://schemas.microsoft.com/office/powerpoint/2010/main" val="969668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r>
              <a:rPr lang="en-US" dirty="0"/>
              <a:t>SQL Options: Controlling Processing</a:t>
            </a:r>
          </a:p>
        </p:txBody>
      </p:sp>
      <p:graphicFrame>
        <p:nvGraphicFramePr>
          <p:cNvPr id="10431" name="Group 191"/>
          <p:cNvGraphicFramePr>
            <a:graphicFrameLocks noGrp="1"/>
          </p:cNvGraphicFramePr>
          <p:nvPr>
            <p:ph type="tbl" idx="1"/>
            <p:extLst>
              <p:ext uri="{D42A27DB-BD31-4B8C-83A1-F6EECF244321}">
                <p14:modId xmlns:p14="http://schemas.microsoft.com/office/powerpoint/2010/main" val="1201495078"/>
              </p:ext>
            </p:extLst>
          </p:nvPr>
        </p:nvGraphicFramePr>
        <p:xfrm>
          <a:off x="673100" y="1146175"/>
          <a:ext cx="7785100" cy="3271520"/>
        </p:xfrm>
        <a:graphic>
          <a:graphicData uri="http://schemas.openxmlformats.org/drawingml/2006/table">
            <a:tbl>
              <a:tblPr/>
              <a:tblGrid>
                <a:gridCol w="1889031">
                  <a:extLst>
                    <a:ext uri="{9D8B030D-6E8A-4147-A177-3AD203B41FA5}">
                      <a16:colId xmlns:a16="http://schemas.microsoft.com/office/drawing/2014/main" val="20000"/>
                    </a:ext>
                  </a:extLst>
                </a:gridCol>
                <a:gridCol w="5896069">
                  <a:extLst>
                    <a:ext uri="{9D8B030D-6E8A-4147-A177-3AD203B41FA5}">
                      <a16:colId xmlns:a16="http://schemas.microsoft.com/office/drawing/2014/main" val="20001"/>
                    </a:ext>
                  </a:extLst>
                </a:gridCol>
              </a:tblGrid>
              <a:tr h="219075">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400" b="1" i="0" u="none" strike="noStrike" cap="none" normalizeH="0" baseline="0" dirty="0">
                          <a:ln>
                            <a:noFill/>
                          </a:ln>
                          <a:solidFill>
                            <a:srgbClr val="FFFFFF"/>
                          </a:solidFill>
                          <a:effectLst/>
                          <a:latin typeface="Arial" pitchFamily="34" charset="0"/>
                        </a:rPr>
                        <a:t>Option</a:t>
                      </a:r>
                    </a:p>
                  </a:txBody>
                  <a:tcPr marL="88900" marR="88900" marT="88900" marB="88900" horzOverflow="overflow">
                    <a:lnL w="12700" cap="flat" cmpd="sng" algn="ctr">
                      <a:solidFill>
                        <a:srgbClr val="FFFFFF"/>
                      </a:solidFill>
                      <a:prstDash val="solid"/>
                      <a:round/>
                      <a:headEnd type="none" w="med" len="lg"/>
                      <a:tailEnd type="none" w="med" len="lg"/>
                    </a:lnL>
                    <a:lnR w="12700" cap="flat" cmpd="sng" algn="ctr">
                      <a:solidFill>
                        <a:srgbClr val="FFFFFF"/>
                      </a:solidFill>
                      <a:prstDash val="solid"/>
                      <a:round/>
                      <a:headEnd type="none" w="med" len="lg"/>
                      <a:tailEnd type="none" w="med" len="lg"/>
                    </a:lnR>
                    <a:lnT w="12700" cap="flat" cmpd="sng" algn="ctr">
                      <a:solidFill>
                        <a:srgbClr val="FFFFFF"/>
                      </a:solidFill>
                      <a:prstDash val="solid"/>
                      <a:round/>
                      <a:headEnd type="none" w="med" len="lg"/>
                      <a:tailEnd type="none" w="med" len="lg"/>
                    </a:lnT>
                    <a:lnB w="12700" cap="flat" cmpd="sng" algn="ctr">
                      <a:solidFill>
                        <a:srgbClr val="FFFFFF"/>
                      </a:solidFill>
                      <a:prstDash val="solid"/>
                      <a:round/>
                      <a:headEnd type="none" w="med" len="lg"/>
                      <a:tailEnd type="none" w="med" len="lg"/>
                    </a:lnB>
                    <a:lnTlToBr cap="flat">
                      <a:noFill/>
                    </a:lnTlToBr>
                    <a:lnBlToTr cap="flat">
                      <a:noFill/>
                    </a:lnBlToTr>
                    <a:solidFill>
                      <a:srgbClr val="0052C3"/>
                    </a:solid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400" b="1" i="0" u="none" strike="noStrike" cap="none" normalizeH="0" baseline="0" dirty="0">
                          <a:ln>
                            <a:noFill/>
                          </a:ln>
                          <a:solidFill>
                            <a:srgbClr val="FFFFFF"/>
                          </a:solidFill>
                          <a:effectLst/>
                          <a:latin typeface="Arial" pitchFamily="34" charset="0"/>
                        </a:rPr>
                        <a:t>Effect</a:t>
                      </a:r>
                    </a:p>
                  </a:txBody>
                  <a:tcPr marL="88900" marR="88900" marT="88900" marB="88900" horzOverflow="overflow">
                    <a:lnL w="12700" cap="flat" cmpd="sng" algn="ctr">
                      <a:solidFill>
                        <a:srgbClr val="FFFFFF"/>
                      </a:solidFill>
                      <a:prstDash val="solid"/>
                      <a:round/>
                      <a:headEnd type="none" w="med" len="lg"/>
                      <a:tailEnd type="none" w="med" len="lg"/>
                    </a:lnL>
                    <a:lnR w="12700" cap="flat" cmpd="sng" algn="ctr">
                      <a:solidFill>
                        <a:srgbClr val="FFFFFF"/>
                      </a:solidFill>
                      <a:prstDash val="solid"/>
                      <a:round/>
                      <a:headEnd type="none" w="med" len="lg"/>
                      <a:tailEnd type="none" w="med" len="lg"/>
                    </a:lnR>
                    <a:lnT w="12700" cap="flat" cmpd="sng" algn="ctr">
                      <a:solidFill>
                        <a:srgbClr val="FFFFFF"/>
                      </a:solidFill>
                      <a:prstDash val="solid"/>
                      <a:round/>
                      <a:headEnd type="none" w="med" len="lg"/>
                      <a:tailEnd type="none" w="med" len="lg"/>
                    </a:lnT>
                    <a:lnB w="12700" cap="flat" cmpd="sng" algn="ctr">
                      <a:solidFill>
                        <a:srgbClr val="FFFFFF"/>
                      </a:solidFill>
                      <a:prstDash val="solid"/>
                      <a:round/>
                      <a:headEnd type="none" w="med" len="lg"/>
                      <a:tailEnd type="none" w="med" len="lg"/>
                    </a:lnB>
                    <a:lnTlToBr>
                      <a:noFill/>
                    </a:lnTlToBr>
                    <a:lnBlToTr>
                      <a:noFill/>
                    </a:lnBlToTr>
                    <a:solidFill>
                      <a:srgbClr val="0052C3"/>
                    </a:solidFill>
                  </a:tcPr>
                </a:tc>
                <a:extLst>
                  <a:ext uri="{0D108BD9-81ED-4DB2-BD59-A6C34878D82A}">
                    <a16:rowId xmlns:a16="http://schemas.microsoft.com/office/drawing/2014/main" val="10000"/>
                  </a:ext>
                </a:extLst>
              </a:tr>
              <a:tr h="495300">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400" b="0" i="0" u="none" strike="noStrike" cap="none" normalizeH="0" baseline="0" dirty="0">
                          <a:ln>
                            <a:noFill/>
                          </a:ln>
                          <a:solidFill>
                            <a:schemeClr val="tx1"/>
                          </a:solidFill>
                          <a:effectLst/>
                          <a:latin typeface="Arial" pitchFamily="34" charset="0"/>
                        </a:rPr>
                        <a:t>OUTOBS=</a:t>
                      </a:r>
                      <a:r>
                        <a:rPr kumimoji="0" lang="en-US" sz="2400" b="0" i="1" u="none" strike="noStrike" cap="none" normalizeH="0" baseline="0" dirty="0">
                          <a:ln>
                            <a:noFill/>
                          </a:ln>
                          <a:solidFill>
                            <a:schemeClr val="tx1"/>
                          </a:solidFill>
                          <a:effectLst/>
                          <a:latin typeface="Arial" pitchFamily="34" charset="0"/>
                        </a:rPr>
                        <a:t>n</a:t>
                      </a:r>
                    </a:p>
                  </a:txBody>
                  <a:tcPr marL="88900" marR="88900" marT="88900" marB="88900" horzOverflow="overflow">
                    <a:lnL w="12700" cap="flat" cmpd="sng" algn="ctr">
                      <a:solidFill>
                        <a:srgbClr val="FFFFFF"/>
                      </a:solidFill>
                      <a:prstDash val="solid"/>
                      <a:round/>
                      <a:headEnd type="none" w="med" len="lg"/>
                      <a:tailEnd type="none" w="med" len="lg"/>
                    </a:lnL>
                    <a:lnR w="12700" cap="flat" cmpd="sng" algn="ctr">
                      <a:solidFill>
                        <a:srgbClr val="FFFFFF"/>
                      </a:solidFill>
                      <a:prstDash val="solid"/>
                      <a:round/>
                      <a:headEnd type="none" w="med" len="lg"/>
                      <a:tailEnd type="none" w="med" len="lg"/>
                    </a:lnR>
                    <a:lnT w="12700" cap="flat" cmpd="sng" algn="ctr">
                      <a:solidFill>
                        <a:srgbClr val="FFFFFF"/>
                      </a:solidFill>
                      <a:prstDash val="solid"/>
                      <a:round/>
                      <a:headEnd type="none" w="med" len="lg"/>
                      <a:tailEnd type="none" w="med" len="lg"/>
                    </a:lnT>
                    <a:lnB w="12700" cap="flat" cmpd="sng" algn="ctr">
                      <a:solidFill>
                        <a:srgbClr val="FFFFFF"/>
                      </a:solidFill>
                      <a:prstDash val="solid"/>
                      <a:round/>
                      <a:headEnd type="none" w="med" len="lg"/>
                      <a:tailEnd type="none" w="med" len="lg"/>
                    </a:lnB>
                    <a:lnTlToBr cap="flat">
                      <a:noFill/>
                    </a:lnTlToBr>
                    <a:lnBlToTr cap="flat">
                      <a:noFill/>
                    </a:lnBlToTr>
                    <a:solidFill>
                      <a:srgbClr val="F2F2F2"/>
                    </a:solid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400" b="0" i="0" u="none" strike="noStrike" cap="none" normalizeH="0" baseline="0" dirty="0">
                          <a:ln>
                            <a:noFill/>
                          </a:ln>
                          <a:solidFill>
                            <a:schemeClr val="tx1"/>
                          </a:solidFill>
                          <a:effectLst/>
                          <a:latin typeface="Arial" pitchFamily="34" charset="0"/>
                        </a:rPr>
                        <a:t>Restricts the number of rows that a query outputs (</a:t>
                      </a:r>
                      <a:r>
                        <a:rPr kumimoji="0" lang="en-US" sz="2400" b="0" i="0" u="none" strike="noStrike" cap="none" normalizeH="0" baseline="0" dirty="0">
                          <a:ln>
                            <a:noFill/>
                          </a:ln>
                          <a:solidFill>
                            <a:srgbClr val="000000"/>
                          </a:solidFill>
                          <a:effectLst/>
                          <a:latin typeface="Arial" pitchFamily="34" charset="0"/>
                        </a:rPr>
                        <a:t>displays</a:t>
                      </a:r>
                      <a:r>
                        <a:rPr kumimoji="0" lang="en-US" sz="2400" b="0" i="0" u="none" strike="noStrike" cap="none" normalizeH="0" baseline="0" dirty="0">
                          <a:ln>
                            <a:noFill/>
                          </a:ln>
                          <a:solidFill>
                            <a:schemeClr val="tx1"/>
                          </a:solidFill>
                          <a:effectLst/>
                          <a:latin typeface="Arial" pitchFamily="34" charset="0"/>
                        </a:rPr>
                        <a:t> or writes to a table). </a:t>
                      </a:r>
                    </a:p>
                  </a:txBody>
                  <a:tcPr marL="88900" marR="88900" marT="88900" marB="88900" horzOverflow="overflow">
                    <a:lnL w="12700" cap="flat" cmpd="sng" algn="ctr">
                      <a:solidFill>
                        <a:srgbClr val="FFFFFF"/>
                      </a:solidFill>
                      <a:prstDash val="solid"/>
                      <a:round/>
                      <a:headEnd type="none" w="med" len="lg"/>
                      <a:tailEnd type="none" w="med" len="lg"/>
                    </a:lnL>
                    <a:lnR w="12700" cap="flat" cmpd="sng" algn="ctr">
                      <a:solidFill>
                        <a:srgbClr val="FFFFFF"/>
                      </a:solidFill>
                      <a:prstDash val="solid"/>
                      <a:round/>
                      <a:headEnd type="none" w="med" len="lg"/>
                      <a:tailEnd type="none" w="med" len="lg"/>
                    </a:lnR>
                    <a:lnT w="12700" cap="flat" cmpd="sng" algn="ctr">
                      <a:solidFill>
                        <a:srgbClr val="FFFFFF"/>
                      </a:solidFill>
                      <a:prstDash val="solid"/>
                      <a:round/>
                      <a:headEnd type="none" w="med" len="lg"/>
                      <a:tailEnd type="none" w="med" len="lg"/>
                    </a:lnT>
                    <a:lnB w="12700" cap="flat" cmpd="sng" algn="ctr">
                      <a:solidFill>
                        <a:srgbClr val="FFFFFF"/>
                      </a:solidFill>
                      <a:prstDash val="solid"/>
                      <a:round/>
                      <a:headEnd type="none" w="med" len="lg"/>
                      <a:tailEnd type="none" w="med" len="lg"/>
                    </a:lnB>
                    <a:lnTlToBr>
                      <a:noFill/>
                    </a:lnTlToBr>
                    <a:lnBlToTr>
                      <a:noFill/>
                    </a:lnBlToTr>
                    <a:solidFill>
                      <a:srgbClr val="F2F2F2"/>
                    </a:solidFill>
                  </a:tcPr>
                </a:tc>
                <a:extLst>
                  <a:ext uri="{0D108BD9-81ED-4DB2-BD59-A6C34878D82A}">
                    <a16:rowId xmlns:a16="http://schemas.microsoft.com/office/drawing/2014/main" val="10001"/>
                  </a:ext>
                </a:extLst>
              </a:tr>
              <a:tr h="495300">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400" b="0" i="0" u="none" strike="noStrike" cap="none" normalizeH="0" baseline="0" dirty="0">
                          <a:ln>
                            <a:noFill/>
                          </a:ln>
                          <a:solidFill>
                            <a:schemeClr val="tx1"/>
                          </a:solidFill>
                          <a:effectLst/>
                          <a:latin typeface="Arial" pitchFamily="34" charset="0"/>
                        </a:rPr>
                        <a:t>INOBS=</a:t>
                      </a:r>
                      <a:r>
                        <a:rPr kumimoji="0" lang="en-US" sz="2400" b="0" i="1" u="none" strike="noStrike" cap="none" normalizeH="0" baseline="0" dirty="0">
                          <a:ln>
                            <a:noFill/>
                          </a:ln>
                          <a:solidFill>
                            <a:schemeClr val="tx1"/>
                          </a:solidFill>
                          <a:effectLst/>
                          <a:latin typeface="Arial" pitchFamily="34" charset="0"/>
                        </a:rPr>
                        <a:t>n</a:t>
                      </a:r>
                    </a:p>
                  </a:txBody>
                  <a:tcPr marL="88900" marR="88900" marT="88900" marB="88900" horzOverflow="overflow">
                    <a:lnL w="12700" cap="flat" cmpd="sng" algn="ctr">
                      <a:solidFill>
                        <a:srgbClr val="FFFFFF"/>
                      </a:solidFill>
                      <a:prstDash val="solid"/>
                      <a:round/>
                      <a:headEnd type="none" w="med" len="lg"/>
                      <a:tailEnd type="none" w="med" len="lg"/>
                    </a:lnL>
                    <a:lnR w="12700" cap="flat" cmpd="sng" algn="ctr">
                      <a:solidFill>
                        <a:srgbClr val="FFFFFF"/>
                      </a:solidFill>
                      <a:prstDash val="solid"/>
                      <a:round/>
                      <a:headEnd type="none" w="med" len="lg"/>
                      <a:tailEnd type="none" w="med" len="lg"/>
                    </a:lnR>
                    <a:lnT w="12700" cap="flat" cmpd="sng" algn="ctr">
                      <a:solidFill>
                        <a:srgbClr val="FFFFFF"/>
                      </a:solidFill>
                      <a:prstDash val="solid"/>
                      <a:round/>
                      <a:headEnd type="none" w="med" len="lg"/>
                      <a:tailEnd type="none" w="med" len="lg"/>
                    </a:lnT>
                    <a:lnB w="12700" cap="flat" cmpd="sng" algn="ctr">
                      <a:solidFill>
                        <a:srgbClr val="FFFFFF"/>
                      </a:solidFill>
                      <a:prstDash val="solid"/>
                      <a:round/>
                      <a:headEnd type="none" w="med" len="lg"/>
                      <a:tailEnd type="none" w="med" len="lg"/>
                    </a:lnB>
                    <a:lnTlToBr cap="flat">
                      <a:noFill/>
                    </a:lnTlToBr>
                    <a:lnBlToTr cap="flat">
                      <a:noFill/>
                    </a:lnBlToTr>
                    <a:solidFill>
                      <a:srgbClr val="CCCCCC"/>
                    </a:solid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400" b="0" i="0" u="none" strike="noStrike" cap="none" normalizeH="0" baseline="0" dirty="0">
                          <a:ln>
                            <a:noFill/>
                          </a:ln>
                          <a:solidFill>
                            <a:schemeClr val="tx1"/>
                          </a:solidFill>
                          <a:effectLst/>
                          <a:latin typeface="Arial" pitchFamily="34" charset="0"/>
                        </a:rPr>
                        <a:t>Sets a limit of </a:t>
                      </a:r>
                      <a:r>
                        <a:rPr kumimoji="0" lang="en-US" sz="2400" b="0" i="1" u="none" strike="noStrike" cap="none" normalizeH="0" baseline="0" dirty="0">
                          <a:ln>
                            <a:noFill/>
                          </a:ln>
                          <a:solidFill>
                            <a:schemeClr val="tx1"/>
                          </a:solidFill>
                          <a:effectLst/>
                          <a:latin typeface="Arial" pitchFamily="34" charset="0"/>
                        </a:rPr>
                        <a:t>n</a:t>
                      </a:r>
                      <a:r>
                        <a:rPr kumimoji="0" lang="en-US" sz="2400" b="0" i="0" u="none" strike="noStrike" cap="none" normalizeH="0" baseline="0" dirty="0">
                          <a:ln>
                            <a:noFill/>
                          </a:ln>
                          <a:solidFill>
                            <a:schemeClr val="tx1"/>
                          </a:solidFill>
                          <a:effectLst/>
                          <a:latin typeface="Arial" pitchFamily="34" charset="0"/>
                        </a:rPr>
                        <a:t> rows from each source table that contributes to a query. </a:t>
                      </a:r>
                    </a:p>
                  </a:txBody>
                  <a:tcPr marL="88900" marR="88900" marT="88900" marB="88900" horzOverflow="overflow">
                    <a:lnL w="12700" cap="flat" cmpd="sng" algn="ctr">
                      <a:solidFill>
                        <a:srgbClr val="FFFFFF"/>
                      </a:solidFill>
                      <a:prstDash val="solid"/>
                      <a:round/>
                      <a:headEnd type="none" w="med" len="lg"/>
                      <a:tailEnd type="none" w="med" len="lg"/>
                    </a:lnL>
                    <a:lnR w="12700" cap="flat" cmpd="sng" algn="ctr">
                      <a:solidFill>
                        <a:srgbClr val="FFFFFF"/>
                      </a:solidFill>
                      <a:prstDash val="solid"/>
                      <a:round/>
                      <a:headEnd type="none" w="med" len="lg"/>
                      <a:tailEnd type="none" w="med" len="lg"/>
                    </a:lnR>
                    <a:lnT w="12700" cap="flat" cmpd="sng" algn="ctr">
                      <a:solidFill>
                        <a:srgbClr val="FFFFFF"/>
                      </a:solidFill>
                      <a:prstDash val="solid"/>
                      <a:round/>
                      <a:headEnd type="none" w="med" len="lg"/>
                      <a:tailEnd type="none" w="med" len="lg"/>
                    </a:lnT>
                    <a:lnB w="12700" cap="flat" cmpd="sng" algn="ctr">
                      <a:solidFill>
                        <a:srgbClr val="FFFFFF"/>
                      </a:solidFill>
                      <a:prstDash val="solid"/>
                      <a:round/>
                      <a:headEnd type="none" w="med" len="lg"/>
                      <a:tailEnd type="none" w="med" len="lg"/>
                    </a:lnB>
                    <a:lnTlToBr>
                      <a:noFill/>
                    </a:lnTlToBr>
                    <a:lnBlToTr>
                      <a:noFill/>
                    </a:lnBlToTr>
                    <a:solidFill>
                      <a:srgbClr val="CCCCCC"/>
                    </a:solidFill>
                  </a:tcPr>
                </a:tc>
                <a:extLst>
                  <a:ext uri="{0D108BD9-81ED-4DB2-BD59-A6C34878D82A}">
                    <a16:rowId xmlns:a16="http://schemas.microsoft.com/office/drawing/2014/main" val="10002"/>
                  </a:ext>
                </a:extLst>
              </a:tr>
              <a:tr h="495300">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400" b="0" i="0" u="none" strike="noStrike" cap="none" normalizeH="0" baseline="0" dirty="0">
                          <a:ln>
                            <a:noFill/>
                          </a:ln>
                          <a:solidFill>
                            <a:schemeClr val="tx1"/>
                          </a:solidFill>
                          <a:effectLst/>
                          <a:latin typeface="Arial" pitchFamily="34" charset="0"/>
                        </a:rPr>
                        <a:t>NOEXEC</a:t>
                      </a:r>
                    </a:p>
                  </a:txBody>
                  <a:tcPr marL="88900" marR="88900" marT="88900" marB="88900" horzOverflow="overflow">
                    <a:lnL w="12700" cap="flat" cmpd="sng" algn="ctr">
                      <a:solidFill>
                        <a:srgbClr val="FFFFFF"/>
                      </a:solidFill>
                      <a:prstDash val="solid"/>
                      <a:round/>
                      <a:headEnd type="none" w="med" len="lg"/>
                      <a:tailEnd type="none" w="med" len="lg"/>
                    </a:lnL>
                    <a:lnR w="12700" cap="flat" cmpd="sng" algn="ctr">
                      <a:solidFill>
                        <a:srgbClr val="FFFFFF"/>
                      </a:solidFill>
                      <a:prstDash val="solid"/>
                      <a:round/>
                      <a:headEnd type="none" w="med" len="lg"/>
                      <a:tailEnd type="none" w="med" len="lg"/>
                    </a:lnR>
                    <a:lnT w="12700" cap="flat" cmpd="sng" algn="ctr">
                      <a:solidFill>
                        <a:srgbClr val="FFFFFF"/>
                      </a:solidFill>
                      <a:prstDash val="solid"/>
                      <a:round/>
                      <a:headEnd type="none" w="med" len="lg"/>
                      <a:tailEnd type="none" w="med" len="lg"/>
                    </a:lnT>
                    <a:lnB w="12700" cap="flat" cmpd="sng" algn="ctr">
                      <a:solidFill>
                        <a:srgbClr val="FFFFFF"/>
                      </a:solidFill>
                      <a:prstDash val="solid"/>
                      <a:round/>
                      <a:headEnd type="none" w="med" len="lg"/>
                      <a:tailEnd type="none" w="med" len="lg"/>
                    </a:lnB>
                    <a:lnTlToBr cap="flat">
                      <a:noFill/>
                    </a:lnTlToBr>
                    <a:lnBlToTr cap="flat">
                      <a:noFill/>
                    </a:lnBlToTr>
                    <a:solidFill>
                      <a:srgbClr val="F2F2F2"/>
                    </a:solid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400" b="0" i="0" u="none" strike="noStrike" cap="none" normalizeH="0" baseline="0" dirty="0">
                          <a:ln>
                            <a:noFill/>
                          </a:ln>
                          <a:solidFill>
                            <a:schemeClr val="tx1"/>
                          </a:solidFill>
                          <a:effectLst/>
                          <a:latin typeface="Arial" pitchFamily="34" charset="0"/>
                        </a:rPr>
                        <a:t>Checks syntax for all SQL statements without executing them. </a:t>
                      </a:r>
                    </a:p>
                  </a:txBody>
                  <a:tcPr marL="88900" marR="88900" marT="88900" marB="88900" horzOverflow="overflow">
                    <a:lnL w="12700" cap="flat" cmpd="sng" algn="ctr">
                      <a:solidFill>
                        <a:srgbClr val="FFFFFF"/>
                      </a:solidFill>
                      <a:prstDash val="solid"/>
                      <a:round/>
                      <a:headEnd type="none" w="med" len="lg"/>
                      <a:tailEnd type="none" w="med" len="lg"/>
                    </a:lnL>
                    <a:lnR w="12700" cap="flat" cmpd="sng" algn="ctr">
                      <a:solidFill>
                        <a:srgbClr val="FFFFFF"/>
                      </a:solidFill>
                      <a:prstDash val="solid"/>
                      <a:round/>
                      <a:headEnd type="none" w="med" len="lg"/>
                      <a:tailEnd type="none" w="med" len="lg"/>
                    </a:lnR>
                    <a:lnT w="12700" cap="flat" cmpd="sng" algn="ctr">
                      <a:solidFill>
                        <a:srgbClr val="FFFFFF"/>
                      </a:solidFill>
                      <a:prstDash val="solid"/>
                      <a:round/>
                      <a:headEnd type="none" w="med" len="lg"/>
                      <a:tailEnd type="none" w="med" len="lg"/>
                    </a:lnT>
                    <a:lnB w="12700" cap="flat" cmpd="sng" algn="ctr">
                      <a:solidFill>
                        <a:srgbClr val="FFFFFF"/>
                      </a:solidFill>
                      <a:prstDash val="solid"/>
                      <a:round/>
                      <a:headEnd type="none" w="med" len="lg"/>
                      <a:tailEnd type="none" w="med" len="lg"/>
                    </a:lnB>
                    <a:lnTlToBr>
                      <a:noFill/>
                    </a:lnTlToBr>
                    <a:lnBlToTr>
                      <a:noFill/>
                    </a:lnBlToTr>
                    <a:solidFill>
                      <a:srgbClr val="F2F2F2"/>
                    </a:solidFill>
                  </a:tcPr>
                </a:tc>
                <a:extLst>
                  <a:ext uri="{0D108BD9-81ED-4DB2-BD59-A6C34878D82A}">
                    <a16:rowId xmlns:a16="http://schemas.microsoft.com/office/drawing/2014/main" val="10003"/>
                  </a:ext>
                </a:extLst>
              </a:tr>
            </a:tbl>
          </a:graphicData>
        </a:graphic>
      </p:graphicFrame>
      <p:sp>
        <p:nvSpPr>
          <p:cNvPr id="12309" name="Text Box 164"/>
          <p:cNvSpPr txBox="1">
            <a:spLocks noChangeArrowheads="1"/>
          </p:cNvSpPr>
          <p:nvPr/>
        </p:nvSpPr>
        <p:spPr bwMode="auto">
          <a:xfrm>
            <a:off x="7569200" y="6464300"/>
            <a:ext cx="1489075"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type="none" w="med" len="lg"/>
                <a:tailEnd type="none" w="med" len="lg"/>
              </a14:hiddenLine>
            </a:ext>
          </a:extLst>
        </p:spPr>
        <p:txBody>
          <a:bodyPr wrap="none" lIns="88900" tIns="88900" rIns="88900" bIns="88900">
            <a:spAutoFit/>
          </a:bodyPr>
          <a:lstStyle>
            <a:lvl1pPr eaLnBrk="0" hangingPunct="0">
              <a:defRPr sz="2400">
                <a:solidFill>
                  <a:schemeClr val="tx1"/>
                </a:solidFill>
                <a:latin typeface="Arial" pitchFamily="34" charset="0"/>
                <a:cs typeface="Arial" pitchFamily="34" charset="0"/>
              </a:defRPr>
            </a:lvl1pPr>
            <a:lvl2pPr marL="742950" indent="-285750" eaLnBrk="0" hangingPunct="0">
              <a:defRPr sz="2400">
                <a:solidFill>
                  <a:schemeClr val="tx1"/>
                </a:solidFill>
                <a:latin typeface="Arial" pitchFamily="34" charset="0"/>
                <a:cs typeface="Arial" pitchFamily="34" charset="0"/>
              </a:defRPr>
            </a:lvl2pPr>
            <a:lvl3pPr marL="1143000" indent="-228600" eaLnBrk="0" hangingPunct="0">
              <a:defRPr sz="2400">
                <a:solidFill>
                  <a:schemeClr val="tx1"/>
                </a:solidFill>
                <a:latin typeface="Arial" pitchFamily="34" charset="0"/>
                <a:cs typeface="Arial" pitchFamily="34" charset="0"/>
              </a:defRPr>
            </a:lvl3pPr>
            <a:lvl4pPr marL="1600200" indent="-228600" eaLnBrk="0" hangingPunct="0">
              <a:defRPr sz="2400">
                <a:solidFill>
                  <a:schemeClr val="tx1"/>
                </a:solidFill>
                <a:latin typeface="Arial" pitchFamily="34" charset="0"/>
                <a:cs typeface="Arial" pitchFamily="34" charset="0"/>
              </a:defRPr>
            </a:lvl4pPr>
            <a:lvl5pPr marL="2057400" indent="-228600" eaLnBrk="0" hangingPunct="0">
              <a:defRPr sz="24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cs typeface="Arial" pitchFamily="34" charset="0"/>
              </a:defRPr>
            </a:lvl9pPr>
          </a:lstStyle>
          <a:p>
            <a:r>
              <a:rPr lang="en-US" sz="2000" i="1" dirty="0"/>
              <a:t>continued...</a:t>
            </a:r>
          </a:p>
        </p:txBody>
      </p:sp>
    </p:spTree>
    <p:extLst>
      <p:ext uri="{BB962C8B-B14F-4D97-AF65-F5344CB8AC3E}">
        <p14:creationId xmlns:p14="http://schemas.microsoft.com/office/powerpoint/2010/main" val="132517276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r>
              <a:rPr lang="en-US" dirty="0"/>
              <a:t>SQL Options: Controlling Display</a:t>
            </a:r>
          </a:p>
        </p:txBody>
      </p:sp>
      <p:graphicFrame>
        <p:nvGraphicFramePr>
          <p:cNvPr id="10431" name="Group 191"/>
          <p:cNvGraphicFramePr>
            <a:graphicFrameLocks noGrp="1"/>
          </p:cNvGraphicFramePr>
          <p:nvPr>
            <p:ph type="tbl" idx="1"/>
            <p:extLst>
              <p:ext uri="{D42A27DB-BD31-4B8C-83A1-F6EECF244321}">
                <p14:modId xmlns:p14="http://schemas.microsoft.com/office/powerpoint/2010/main" val="2337840778"/>
              </p:ext>
            </p:extLst>
          </p:nvPr>
        </p:nvGraphicFramePr>
        <p:xfrm>
          <a:off x="673100" y="1146175"/>
          <a:ext cx="7785100" cy="3093720"/>
        </p:xfrm>
        <a:graphic>
          <a:graphicData uri="http://schemas.openxmlformats.org/drawingml/2006/table">
            <a:tbl>
              <a:tblPr/>
              <a:tblGrid>
                <a:gridCol w="3388537">
                  <a:extLst>
                    <a:ext uri="{9D8B030D-6E8A-4147-A177-3AD203B41FA5}">
                      <a16:colId xmlns:a16="http://schemas.microsoft.com/office/drawing/2014/main" val="20000"/>
                    </a:ext>
                  </a:extLst>
                </a:gridCol>
                <a:gridCol w="4396563">
                  <a:extLst>
                    <a:ext uri="{9D8B030D-6E8A-4147-A177-3AD203B41FA5}">
                      <a16:colId xmlns:a16="http://schemas.microsoft.com/office/drawing/2014/main" val="20001"/>
                    </a:ext>
                  </a:extLst>
                </a:gridCol>
              </a:tblGrid>
              <a:tr h="219075">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400" b="1" i="0" u="none" strike="noStrike" cap="none" normalizeH="0" baseline="0" dirty="0">
                          <a:ln>
                            <a:noFill/>
                          </a:ln>
                          <a:solidFill>
                            <a:srgbClr val="FFFFFF"/>
                          </a:solidFill>
                          <a:effectLst/>
                          <a:latin typeface="Arial" pitchFamily="34" charset="0"/>
                        </a:rPr>
                        <a:t>Option</a:t>
                      </a:r>
                    </a:p>
                  </a:txBody>
                  <a:tcPr marL="88900" marR="88900" marT="88900" marB="88900" horzOverflow="overflow">
                    <a:lnL w="12700" cap="flat" cmpd="sng" algn="ctr">
                      <a:solidFill>
                        <a:srgbClr val="FFFFFF"/>
                      </a:solidFill>
                      <a:prstDash val="solid"/>
                      <a:round/>
                      <a:headEnd type="none" w="med" len="lg"/>
                      <a:tailEnd type="none" w="med" len="lg"/>
                    </a:lnL>
                    <a:lnR w="12700" cap="flat" cmpd="sng" algn="ctr">
                      <a:solidFill>
                        <a:srgbClr val="FFFFFF"/>
                      </a:solidFill>
                      <a:prstDash val="solid"/>
                      <a:round/>
                      <a:headEnd type="none" w="med" len="lg"/>
                      <a:tailEnd type="none" w="med" len="lg"/>
                    </a:lnR>
                    <a:lnT w="12700" cap="flat" cmpd="sng" algn="ctr">
                      <a:solidFill>
                        <a:srgbClr val="FFFFFF"/>
                      </a:solidFill>
                      <a:prstDash val="solid"/>
                      <a:round/>
                      <a:headEnd type="none" w="med" len="lg"/>
                      <a:tailEnd type="none" w="med" len="lg"/>
                    </a:lnT>
                    <a:lnB w="12700" cap="flat" cmpd="sng" algn="ctr">
                      <a:solidFill>
                        <a:srgbClr val="FFFFFF"/>
                      </a:solidFill>
                      <a:prstDash val="solid"/>
                      <a:round/>
                      <a:headEnd type="none" w="med" len="lg"/>
                      <a:tailEnd type="none" w="med" len="lg"/>
                    </a:lnB>
                    <a:lnTlToBr cap="flat">
                      <a:noFill/>
                    </a:lnTlToBr>
                    <a:lnBlToTr cap="flat">
                      <a:noFill/>
                    </a:lnBlToTr>
                    <a:solidFill>
                      <a:srgbClr val="0052C3"/>
                    </a:solid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400" b="1" i="0" u="none" strike="noStrike" cap="none" normalizeH="0" baseline="0" dirty="0">
                          <a:ln>
                            <a:noFill/>
                          </a:ln>
                          <a:solidFill>
                            <a:srgbClr val="FFFFFF"/>
                          </a:solidFill>
                          <a:effectLst/>
                          <a:latin typeface="Arial" pitchFamily="34" charset="0"/>
                        </a:rPr>
                        <a:t>Effect</a:t>
                      </a:r>
                    </a:p>
                  </a:txBody>
                  <a:tcPr marL="88900" marR="88900" marT="88900" marB="88900" horzOverflow="overflow">
                    <a:lnL w="12700" cap="flat" cmpd="sng" algn="ctr">
                      <a:solidFill>
                        <a:srgbClr val="FFFFFF"/>
                      </a:solidFill>
                      <a:prstDash val="solid"/>
                      <a:round/>
                      <a:headEnd type="none" w="med" len="lg"/>
                      <a:tailEnd type="none" w="med" len="lg"/>
                    </a:lnL>
                    <a:lnR w="12700" cap="flat" cmpd="sng" algn="ctr">
                      <a:solidFill>
                        <a:srgbClr val="FFFFFF"/>
                      </a:solidFill>
                      <a:prstDash val="solid"/>
                      <a:round/>
                      <a:headEnd type="none" w="med" len="lg"/>
                      <a:tailEnd type="none" w="med" len="lg"/>
                    </a:lnR>
                    <a:lnT w="12700" cap="flat" cmpd="sng" algn="ctr">
                      <a:solidFill>
                        <a:srgbClr val="FFFFFF"/>
                      </a:solidFill>
                      <a:prstDash val="solid"/>
                      <a:round/>
                      <a:headEnd type="none" w="med" len="lg"/>
                      <a:tailEnd type="none" w="med" len="lg"/>
                    </a:lnT>
                    <a:lnB w="12700" cap="flat" cmpd="sng" algn="ctr">
                      <a:solidFill>
                        <a:srgbClr val="FFFFFF"/>
                      </a:solidFill>
                      <a:prstDash val="solid"/>
                      <a:round/>
                      <a:headEnd type="none" w="med" len="lg"/>
                      <a:tailEnd type="none" w="med" len="lg"/>
                    </a:lnB>
                    <a:lnTlToBr>
                      <a:noFill/>
                    </a:lnTlToBr>
                    <a:lnBlToTr>
                      <a:noFill/>
                    </a:lnBlToTr>
                    <a:solidFill>
                      <a:srgbClr val="0052C3"/>
                    </a:solidFill>
                  </a:tcPr>
                </a:tc>
                <a:extLst>
                  <a:ext uri="{0D108BD9-81ED-4DB2-BD59-A6C34878D82A}">
                    <a16:rowId xmlns:a16="http://schemas.microsoft.com/office/drawing/2014/main" val="10000"/>
                  </a:ext>
                </a:extLst>
              </a:tr>
              <a:tr h="495300">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400" b="0" i="0" u="none" strike="noStrike" cap="none" normalizeH="0" baseline="0" dirty="0">
                          <a:ln>
                            <a:noFill/>
                          </a:ln>
                          <a:solidFill>
                            <a:schemeClr val="tx1"/>
                          </a:solidFill>
                          <a:effectLst/>
                          <a:latin typeface="Arial" pitchFamily="34" charset="0"/>
                        </a:rPr>
                        <a:t>PRINT|NOPRINT</a:t>
                      </a:r>
                    </a:p>
                  </a:txBody>
                  <a:tcPr marL="88900" marR="88900" marT="88900" marB="88900" horzOverflow="overflow">
                    <a:lnL w="12700" cap="flat" cmpd="sng" algn="ctr">
                      <a:solidFill>
                        <a:srgbClr val="FFFFFF"/>
                      </a:solidFill>
                      <a:prstDash val="solid"/>
                      <a:round/>
                      <a:headEnd type="none" w="med" len="lg"/>
                      <a:tailEnd type="none" w="med" len="lg"/>
                    </a:lnL>
                    <a:lnR w="12700" cap="flat" cmpd="sng" algn="ctr">
                      <a:solidFill>
                        <a:srgbClr val="FFFFFF"/>
                      </a:solidFill>
                      <a:prstDash val="solid"/>
                      <a:round/>
                      <a:headEnd type="none" w="med" len="lg"/>
                      <a:tailEnd type="none" w="med" len="lg"/>
                    </a:lnR>
                    <a:lnT w="12700" cap="flat" cmpd="sng" algn="ctr">
                      <a:solidFill>
                        <a:srgbClr val="FFFFFF"/>
                      </a:solidFill>
                      <a:prstDash val="solid"/>
                      <a:round/>
                      <a:headEnd type="none" w="med" len="lg"/>
                      <a:tailEnd type="none" w="med" len="lg"/>
                    </a:lnT>
                    <a:lnB w="12700" cap="flat" cmpd="sng" algn="ctr">
                      <a:solidFill>
                        <a:srgbClr val="FFFFFF"/>
                      </a:solidFill>
                      <a:prstDash val="solid"/>
                      <a:round/>
                      <a:headEnd type="none" w="med" len="lg"/>
                      <a:tailEnd type="none" w="med" len="lg"/>
                    </a:lnB>
                    <a:lnTlToBr cap="flat">
                      <a:noFill/>
                    </a:lnTlToBr>
                    <a:lnBlToTr cap="flat">
                      <a:noFill/>
                    </a:lnBlToTr>
                    <a:solidFill>
                      <a:srgbClr val="F2F2F2"/>
                    </a:solid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400" b="0" i="0" u="none" strike="noStrike" cap="none" normalizeH="0" baseline="0" dirty="0">
                          <a:ln>
                            <a:noFill/>
                          </a:ln>
                          <a:solidFill>
                            <a:schemeClr val="tx1"/>
                          </a:solidFill>
                          <a:effectLst/>
                          <a:latin typeface="Arial" pitchFamily="34" charset="0"/>
                        </a:rPr>
                        <a:t>Controls whether the results </a:t>
                      </a:r>
                      <a:br>
                        <a:rPr kumimoji="0" lang="en-US" sz="2400" b="0" i="0" u="none" strike="noStrike" cap="none" normalizeH="0" baseline="0" dirty="0">
                          <a:ln>
                            <a:noFill/>
                          </a:ln>
                          <a:solidFill>
                            <a:schemeClr val="tx1"/>
                          </a:solidFill>
                          <a:effectLst/>
                          <a:latin typeface="Arial" pitchFamily="34" charset="0"/>
                        </a:rPr>
                      </a:br>
                      <a:r>
                        <a:rPr kumimoji="0" lang="en-US" sz="2400" b="0" i="0" u="none" strike="noStrike" cap="none" normalizeH="0" baseline="0" dirty="0">
                          <a:ln>
                            <a:noFill/>
                          </a:ln>
                          <a:solidFill>
                            <a:schemeClr val="tx1"/>
                          </a:solidFill>
                          <a:effectLst/>
                          <a:latin typeface="Arial" pitchFamily="34" charset="0"/>
                        </a:rPr>
                        <a:t>of a SELECT statement are displayed as a report. </a:t>
                      </a:r>
                    </a:p>
                  </a:txBody>
                  <a:tcPr marL="88900" marR="88900" marT="88900" marB="88900" horzOverflow="overflow">
                    <a:lnL w="12700" cap="flat" cmpd="sng" algn="ctr">
                      <a:solidFill>
                        <a:srgbClr val="FFFFFF"/>
                      </a:solidFill>
                      <a:prstDash val="solid"/>
                      <a:round/>
                      <a:headEnd type="none" w="med" len="lg"/>
                      <a:tailEnd type="none" w="med" len="lg"/>
                    </a:lnL>
                    <a:lnR w="12700" cap="flat" cmpd="sng" algn="ctr">
                      <a:solidFill>
                        <a:srgbClr val="FFFFFF"/>
                      </a:solidFill>
                      <a:prstDash val="solid"/>
                      <a:round/>
                      <a:headEnd type="none" w="med" len="lg"/>
                      <a:tailEnd type="none" w="med" len="lg"/>
                    </a:lnR>
                    <a:lnT w="12700" cap="flat" cmpd="sng" algn="ctr">
                      <a:solidFill>
                        <a:srgbClr val="FFFFFF"/>
                      </a:solidFill>
                      <a:prstDash val="solid"/>
                      <a:round/>
                      <a:headEnd type="none" w="med" len="lg"/>
                      <a:tailEnd type="none" w="med" len="lg"/>
                    </a:lnT>
                    <a:lnB w="12700" cap="flat" cmpd="sng" algn="ctr">
                      <a:solidFill>
                        <a:srgbClr val="FFFFFF"/>
                      </a:solidFill>
                      <a:prstDash val="solid"/>
                      <a:round/>
                      <a:headEnd type="none" w="med" len="lg"/>
                      <a:tailEnd type="none" w="med" len="lg"/>
                    </a:lnB>
                    <a:lnTlToBr>
                      <a:noFill/>
                    </a:lnTlToBr>
                    <a:lnBlToTr>
                      <a:noFill/>
                    </a:lnBlToTr>
                    <a:solidFill>
                      <a:srgbClr val="F2F2F2"/>
                    </a:solidFill>
                  </a:tcPr>
                </a:tc>
                <a:extLst>
                  <a:ext uri="{0D108BD9-81ED-4DB2-BD59-A6C34878D82A}">
                    <a16:rowId xmlns:a16="http://schemas.microsoft.com/office/drawing/2014/main" val="10001"/>
                  </a:ext>
                </a:extLst>
              </a:tr>
              <a:tr h="495300">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400" b="0" i="0" u="none" strike="noStrike" cap="none" normalizeH="0" baseline="0" dirty="0">
                          <a:ln>
                            <a:noFill/>
                          </a:ln>
                          <a:solidFill>
                            <a:schemeClr val="tx1"/>
                          </a:solidFill>
                          <a:effectLst/>
                          <a:latin typeface="Arial" pitchFamily="34" charset="0"/>
                        </a:rPr>
                        <a:t>NONUMBER|NUMBER</a:t>
                      </a:r>
                    </a:p>
                  </a:txBody>
                  <a:tcPr marL="88900" marR="88900" marT="88900" marB="88900" horzOverflow="overflow">
                    <a:lnL w="12700" cap="flat" cmpd="sng" algn="ctr">
                      <a:solidFill>
                        <a:srgbClr val="FFFFFF"/>
                      </a:solidFill>
                      <a:prstDash val="solid"/>
                      <a:round/>
                      <a:headEnd type="none" w="med" len="lg"/>
                      <a:tailEnd type="none" w="med" len="lg"/>
                    </a:lnL>
                    <a:lnR w="12700" cap="flat" cmpd="sng" algn="ctr">
                      <a:solidFill>
                        <a:srgbClr val="FFFFFF"/>
                      </a:solidFill>
                      <a:prstDash val="solid"/>
                      <a:round/>
                      <a:headEnd type="none" w="med" len="lg"/>
                      <a:tailEnd type="none" w="med" len="lg"/>
                    </a:lnR>
                    <a:lnT w="12700" cap="flat" cmpd="sng" algn="ctr">
                      <a:solidFill>
                        <a:srgbClr val="FFFFFF"/>
                      </a:solidFill>
                      <a:prstDash val="solid"/>
                      <a:round/>
                      <a:headEnd type="none" w="med" len="lg"/>
                      <a:tailEnd type="none" w="med" len="lg"/>
                    </a:lnT>
                    <a:lnB w="12700" cap="flat" cmpd="sng" algn="ctr">
                      <a:solidFill>
                        <a:srgbClr val="FFFFFF"/>
                      </a:solidFill>
                      <a:prstDash val="solid"/>
                      <a:round/>
                      <a:headEnd type="none" w="med" len="lg"/>
                      <a:tailEnd type="none" w="med" len="lg"/>
                    </a:lnB>
                    <a:lnTlToBr cap="flat">
                      <a:noFill/>
                    </a:lnTlToBr>
                    <a:lnBlToTr cap="flat">
                      <a:noFill/>
                    </a:lnBlToTr>
                    <a:solidFill>
                      <a:srgbClr val="CCCCCC"/>
                    </a:solid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400" b="0" i="0" u="none" strike="noStrike" cap="none" normalizeH="0" baseline="0" dirty="0">
                          <a:ln>
                            <a:noFill/>
                          </a:ln>
                          <a:solidFill>
                            <a:schemeClr val="tx1"/>
                          </a:solidFill>
                          <a:effectLst/>
                          <a:latin typeface="Arial" pitchFamily="34" charset="0"/>
                        </a:rPr>
                        <a:t>Controls whether the row number is displayed as the </a:t>
                      </a:r>
                      <a:br>
                        <a:rPr kumimoji="0" lang="en-US" sz="2400" b="0" i="0" u="none" strike="noStrike" cap="none" normalizeH="0" baseline="0" dirty="0">
                          <a:ln>
                            <a:noFill/>
                          </a:ln>
                          <a:solidFill>
                            <a:schemeClr val="tx1"/>
                          </a:solidFill>
                          <a:effectLst/>
                          <a:latin typeface="Arial" pitchFamily="34" charset="0"/>
                        </a:rPr>
                      </a:br>
                      <a:r>
                        <a:rPr kumimoji="0" lang="en-US" sz="2400" b="0" i="0" u="none" strike="noStrike" cap="none" normalizeH="0" baseline="0" dirty="0">
                          <a:ln>
                            <a:noFill/>
                          </a:ln>
                          <a:solidFill>
                            <a:schemeClr val="tx1"/>
                          </a:solidFill>
                          <a:effectLst/>
                          <a:latin typeface="Arial" pitchFamily="34" charset="0"/>
                        </a:rPr>
                        <a:t>first column in query output.  </a:t>
                      </a:r>
                    </a:p>
                  </a:txBody>
                  <a:tcPr marL="88900" marR="88900" marT="88900" marB="88900" horzOverflow="overflow">
                    <a:lnL w="12700" cap="flat" cmpd="sng" algn="ctr">
                      <a:solidFill>
                        <a:srgbClr val="FFFFFF"/>
                      </a:solidFill>
                      <a:prstDash val="solid"/>
                      <a:round/>
                      <a:headEnd type="none" w="med" len="lg"/>
                      <a:tailEnd type="none" w="med" len="lg"/>
                    </a:lnL>
                    <a:lnR w="12700" cap="flat" cmpd="sng" algn="ctr">
                      <a:solidFill>
                        <a:srgbClr val="FFFFFF"/>
                      </a:solidFill>
                      <a:prstDash val="solid"/>
                      <a:round/>
                      <a:headEnd type="none" w="med" len="lg"/>
                      <a:tailEnd type="none" w="med" len="lg"/>
                    </a:lnR>
                    <a:lnT w="12700" cap="flat" cmpd="sng" algn="ctr">
                      <a:solidFill>
                        <a:srgbClr val="FFFFFF"/>
                      </a:solidFill>
                      <a:prstDash val="solid"/>
                      <a:round/>
                      <a:headEnd type="none" w="med" len="lg"/>
                      <a:tailEnd type="none" w="med" len="lg"/>
                    </a:lnT>
                    <a:lnB w="12700" cap="flat" cmpd="sng" algn="ctr">
                      <a:solidFill>
                        <a:srgbClr val="FFFFFF"/>
                      </a:solidFill>
                      <a:prstDash val="solid"/>
                      <a:round/>
                      <a:headEnd type="none" w="med" len="lg"/>
                      <a:tailEnd type="none" w="med" len="lg"/>
                    </a:lnB>
                    <a:lnTlToBr>
                      <a:noFill/>
                    </a:lnTlToBr>
                    <a:lnBlToTr>
                      <a:noFill/>
                    </a:lnBlToTr>
                    <a:solidFill>
                      <a:srgbClr val="CCCCCC"/>
                    </a:solidFill>
                  </a:tcPr>
                </a:tc>
                <a:extLst>
                  <a:ext uri="{0D108BD9-81ED-4DB2-BD59-A6C34878D82A}">
                    <a16:rowId xmlns:a16="http://schemas.microsoft.com/office/drawing/2014/main" val="10002"/>
                  </a:ext>
                </a:extLst>
              </a:tr>
            </a:tbl>
          </a:graphicData>
        </a:graphic>
      </p:graphicFrame>
      <p:sp>
        <p:nvSpPr>
          <p:cNvPr id="12309" name="Text Box 164"/>
          <p:cNvSpPr txBox="1">
            <a:spLocks noChangeArrowheads="1"/>
          </p:cNvSpPr>
          <p:nvPr/>
        </p:nvSpPr>
        <p:spPr bwMode="auto">
          <a:xfrm>
            <a:off x="7569200" y="6464300"/>
            <a:ext cx="1489075"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type="none" w="med" len="lg"/>
                <a:tailEnd type="none" w="med" len="lg"/>
              </a14:hiddenLine>
            </a:ext>
          </a:extLst>
        </p:spPr>
        <p:txBody>
          <a:bodyPr wrap="none" lIns="88900" tIns="88900" rIns="88900" bIns="88900">
            <a:spAutoFit/>
          </a:bodyPr>
          <a:lstStyle>
            <a:lvl1pPr eaLnBrk="0" hangingPunct="0">
              <a:defRPr sz="2400">
                <a:solidFill>
                  <a:schemeClr val="tx1"/>
                </a:solidFill>
                <a:latin typeface="Arial" pitchFamily="34" charset="0"/>
                <a:cs typeface="Arial" pitchFamily="34" charset="0"/>
              </a:defRPr>
            </a:lvl1pPr>
            <a:lvl2pPr marL="742950" indent="-285750" eaLnBrk="0" hangingPunct="0">
              <a:defRPr sz="2400">
                <a:solidFill>
                  <a:schemeClr val="tx1"/>
                </a:solidFill>
                <a:latin typeface="Arial" pitchFamily="34" charset="0"/>
                <a:cs typeface="Arial" pitchFamily="34" charset="0"/>
              </a:defRPr>
            </a:lvl2pPr>
            <a:lvl3pPr marL="1143000" indent="-228600" eaLnBrk="0" hangingPunct="0">
              <a:defRPr sz="2400">
                <a:solidFill>
                  <a:schemeClr val="tx1"/>
                </a:solidFill>
                <a:latin typeface="Arial" pitchFamily="34" charset="0"/>
                <a:cs typeface="Arial" pitchFamily="34" charset="0"/>
              </a:defRPr>
            </a:lvl3pPr>
            <a:lvl4pPr marL="1600200" indent="-228600" eaLnBrk="0" hangingPunct="0">
              <a:defRPr sz="2400">
                <a:solidFill>
                  <a:schemeClr val="tx1"/>
                </a:solidFill>
                <a:latin typeface="Arial" pitchFamily="34" charset="0"/>
                <a:cs typeface="Arial" pitchFamily="34" charset="0"/>
              </a:defRPr>
            </a:lvl4pPr>
            <a:lvl5pPr marL="2057400" indent="-228600" eaLnBrk="0" hangingPunct="0">
              <a:defRPr sz="24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cs typeface="Arial" pitchFamily="34" charset="0"/>
              </a:defRPr>
            </a:lvl9pPr>
          </a:lstStyle>
          <a:p>
            <a:r>
              <a:rPr lang="en-US" sz="2000" i="1" dirty="0"/>
              <a:t>continued...</a:t>
            </a:r>
          </a:p>
        </p:txBody>
      </p:sp>
    </p:spTree>
    <p:extLst>
      <p:ext uri="{BB962C8B-B14F-4D97-AF65-F5344CB8AC3E}">
        <p14:creationId xmlns:p14="http://schemas.microsoft.com/office/powerpoint/2010/main" val="321324267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a:prstGeom prst="rect">
            <a:avLst/>
          </a:prstGeom>
        </p:spPr>
        <p:txBody>
          <a:bodyPr/>
          <a:lstStyle/>
          <a:p>
            <a:r>
              <a:rPr lang="en-US" dirty="0"/>
              <a:t>SQL Options: Controlling Display</a:t>
            </a:r>
          </a:p>
        </p:txBody>
      </p:sp>
      <p:sp>
        <p:nvSpPr>
          <p:cNvPr id="3" name="Content Placeholder 2"/>
          <p:cNvSpPr>
            <a:spLocks noGrp="1"/>
          </p:cNvSpPr>
          <p:nvPr>
            <p:ph idx="1"/>
          </p:nvPr>
        </p:nvSpPr>
        <p:spPr>
          <a:xfrm>
            <a:off x="685800" y="1071563"/>
            <a:ext cx="7848600" cy="2738437"/>
          </a:xfrm>
        </p:spPr>
        <p:txBody>
          <a:bodyPr/>
          <a:lstStyle/>
          <a:p>
            <a:endParaRPr lang="en-US" dirty="0"/>
          </a:p>
          <a:p>
            <a:endParaRPr lang="en-US" dirty="0"/>
          </a:p>
          <a:p>
            <a:endParaRPr lang="en-US" dirty="0"/>
          </a:p>
          <a:p>
            <a:endParaRPr lang="en-US" dirty="0"/>
          </a:p>
          <a:p>
            <a:endParaRPr lang="en-US" dirty="0"/>
          </a:p>
          <a:p>
            <a:endParaRPr lang="en-US" dirty="0"/>
          </a:p>
          <a:p>
            <a:endParaRPr lang="en-US" dirty="0"/>
          </a:p>
          <a:p>
            <a:r>
              <a:rPr lang="en-US" dirty="0"/>
              <a:t>* This option applies to the SAS LISTING destination only.</a:t>
            </a:r>
          </a:p>
          <a:p>
            <a:endParaRPr lang="en-US" b="1" dirty="0"/>
          </a:p>
        </p:txBody>
      </p:sp>
      <p:sp>
        <p:nvSpPr>
          <p:cNvPr id="12309" name="Text Box 164"/>
          <p:cNvSpPr txBox="1">
            <a:spLocks noChangeArrowheads="1"/>
          </p:cNvSpPr>
          <p:nvPr/>
        </p:nvSpPr>
        <p:spPr bwMode="auto">
          <a:xfrm>
            <a:off x="7569200" y="6464300"/>
            <a:ext cx="1489075"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type="none" w="med" len="lg"/>
                <a:tailEnd type="none" w="med" len="lg"/>
              </a14:hiddenLine>
            </a:ext>
          </a:extLst>
        </p:spPr>
        <p:txBody>
          <a:bodyPr wrap="none" lIns="88900" tIns="88900" rIns="88900" bIns="88900">
            <a:spAutoFit/>
          </a:bodyPr>
          <a:lstStyle>
            <a:lvl1pPr eaLnBrk="0" hangingPunct="0">
              <a:defRPr sz="2400">
                <a:solidFill>
                  <a:schemeClr val="tx1"/>
                </a:solidFill>
                <a:latin typeface="Arial" pitchFamily="34" charset="0"/>
                <a:cs typeface="Arial" pitchFamily="34" charset="0"/>
              </a:defRPr>
            </a:lvl1pPr>
            <a:lvl2pPr marL="742950" indent="-285750" eaLnBrk="0" hangingPunct="0">
              <a:defRPr sz="2400">
                <a:solidFill>
                  <a:schemeClr val="tx1"/>
                </a:solidFill>
                <a:latin typeface="Arial" pitchFamily="34" charset="0"/>
                <a:cs typeface="Arial" pitchFamily="34" charset="0"/>
              </a:defRPr>
            </a:lvl2pPr>
            <a:lvl3pPr marL="1143000" indent="-228600" eaLnBrk="0" hangingPunct="0">
              <a:defRPr sz="2400">
                <a:solidFill>
                  <a:schemeClr val="tx1"/>
                </a:solidFill>
                <a:latin typeface="Arial" pitchFamily="34" charset="0"/>
                <a:cs typeface="Arial" pitchFamily="34" charset="0"/>
              </a:defRPr>
            </a:lvl3pPr>
            <a:lvl4pPr marL="1600200" indent="-228600" eaLnBrk="0" hangingPunct="0">
              <a:defRPr sz="2400">
                <a:solidFill>
                  <a:schemeClr val="tx1"/>
                </a:solidFill>
                <a:latin typeface="Arial" pitchFamily="34" charset="0"/>
                <a:cs typeface="Arial" pitchFamily="34" charset="0"/>
              </a:defRPr>
            </a:lvl4pPr>
            <a:lvl5pPr marL="2057400" indent="-228600" eaLnBrk="0" hangingPunct="0">
              <a:defRPr sz="24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cs typeface="Arial" pitchFamily="34" charset="0"/>
              </a:defRPr>
            </a:lvl9pPr>
          </a:lstStyle>
          <a:p>
            <a:r>
              <a:rPr lang="en-US" sz="2000" i="1" dirty="0"/>
              <a:t>continued...</a:t>
            </a:r>
          </a:p>
        </p:txBody>
      </p:sp>
      <p:graphicFrame>
        <p:nvGraphicFramePr>
          <p:cNvPr id="9" name="Group 191"/>
          <p:cNvGraphicFramePr>
            <a:graphicFrameLocks/>
          </p:cNvGraphicFramePr>
          <p:nvPr>
            <p:extLst>
              <p:ext uri="{D42A27DB-BD31-4B8C-83A1-F6EECF244321}">
                <p14:modId xmlns:p14="http://schemas.microsoft.com/office/powerpoint/2010/main" val="1602815188"/>
              </p:ext>
            </p:extLst>
          </p:nvPr>
        </p:nvGraphicFramePr>
        <p:xfrm>
          <a:off x="676469" y="1143036"/>
          <a:ext cx="7749074" cy="2727960"/>
        </p:xfrm>
        <a:graphic>
          <a:graphicData uri="http://schemas.openxmlformats.org/drawingml/2006/table">
            <a:tbl>
              <a:tblPr/>
              <a:tblGrid>
                <a:gridCol w="3427698">
                  <a:extLst>
                    <a:ext uri="{9D8B030D-6E8A-4147-A177-3AD203B41FA5}">
                      <a16:colId xmlns:a16="http://schemas.microsoft.com/office/drawing/2014/main" val="20000"/>
                    </a:ext>
                  </a:extLst>
                </a:gridCol>
                <a:gridCol w="4321376">
                  <a:extLst>
                    <a:ext uri="{9D8B030D-6E8A-4147-A177-3AD203B41FA5}">
                      <a16:colId xmlns:a16="http://schemas.microsoft.com/office/drawing/2014/main" val="20001"/>
                    </a:ext>
                  </a:extLst>
                </a:gridCol>
              </a:tblGrid>
              <a:tr h="219075">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400" b="1" i="0" u="none" strike="noStrike" cap="none" normalizeH="0" baseline="0" dirty="0">
                          <a:ln>
                            <a:noFill/>
                          </a:ln>
                          <a:solidFill>
                            <a:srgbClr val="FFFFFF"/>
                          </a:solidFill>
                          <a:effectLst/>
                          <a:latin typeface="Arial" pitchFamily="34" charset="0"/>
                        </a:rPr>
                        <a:t>Option</a:t>
                      </a:r>
                    </a:p>
                  </a:txBody>
                  <a:tcPr marL="89625" marR="89625" marT="88900" marB="88900" horzOverflow="overflow">
                    <a:lnL w="12700" cap="flat" cmpd="sng" algn="ctr">
                      <a:solidFill>
                        <a:srgbClr val="FFFFFF"/>
                      </a:solidFill>
                      <a:prstDash val="solid"/>
                      <a:round/>
                      <a:headEnd type="none" w="med" len="lg"/>
                      <a:tailEnd type="none" w="med" len="lg"/>
                    </a:lnL>
                    <a:lnR w="12700" cap="flat" cmpd="sng" algn="ctr">
                      <a:solidFill>
                        <a:srgbClr val="FFFFFF"/>
                      </a:solidFill>
                      <a:prstDash val="solid"/>
                      <a:round/>
                      <a:headEnd type="none" w="med" len="lg"/>
                      <a:tailEnd type="none" w="med" len="lg"/>
                    </a:lnR>
                    <a:lnT w="12700" cap="flat" cmpd="sng" algn="ctr">
                      <a:solidFill>
                        <a:srgbClr val="FFFFFF"/>
                      </a:solidFill>
                      <a:prstDash val="solid"/>
                      <a:round/>
                      <a:headEnd type="none" w="med" len="lg"/>
                      <a:tailEnd type="none" w="med" len="lg"/>
                    </a:lnT>
                    <a:lnB w="12700" cap="flat" cmpd="sng" algn="ctr">
                      <a:solidFill>
                        <a:srgbClr val="FFFFFF"/>
                      </a:solidFill>
                      <a:prstDash val="solid"/>
                      <a:round/>
                      <a:headEnd type="none" w="med" len="lg"/>
                      <a:tailEnd type="none" w="med" len="lg"/>
                    </a:lnB>
                    <a:lnTlToBr cap="flat">
                      <a:noFill/>
                    </a:lnTlToBr>
                    <a:lnBlToTr cap="flat">
                      <a:noFill/>
                    </a:lnBlToTr>
                    <a:solidFill>
                      <a:srgbClr val="0052C3"/>
                    </a:solid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400" b="1" i="0" u="none" strike="noStrike" cap="none" normalizeH="0" baseline="0" dirty="0">
                          <a:ln>
                            <a:noFill/>
                          </a:ln>
                          <a:solidFill>
                            <a:srgbClr val="FFFFFF"/>
                          </a:solidFill>
                          <a:effectLst/>
                          <a:latin typeface="Arial" pitchFamily="34" charset="0"/>
                        </a:rPr>
                        <a:t>Effect</a:t>
                      </a:r>
                    </a:p>
                  </a:txBody>
                  <a:tcPr marL="89625" marR="89625" marT="88900" marB="88900" horzOverflow="overflow">
                    <a:lnL w="12700" cap="flat" cmpd="sng" algn="ctr">
                      <a:solidFill>
                        <a:srgbClr val="FFFFFF"/>
                      </a:solidFill>
                      <a:prstDash val="solid"/>
                      <a:round/>
                      <a:headEnd type="none" w="med" len="lg"/>
                      <a:tailEnd type="none" w="med" len="lg"/>
                    </a:lnL>
                    <a:lnR w="12700" cap="flat" cmpd="sng" algn="ctr">
                      <a:solidFill>
                        <a:srgbClr val="FFFFFF"/>
                      </a:solidFill>
                      <a:prstDash val="solid"/>
                      <a:round/>
                      <a:headEnd type="none" w="med" len="lg"/>
                      <a:tailEnd type="none" w="med" len="lg"/>
                    </a:lnR>
                    <a:lnT w="12700" cap="flat" cmpd="sng" algn="ctr">
                      <a:solidFill>
                        <a:srgbClr val="FFFFFF"/>
                      </a:solidFill>
                      <a:prstDash val="solid"/>
                      <a:round/>
                      <a:headEnd type="none" w="med" len="lg"/>
                      <a:tailEnd type="none" w="med" len="lg"/>
                    </a:lnT>
                    <a:lnB w="12700" cap="flat" cmpd="sng" algn="ctr">
                      <a:solidFill>
                        <a:srgbClr val="FFFFFF"/>
                      </a:solidFill>
                      <a:prstDash val="solid"/>
                      <a:round/>
                      <a:headEnd type="none" w="med" len="lg"/>
                      <a:tailEnd type="none" w="med" len="lg"/>
                    </a:lnB>
                    <a:lnTlToBr>
                      <a:noFill/>
                    </a:lnTlToBr>
                    <a:lnBlToTr>
                      <a:noFill/>
                    </a:lnBlToTr>
                    <a:solidFill>
                      <a:srgbClr val="0052C3"/>
                    </a:solidFill>
                  </a:tcPr>
                </a:tc>
                <a:extLst>
                  <a:ext uri="{0D108BD9-81ED-4DB2-BD59-A6C34878D82A}">
                    <a16:rowId xmlns:a16="http://schemas.microsoft.com/office/drawing/2014/main" val="10000"/>
                  </a:ext>
                </a:extLst>
              </a:tr>
              <a:tr h="495300">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400" b="0" i="0" u="none" strike="noStrike" cap="none" normalizeH="0" baseline="0" dirty="0">
                          <a:ln>
                            <a:noFill/>
                          </a:ln>
                          <a:solidFill>
                            <a:schemeClr val="tx1"/>
                          </a:solidFill>
                          <a:effectLst/>
                          <a:latin typeface="Arial" pitchFamily="34" charset="0"/>
                        </a:rPr>
                        <a:t>NOSTIMER|STIMER </a:t>
                      </a:r>
                    </a:p>
                  </a:txBody>
                  <a:tcPr marL="89625" marR="89625" marT="88900" marB="88900" horzOverflow="overflow">
                    <a:lnL w="12700" cap="flat" cmpd="sng" algn="ctr">
                      <a:solidFill>
                        <a:srgbClr val="FFFFFF"/>
                      </a:solidFill>
                      <a:prstDash val="solid"/>
                      <a:round/>
                      <a:headEnd type="none" w="med" len="lg"/>
                      <a:tailEnd type="none" w="med" len="lg"/>
                    </a:lnL>
                    <a:lnR w="12700" cap="flat" cmpd="sng" algn="ctr">
                      <a:solidFill>
                        <a:srgbClr val="FFFFFF"/>
                      </a:solidFill>
                      <a:prstDash val="solid"/>
                      <a:round/>
                      <a:headEnd type="none" w="med" len="lg"/>
                      <a:tailEnd type="none" w="med" len="lg"/>
                    </a:lnR>
                    <a:lnT w="12700" cap="flat" cmpd="sng" algn="ctr">
                      <a:solidFill>
                        <a:srgbClr val="FFFFFF"/>
                      </a:solidFill>
                      <a:prstDash val="solid"/>
                      <a:round/>
                      <a:headEnd type="none" w="med" len="lg"/>
                      <a:tailEnd type="none" w="med" len="lg"/>
                    </a:lnT>
                    <a:lnB w="12700" cap="flat" cmpd="sng" algn="ctr">
                      <a:solidFill>
                        <a:srgbClr val="FFFFFF"/>
                      </a:solidFill>
                      <a:prstDash val="solid"/>
                      <a:round/>
                      <a:headEnd type="none" w="med" len="lg"/>
                      <a:tailEnd type="none" w="med" len="lg"/>
                    </a:lnB>
                    <a:lnTlToBr cap="flat">
                      <a:noFill/>
                    </a:lnTlToBr>
                    <a:lnBlToTr cap="flat">
                      <a:noFill/>
                    </a:lnBlToTr>
                    <a:solidFill>
                      <a:srgbClr val="F2F2F2"/>
                    </a:solid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400" b="0" i="0" u="none" strike="noStrike" cap="none" normalizeH="0" baseline="0" dirty="0">
                          <a:ln>
                            <a:noFill/>
                          </a:ln>
                          <a:solidFill>
                            <a:schemeClr val="tx1"/>
                          </a:solidFill>
                          <a:effectLst/>
                          <a:latin typeface="Arial" pitchFamily="34" charset="0"/>
                        </a:rPr>
                        <a:t>Controls </a:t>
                      </a:r>
                      <a:r>
                        <a:rPr kumimoji="0" lang="en-US" sz="2400" b="0" i="0" u="none" strike="noStrike" cap="none" normalizeH="0" baseline="0" dirty="0">
                          <a:ln>
                            <a:noFill/>
                          </a:ln>
                          <a:solidFill>
                            <a:srgbClr val="000000"/>
                          </a:solidFill>
                          <a:effectLst/>
                          <a:latin typeface="Arial" pitchFamily="34" charset="0"/>
                        </a:rPr>
                        <a:t>whether</a:t>
                      </a:r>
                      <a:r>
                        <a:rPr kumimoji="0" lang="en-US" sz="2400" b="0" i="0" u="none" strike="noStrike" cap="none" normalizeH="0" baseline="0" dirty="0">
                          <a:ln>
                            <a:noFill/>
                          </a:ln>
                          <a:solidFill>
                            <a:schemeClr val="tx1"/>
                          </a:solidFill>
                          <a:effectLst/>
                          <a:latin typeface="Arial" pitchFamily="34" charset="0"/>
                        </a:rPr>
                        <a:t> PROC SQL writes resource utilization statistics to the SAS log. </a:t>
                      </a:r>
                    </a:p>
                  </a:txBody>
                  <a:tcPr marL="89625" marR="89625" marT="88900" marB="88900" horzOverflow="overflow">
                    <a:lnL w="12700" cap="flat" cmpd="sng" algn="ctr">
                      <a:solidFill>
                        <a:srgbClr val="FFFFFF"/>
                      </a:solidFill>
                      <a:prstDash val="solid"/>
                      <a:round/>
                      <a:headEnd type="none" w="med" len="lg"/>
                      <a:tailEnd type="none" w="med" len="lg"/>
                    </a:lnL>
                    <a:lnR w="12700" cap="flat" cmpd="sng" algn="ctr">
                      <a:solidFill>
                        <a:srgbClr val="FFFFFF"/>
                      </a:solidFill>
                      <a:prstDash val="solid"/>
                      <a:round/>
                      <a:headEnd type="none" w="med" len="lg"/>
                      <a:tailEnd type="none" w="med" len="lg"/>
                    </a:lnR>
                    <a:lnT w="12700" cap="flat" cmpd="sng" algn="ctr">
                      <a:solidFill>
                        <a:srgbClr val="FFFFFF"/>
                      </a:solidFill>
                      <a:prstDash val="solid"/>
                      <a:round/>
                      <a:headEnd type="none" w="med" len="lg"/>
                      <a:tailEnd type="none" w="med" len="lg"/>
                    </a:lnT>
                    <a:lnB w="12700" cap="flat" cmpd="sng" algn="ctr">
                      <a:solidFill>
                        <a:srgbClr val="FFFFFF"/>
                      </a:solidFill>
                      <a:prstDash val="solid"/>
                      <a:round/>
                      <a:headEnd type="none" w="med" len="lg"/>
                      <a:tailEnd type="none" w="med" len="lg"/>
                    </a:lnB>
                    <a:lnTlToBr>
                      <a:noFill/>
                    </a:lnTlToBr>
                    <a:lnBlToTr>
                      <a:noFill/>
                    </a:lnBlToTr>
                    <a:solidFill>
                      <a:srgbClr val="F2F2F2"/>
                    </a:solidFill>
                  </a:tcPr>
                </a:tc>
                <a:extLst>
                  <a:ext uri="{0D108BD9-81ED-4DB2-BD59-A6C34878D82A}">
                    <a16:rowId xmlns:a16="http://schemas.microsoft.com/office/drawing/2014/main" val="10001"/>
                  </a:ext>
                </a:extLst>
              </a:tr>
              <a:tr h="495300">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400" b="0" i="0" u="none" strike="noStrike" cap="none" normalizeH="0" baseline="0" dirty="0">
                          <a:ln>
                            <a:noFill/>
                          </a:ln>
                          <a:solidFill>
                            <a:schemeClr val="tx1"/>
                          </a:solidFill>
                          <a:effectLst/>
                          <a:latin typeface="Arial" pitchFamily="34" charset="0"/>
                        </a:rPr>
                        <a:t>NODOUBLE|DOUBLE*</a:t>
                      </a:r>
                    </a:p>
                  </a:txBody>
                  <a:tcPr marL="89625" marR="89625" marT="88900" marB="88900" horzOverflow="overflow">
                    <a:lnL w="12700" cap="flat" cmpd="sng" algn="ctr">
                      <a:solidFill>
                        <a:srgbClr val="FFFFFF"/>
                      </a:solidFill>
                      <a:prstDash val="solid"/>
                      <a:round/>
                      <a:headEnd type="none" w="med" len="lg"/>
                      <a:tailEnd type="none" w="med" len="lg"/>
                    </a:lnL>
                    <a:lnR w="12700" cap="flat" cmpd="sng" algn="ctr">
                      <a:solidFill>
                        <a:srgbClr val="FFFFFF"/>
                      </a:solidFill>
                      <a:prstDash val="solid"/>
                      <a:round/>
                      <a:headEnd type="none" w="med" len="lg"/>
                      <a:tailEnd type="none" w="med" len="lg"/>
                    </a:lnR>
                    <a:lnT w="12700" cap="flat" cmpd="sng" algn="ctr">
                      <a:solidFill>
                        <a:srgbClr val="FFFFFF"/>
                      </a:solidFill>
                      <a:prstDash val="solid"/>
                      <a:round/>
                      <a:headEnd type="none" w="med" len="lg"/>
                      <a:tailEnd type="none" w="med" len="lg"/>
                    </a:lnT>
                    <a:lnB w="12700" cap="flat" cmpd="sng" algn="ctr">
                      <a:solidFill>
                        <a:srgbClr val="FFFFFF"/>
                      </a:solidFill>
                      <a:prstDash val="solid"/>
                      <a:round/>
                      <a:headEnd type="none" w="med" len="lg"/>
                      <a:tailEnd type="none" w="med" len="lg"/>
                    </a:lnB>
                    <a:lnTlToBr cap="flat">
                      <a:noFill/>
                    </a:lnTlToBr>
                    <a:lnBlToTr cap="flat">
                      <a:noFill/>
                    </a:lnBlToTr>
                    <a:solidFill>
                      <a:srgbClr val="CCCCCC"/>
                    </a:solid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400" b="0" i="0" u="none" strike="noStrike" cap="none" normalizeH="0" baseline="0" dirty="0">
                          <a:ln>
                            <a:noFill/>
                          </a:ln>
                          <a:solidFill>
                            <a:schemeClr val="tx1"/>
                          </a:solidFill>
                          <a:effectLst/>
                          <a:latin typeface="Arial" pitchFamily="34" charset="0"/>
                        </a:rPr>
                        <a:t>Controls whether the report </a:t>
                      </a:r>
                      <a:br>
                        <a:rPr kumimoji="0" lang="en-US" sz="2400" b="0" i="0" u="none" strike="noStrike" cap="none" normalizeH="0" baseline="0" dirty="0">
                          <a:ln>
                            <a:noFill/>
                          </a:ln>
                          <a:solidFill>
                            <a:schemeClr val="tx1"/>
                          </a:solidFill>
                          <a:effectLst/>
                          <a:latin typeface="Arial" pitchFamily="34" charset="0"/>
                        </a:rPr>
                      </a:br>
                      <a:r>
                        <a:rPr kumimoji="0" lang="en-US" sz="2400" b="0" i="0" u="none" strike="noStrike" cap="none" normalizeH="0" baseline="0" dirty="0">
                          <a:ln>
                            <a:noFill/>
                          </a:ln>
                          <a:solidFill>
                            <a:schemeClr val="tx1"/>
                          </a:solidFill>
                          <a:effectLst/>
                          <a:latin typeface="Arial" pitchFamily="34" charset="0"/>
                        </a:rPr>
                        <a:t>is double-spaced.</a:t>
                      </a:r>
                    </a:p>
                  </a:txBody>
                  <a:tcPr marL="89625" marR="89625" marT="88900" marB="88900" horzOverflow="overflow">
                    <a:lnL w="12700" cap="flat" cmpd="sng" algn="ctr">
                      <a:solidFill>
                        <a:srgbClr val="FFFFFF"/>
                      </a:solidFill>
                      <a:prstDash val="solid"/>
                      <a:round/>
                      <a:headEnd type="none" w="med" len="lg"/>
                      <a:tailEnd type="none" w="med" len="lg"/>
                    </a:lnL>
                    <a:lnR w="12700" cap="flat" cmpd="sng" algn="ctr">
                      <a:solidFill>
                        <a:srgbClr val="FFFFFF"/>
                      </a:solidFill>
                      <a:prstDash val="solid"/>
                      <a:round/>
                      <a:headEnd type="none" w="med" len="lg"/>
                      <a:tailEnd type="none" w="med" len="lg"/>
                    </a:lnR>
                    <a:lnT w="12700" cap="flat" cmpd="sng" algn="ctr">
                      <a:solidFill>
                        <a:srgbClr val="FFFFFF"/>
                      </a:solidFill>
                      <a:prstDash val="solid"/>
                      <a:round/>
                      <a:headEnd type="none" w="med" len="lg"/>
                      <a:tailEnd type="none" w="med" len="lg"/>
                    </a:lnT>
                    <a:lnB w="12700" cap="flat" cmpd="sng" algn="ctr">
                      <a:solidFill>
                        <a:srgbClr val="FFFFFF"/>
                      </a:solidFill>
                      <a:prstDash val="solid"/>
                      <a:round/>
                      <a:headEnd type="none" w="med" len="lg"/>
                      <a:tailEnd type="none" w="med" len="lg"/>
                    </a:lnB>
                    <a:lnTlToBr>
                      <a:noFill/>
                    </a:lnTlToBr>
                    <a:lnBlToTr>
                      <a:noFill/>
                    </a:lnBlToTr>
                    <a:solidFill>
                      <a:srgbClr val="CCCCCC"/>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410415313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r>
              <a:rPr lang="en-US" dirty="0"/>
              <a:t>SQL Options: Controlling Display</a:t>
            </a:r>
          </a:p>
        </p:txBody>
      </p:sp>
      <p:graphicFrame>
        <p:nvGraphicFramePr>
          <p:cNvPr id="11372" name="Group 108"/>
          <p:cNvGraphicFramePr>
            <a:graphicFrameLocks noGrp="1"/>
          </p:cNvGraphicFramePr>
          <p:nvPr>
            <p:ph type="tbl" idx="1"/>
            <p:extLst>
              <p:ext uri="{D42A27DB-BD31-4B8C-83A1-F6EECF244321}">
                <p14:modId xmlns:p14="http://schemas.microsoft.com/office/powerpoint/2010/main" val="2867842467"/>
              </p:ext>
            </p:extLst>
          </p:nvPr>
        </p:nvGraphicFramePr>
        <p:xfrm>
          <a:off x="685800" y="1146175"/>
          <a:ext cx="7772400" cy="4745038"/>
        </p:xfrm>
        <a:graphic>
          <a:graphicData uri="http://schemas.openxmlformats.org/drawingml/2006/table">
            <a:tbl>
              <a:tblPr/>
              <a:tblGrid>
                <a:gridCol w="3276600">
                  <a:extLst>
                    <a:ext uri="{9D8B030D-6E8A-4147-A177-3AD203B41FA5}">
                      <a16:colId xmlns:a16="http://schemas.microsoft.com/office/drawing/2014/main" val="20000"/>
                    </a:ext>
                  </a:extLst>
                </a:gridCol>
                <a:gridCol w="4495800">
                  <a:extLst>
                    <a:ext uri="{9D8B030D-6E8A-4147-A177-3AD203B41FA5}">
                      <a16:colId xmlns:a16="http://schemas.microsoft.com/office/drawing/2014/main" val="20001"/>
                    </a:ext>
                  </a:extLst>
                </a:gridCol>
              </a:tblGrid>
              <a:tr h="543596">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400" b="1" i="0" u="none" strike="noStrike" cap="none" normalizeH="0" baseline="0" dirty="0">
                          <a:ln>
                            <a:noFill/>
                          </a:ln>
                          <a:solidFill>
                            <a:srgbClr val="FFFFFF"/>
                          </a:solidFill>
                          <a:effectLst/>
                          <a:latin typeface="Arial" pitchFamily="34" charset="0"/>
                        </a:rPr>
                        <a:t>Option</a:t>
                      </a:r>
                    </a:p>
                  </a:txBody>
                  <a:tcPr marL="88900" marR="88900" marT="88906" marB="88906" horzOverflow="overflow">
                    <a:lnL w="12700" cap="flat" cmpd="sng" algn="ctr">
                      <a:solidFill>
                        <a:srgbClr val="FFFFFF"/>
                      </a:solidFill>
                      <a:prstDash val="solid"/>
                      <a:round/>
                      <a:headEnd type="none" w="med" len="lg"/>
                      <a:tailEnd type="none" w="med" len="lg"/>
                    </a:lnL>
                    <a:lnR w="12700" cap="flat" cmpd="sng" algn="ctr">
                      <a:solidFill>
                        <a:srgbClr val="FFFFFF"/>
                      </a:solidFill>
                      <a:prstDash val="solid"/>
                      <a:round/>
                      <a:headEnd type="none" w="med" len="lg"/>
                      <a:tailEnd type="none" w="med" len="lg"/>
                    </a:lnR>
                    <a:lnT w="12700" cap="flat" cmpd="sng" algn="ctr">
                      <a:solidFill>
                        <a:srgbClr val="FFFFFF"/>
                      </a:solidFill>
                      <a:prstDash val="solid"/>
                      <a:round/>
                      <a:headEnd type="none" w="med" len="lg"/>
                      <a:tailEnd type="none" w="med" len="lg"/>
                    </a:lnT>
                    <a:lnB w="12700" cap="flat" cmpd="sng" algn="ctr">
                      <a:solidFill>
                        <a:srgbClr val="FFFFFF"/>
                      </a:solidFill>
                      <a:prstDash val="solid"/>
                      <a:round/>
                      <a:headEnd type="none" w="med" len="lg"/>
                      <a:tailEnd type="none" w="med" len="lg"/>
                    </a:lnB>
                    <a:lnTlToBr cap="flat">
                      <a:noFill/>
                    </a:lnTlToBr>
                    <a:lnBlToTr cap="flat">
                      <a:noFill/>
                    </a:lnBlToTr>
                    <a:solidFill>
                      <a:srgbClr val="0052C3"/>
                    </a:solid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400" b="1" i="0" u="none" strike="noStrike" cap="none" normalizeH="0" baseline="0" dirty="0">
                          <a:ln>
                            <a:noFill/>
                          </a:ln>
                          <a:solidFill>
                            <a:srgbClr val="FFFFFF"/>
                          </a:solidFill>
                          <a:effectLst/>
                          <a:latin typeface="Arial" pitchFamily="34" charset="0"/>
                        </a:rPr>
                        <a:t>Effect</a:t>
                      </a:r>
                    </a:p>
                  </a:txBody>
                  <a:tcPr marL="88900" marR="88900" marT="88906" marB="88906" horzOverflow="overflow">
                    <a:lnL w="12700" cap="flat" cmpd="sng" algn="ctr">
                      <a:solidFill>
                        <a:srgbClr val="FFFFFF"/>
                      </a:solidFill>
                      <a:prstDash val="solid"/>
                      <a:round/>
                      <a:headEnd type="none" w="med" len="lg"/>
                      <a:tailEnd type="none" w="med" len="lg"/>
                    </a:lnL>
                    <a:lnR w="12700" cap="flat" cmpd="sng" algn="ctr">
                      <a:solidFill>
                        <a:srgbClr val="FFFFFF"/>
                      </a:solidFill>
                      <a:prstDash val="solid"/>
                      <a:round/>
                      <a:headEnd type="none" w="med" len="lg"/>
                      <a:tailEnd type="none" w="med" len="lg"/>
                    </a:lnR>
                    <a:lnT w="12700" cap="flat" cmpd="sng" algn="ctr">
                      <a:solidFill>
                        <a:srgbClr val="FFFFFF"/>
                      </a:solidFill>
                      <a:prstDash val="solid"/>
                      <a:round/>
                      <a:headEnd type="none" w="med" len="lg"/>
                      <a:tailEnd type="none" w="med" len="lg"/>
                    </a:lnT>
                    <a:lnB w="12700" cap="flat" cmpd="sng" algn="ctr">
                      <a:solidFill>
                        <a:srgbClr val="FFFFFF"/>
                      </a:solidFill>
                      <a:prstDash val="solid"/>
                      <a:round/>
                      <a:headEnd type="none" w="med" len="lg"/>
                      <a:tailEnd type="none" w="med" len="lg"/>
                    </a:lnB>
                    <a:lnTlToBr>
                      <a:noFill/>
                    </a:lnTlToBr>
                    <a:lnBlToTr>
                      <a:noFill/>
                    </a:lnBlToTr>
                    <a:solidFill>
                      <a:srgbClr val="0052C3"/>
                    </a:solidFill>
                  </a:tcPr>
                </a:tc>
                <a:extLst>
                  <a:ext uri="{0D108BD9-81ED-4DB2-BD59-A6C34878D82A}">
                    <a16:rowId xmlns:a16="http://schemas.microsoft.com/office/drawing/2014/main" val="10000"/>
                  </a:ext>
                </a:extLst>
              </a:tr>
              <a:tr h="4201442">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400" b="0" i="0" u="none" strike="noStrike" cap="none" normalizeH="0" baseline="0" dirty="0">
                          <a:ln>
                            <a:noFill/>
                          </a:ln>
                          <a:solidFill>
                            <a:schemeClr val="tx1"/>
                          </a:solidFill>
                          <a:effectLst/>
                          <a:latin typeface="Arial" pitchFamily="34" charset="0"/>
                        </a:rPr>
                        <a:t>NOFLOW|FLOW|  *</a:t>
                      </a:r>
                      <a:br>
                        <a:rPr kumimoji="0" lang="en-US" sz="2400" b="0" i="0" u="none" strike="noStrike" cap="none" normalizeH="0" baseline="0" dirty="0">
                          <a:ln>
                            <a:noFill/>
                          </a:ln>
                          <a:solidFill>
                            <a:schemeClr val="tx1"/>
                          </a:solidFill>
                          <a:effectLst/>
                          <a:latin typeface="Arial" pitchFamily="34" charset="0"/>
                        </a:rPr>
                      </a:br>
                      <a:r>
                        <a:rPr kumimoji="0" lang="en-US" sz="2400" b="0" i="0" u="none" strike="noStrike" cap="none" normalizeH="0" baseline="0" dirty="0">
                          <a:ln>
                            <a:noFill/>
                          </a:ln>
                          <a:solidFill>
                            <a:schemeClr val="tx1"/>
                          </a:solidFill>
                          <a:effectLst/>
                          <a:latin typeface="Arial" pitchFamily="34" charset="0"/>
                        </a:rPr>
                        <a:t>FLOW=</a:t>
                      </a:r>
                      <a:r>
                        <a:rPr kumimoji="0" lang="en-US" sz="2400" b="0" i="1" u="none" strike="noStrike" cap="none" normalizeH="0" baseline="0" dirty="0">
                          <a:ln>
                            <a:noFill/>
                          </a:ln>
                          <a:solidFill>
                            <a:schemeClr val="tx1"/>
                          </a:solidFill>
                          <a:effectLst/>
                          <a:latin typeface="Arial" pitchFamily="34" charset="0"/>
                        </a:rPr>
                        <a:t>n</a:t>
                      </a:r>
                      <a:r>
                        <a:rPr kumimoji="0" lang="en-US" sz="2400" b="0" i="0" u="none" strike="noStrike" cap="none" normalizeH="0" baseline="0" dirty="0">
                          <a:ln>
                            <a:noFill/>
                          </a:ln>
                          <a:solidFill>
                            <a:schemeClr val="tx1"/>
                          </a:solidFill>
                          <a:effectLst/>
                          <a:latin typeface="Arial" pitchFamily="34" charset="0"/>
                        </a:rPr>
                        <a:t>|FLOW</a:t>
                      </a:r>
                      <a:r>
                        <a:rPr kumimoji="0" lang="en-US" sz="2000" b="0" i="1" u="none" strike="noStrike" cap="none" normalizeH="0" baseline="0" dirty="0">
                          <a:ln>
                            <a:noFill/>
                          </a:ln>
                          <a:solidFill>
                            <a:schemeClr val="tx1"/>
                          </a:solidFill>
                          <a:effectLst/>
                          <a:latin typeface="Arial" pitchFamily="34" charset="0"/>
                        </a:rPr>
                        <a:t>=n &lt;m&gt;</a:t>
                      </a:r>
                      <a:endParaRPr kumimoji="0" lang="en-US" sz="2000" b="0" i="0" u="none" strike="noStrike" cap="none" normalizeH="0" baseline="0" dirty="0">
                        <a:ln>
                          <a:noFill/>
                        </a:ln>
                        <a:solidFill>
                          <a:schemeClr val="tx1"/>
                        </a:solidFill>
                        <a:effectLst/>
                        <a:latin typeface="Arial" pitchFamily="34" charset="0"/>
                      </a:endParaRPr>
                    </a:p>
                  </a:txBody>
                  <a:tcPr marL="88900" marR="88900" marT="88906" marB="88906" horzOverflow="overflow">
                    <a:lnL w="12700" cap="flat" cmpd="sng" algn="ctr">
                      <a:solidFill>
                        <a:srgbClr val="FFFFFF"/>
                      </a:solidFill>
                      <a:prstDash val="solid"/>
                      <a:round/>
                      <a:headEnd type="none" w="med" len="lg"/>
                      <a:tailEnd type="none" w="med" len="lg"/>
                    </a:lnL>
                    <a:lnR w="12700" cap="flat" cmpd="sng" algn="ctr">
                      <a:solidFill>
                        <a:srgbClr val="FFFFFF"/>
                      </a:solidFill>
                      <a:prstDash val="solid"/>
                      <a:round/>
                      <a:headEnd type="none" w="med" len="lg"/>
                      <a:tailEnd type="none" w="med" len="lg"/>
                    </a:lnR>
                    <a:lnT w="12700" cap="flat" cmpd="sng" algn="ctr">
                      <a:solidFill>
                        <a:srgbClr val="FFFFFF"/>
                      </a:solidFill>
                      <a:prstDash val="solid"/>
                      <a:round/>
                      <a:headEnd type="none" w="med" len="lg"/>
                      <a:tailEnd type="none" w="med" len="lg"/>
                    </a:lnT>
                    <a:lnB w="12700" cap="flat" cmpd="sng" algn="ctr">
                      <a:solidFill>
                        <a:srgbClr val="FFFFFF"/>
                      </a:solidFill>
                      <a:prstDash val="solid"/>
                      <a:round/>
                      <a:headEnd type="none" w="med" len="lg"/>
                      <a:tailEnd type="none" w="med" len="lg"/>
                    </a:lnB>
                    <a:lnTlToBr cap="flat">
                      <a:noFill/>
                    </a:lnTlToBr>
                    <a:lnBlToTr cap="flat">
                      <a:noFill/>
                    </a:lnBlToTr>
                    <a:solidFill>
                      <a:srgbClr val="F2F2F2"/>
                    </a:solid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400" b="0" i="0" u="none" strike="noStrike" cap="none" normalizeH="0" baseline="0" dirty="0">
                          <a:ln>
                            <a:noFill/>
                          </a:ln>
                          <a:solidFill>
                            <a:schemeClr val="tx1"/>
                          </a:solidFill>
                          <a:effectLst/>
                          <a:latin typeface="Arial" pitchFamily="34" charset="0"/>
                        </a:rPr>
                        <a:t>controls the appearance of wide character columns. The FLOW option causes text to flow in its column rather than wrapping an entire row. Specifying </a:t>
                      </a:r>
                      <a:r>
                        <a:rPr kumimoji="0" lang="en-US" sz="2400" b="0" i="1" u="none" strike="noStrike" cap="none" normalizeH="0" baseline="0" dirty="0">
                          <a:ln>
                            <a:noFill/>
                          </a:ln>
                          <a:solidFill>
                            <a:schemeClr val="tx1"/>
                          </a:solidFill>
                          <a:effectLst/>
                          <a:latin typeface="Arial" pitchFamily="34" charset="0"/>
                        </a:rPr>
                        <a:t>n</a:t>
                      </a:r>
                      <a:r>
                        <a:rPr kumimoji="0" lang="en-US" sz="2400" b="0" i="0" u="none" strike="noStrike" cap="none" normalizeH="0" baseline="0" dirty="0">
                          <a:ln>
                            <a:noFill/>
                          </a:ln>
                          <a:solidFill>
                            <a:schemeClr val="tx1"/>
                          </a:solidFill>
                          <a:effectLst/>
                          <a:latin typeface="Arial" pitchFamily="34" charset="0"/>
                        </a:rPr>
                        <a:t> determines the width of the flowed column. Specifying </a:t>
                      </a:r>
                      <a:r>
                        <a:rPr kumimoji="0" lang="en-US" sz="2400" b="0" i="1" u="none" strike="noStrike" cap="none" normalizeH="0" baseline="0" dirty="0">
                          <a:ln>
                            <a:noFill/>
                          </a:ln>
                          <a:solidFill>
                            <a:schemeClr val="tx1"/>
                          </a:solidFill>
                          <a:effectLst/>
                          <a:latin typeface="Arial" pitchFamily="34" charset="0"/>
                        </a:rPr>
                        <a:t>n</a:t>
                      </a:r>
                      <a:r>
                        <a:rPr kumimoji="0" lang="en-US" sz="2400" b="0" i="0" u="none" strike="noStrike" cap="none" normalizeH="0" baseline="0" dirty="0">
                          <a:ln>
                            <a:noFill/>
                          </a:ln>
                          <a:solidFill>
                            <a:schemeClr val="tx1"/>
                          </a:solidFill>
                          <a:effectLst/>
                          <a:latin typeface="Arial" pitchFamily="34" charset="0"/>
                        </a:rPr>
                        <a:t> and </a:t>
                      </a:r>
                      <a:r>
                        <a:rPr kumimoji="0" lang="en-US" sz="2400" b="0" i="1" u="none" strike="noStrike" cap="none" normalizeH="0" baseline="0" dirty="0">
                          <a:ln>
                            <a:noFill/>
                          </a:ln>
                          <a:solidFill>
                            <a:schemeClr val="tx1"/>
                          </a:solidFill>
                          <a:effectLst/>
                          <a:latin typeface="Arial" pitchFamily="34" charset="0"/>
                        </a:rPr>
                        <a:t>m</a:t>
                      </a:r>
                      <a:r>
                        <a:rPr kumimoji="0" lang="en-US" sz="2400" b="0" i="0" u="none" strike="noStrike" cap="none" normalizeH="0" baseline="0" dirty="0">
                          <a:ln>
                            <a:noFill/>
                          </a:ln>
                          <a:solidFill>
                            <a:schemeClr val="tx1"/>
                          </a:solidFill>
                          <a:effectLst/>
                          <a:latin typeface="Arial" pitchFamily="34" charset="0"/>
                        </a:rPr>
                        <a:t> floats the width of the column between the limits to achieve a balanced layout.</a:t>
                      </a:r>
                    </a:p>
                  </a:txBody>
                  <a:tcPr marL="88900" marR="88900" marT="88906" marB="88906" horzOverflow="overflow">
                    <a:lnL w="12700" cap="flat" cmpd="sng" algn="ctr">
                      <a:solidFill>
                        <a:srgbClr val="FFFFFF"/>
                      </a:solidFill>
                      <a:prstDash val="solid"/>
                      <a:round/>
                      <a:headEnd type="none" w="med" len="lg"/>
                      <a:tailEnd type="none" w="med" len="lg"/>
                    </a:lnL>
                    <a:lnR w="12700" cap="flat" cmpd="sng" algn="ctr">
                      <a:solidFill>
                        <a:srgbClr val="FFFFFF"/>
                      </a:solidFill>
                      <a:prstDash val="solid"/>
                      <a:round/>
                      <a:headEnd type="none" w="med" len="lg"/>
                      <a:tailEnd type="none" w="med" len="lg"/>
                    </a:lnR>
                    <a:lnT w="12700" cap="flat" cmpd="sng" algn="ctr">
                      <a:solidFill>
                        <a:srgbClr val="FFFFFF"/>
                      </a:solidFill>
                      <a:prstDash val="solid"/>
                      <a:round/>
                      <a:headEnd type="none" w="med" len="lg"/>
                      <a:tailEnd type="none" w="med" len="lg"/>
                    </a:lnT>
                    <a:lnB w="12700" cap="flat" cmpd="sng" algn="ctr">
                      <a:solidFill>
                        <a:srgbClr val="FFFFFF"/>
                      </a:solidFill>
                      <a:prstDash val="solid"/>
                      <a:round/>
                      <a:headEnd type="none" w="med" len="lg"/>
                      <a:tailEnd type="none" w="med" len="lg"/>
                    </a:lnB>
                    <a:lnTlToBr>
                      <a:noFill/>
                    </a:lnTlToBr>
                    <a:lnBlToTr>
                      <a:noFill/>
                    </a:lnBlToTr>
                    <a:solidFill>
                      <a:srgbClr val="F2F2F2"/>
                    </a:solidFill>
                  </a:tcPr>
                </a:tc>
                <a:extLst>
                  <a:ext uri="{0D108BD9-81ED-4DB2-BD59-A6C34878D82A}">
                    <a16:rowId xmlns:a16="http://schemas.microsoft.com/office/drawing/2014/main" val="10001"/>
                  </a:ext>
                </a:extLst>
              </a:tr>
            </a:tbl>
          </a:graphicData>
        </a:graphic>
      </p:graphicFrame>
      <p:sp>
        <p:nvSpPr>
          <p:cNvPr id="5" name="TextBox 4"/>
          <p:cNvSpPr txBox="1"/>
          <p:nvPr/>
        </p:nvSpPr>
        <p:spPr>
          <a:xfrm>
            <a:off x="685800" y="6089904"/>
            <a:ext cx="8078302" cy="461665"/>
          </a:xfrm>
          <a:prstGeom prst="rect">
            <a:avLst/>
          </a:prstGeom>
          <a:noFill/>
        </p:spPr>
        <p:txBody>
          <a:bodyPr wrap="none" rtlCol="0">
            <a:spAutoFit/>
          </a:bodyPr>
          <a:lstStyle/>
          <a:p>
            <a:r>
              <a:rPr lang="en-US" dirty="0"/>
              <a:t>* This option applies to the SAS LISTING destination only.</a:t>
            </a:r>
          </a:p>
        </p:txBody>
      </p:sp>
    </p:spTree>
    <p:extLst>
      <p:ext uri="{BB962C8B-B14F-4D97-AF65-F5344CB8AC3E}">
        <p14:creationId xmlns:p14="http://schemas.microsoft.com/office/powerpoint/2010/main" val="333554868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dirty="0"/>
              <a:t>INOBS= PROC SQL Option </a:t>
            </a:r>
          </a:p>
        </p:txBody>
      </p:sp>
      <p:sp>
        <p:nvSpPr>
          <p:cNvPr id="23555" name="Rectangle 3"/>
          <p:cNvSpPr>
            <a:spLocks noGrp="1" noChangeArrowheads="1"/>
          </p:cNvSpPr>
          <p:nvPr>
            <p:ph idx="1"/>
          </p:nvPr>
        </p:nvSpPr>
        <p:spPr>
          <a:xfrm>
            <a:off x="685800" y="1068387"/>
            <a:ext cx="8280400" cy="5469091"/>
          </a:xfrm>
        </p:spPr>
        <p:txBody>
          <a:bodyPr/>
          <a:lstStyle/>
          <a:p>
            <a:pPr marL="1492250" indent="-1492250">
              <a:spcBef>
                <a:spcPts val="600"/>
              </a:spcBef>
              <a:spcAft>
                <a:spcPts val="300"/>
              </a:spcAft>
              <a:buClrTx/>
              <a:buFontTx/>
              <a:buNone/>
              <a:tabLst>
                <a:tab pos="1492250" algn="l"/>
              </a:tabLst>
            </a:pPr>
            <a:r>
              <a:rPr lang="en-US" dirty="0"/>
              <a:t>For testing purposes, read 10 rows from </a:t>
            </a:r>
            <a:r>
              <a:rPr lang="en-US" b="1" dirty="0"/>
              <a:t>orion.price_list</a:t>
            </a:r>
            <a:r>
              <a:rPr lang="en-US" dirty="0"/>
              <a:t>.</a:t>
            </a:r>
          </a:p>
          <a:p>
            <a:pPr marL="1492250" indent="-1492250">
              <a:spcBef>
                <a:spcPts val="600"/>
              </a:spcBef>
              <a:spcAft>
                <a:spcPts val="300"/>
              </a:spcAft>
              <a:buClrTx/>
              <a:buFontTx/>
              <a:buNone/>
              <a:tabLst>
                <a:tab pos="1492250" algn="l"/>
              </a:tabLst>
            </a:pPr>
            <a:endParaRPr lang="en-US" dirty="0"/>
          </a:p>
          <a:p>
            <a:pPr marL="1492250" indent="-1492250">
              <a:spcBef>
                <a:spcPts val="600"/>
              </a:spcBef>
              <a:spcAft>
                <a:spcPts val="300"/>
              </a:spcAft>
              <a:buClrTx/>
              <a:buFontTx/>
              <a:buNone/>
              <a:tabLst>
                <a:tab pos="1492250" algn="l"/>
              </a:tabLst>
            </a:pPr>
            <a:endParaRPr lang="en-US" b="1" dirty="0">
              <a:solidFill>
                <a:srgbClr val="000000"/>
              </a:solidFill>
              <a:latin typeface="Courier New" pitchFamily="49" charset="0"/>
            </a:endParaRPr>
          </a:p>
          <a:p>
            <a:pPr marL="1492250" indent="-1492250">
              <a:spcBef>
                <a:spcPts val="600"/>
              </a:spcBef>
              <a:spcAft>
                <a:spcPts val="300"/>
              </a:spcAft>
              <a:buClrTx/>
              <a:buFontTx/>
              <a:buNone/>
              <a:tabLst>
                <a:tab pos="1492250" algn="l"/>
              </a:tabLst>
            </a:pPr>
            <a:endParaRPr lang="en-US" b="1" dirty="0">
              <a:solidFill>
                <a:srgbClr val="000000"/>
              </a:solidFill>
              <a:latin typeface="Courier New" pitchFamily="49" charset="0"/>
            </a:endParaRPr>
          </a:p>
          <a:p>
            <a:pPr marL="1492250" indent="-1492250">
              <a:spcBef>
                <a:spcPts val="600"/>
              </a:spcBef>
              <a:spcAft>
                <a:spcPts val="300"/>
              </a:spcAft>
              <a:buClrTx/>
              <a:buFontTx/>
              <a:buNone/>
              <a:tabLst>
                <a:tab pos="1492250" algn="l"/>
              </a:tabLst>
            </a:pPr>
            <a:endParaRPr lang="en-US" b="1" dirty="0">
              <a:solidFill>
                <a:srgbClr val="000000"/>
              </a:solidFill>
              <a:latin typeface="Courier New" pitchFamily="49" charset="0"/>
            </a:endParaRPr>
          </a:p>
          <a:p>
            <a:pPr marL="1492250" indent="-1492250">
              <a:spcBef>
                <a:spcPts val="600"/>
              </a:spcBef>
              <a:spcAft>
                <a:spcPts val="300"/>
              </a:spcAft>
              <a:buClrTx/>
              <a:buFontTx/>
              <a:buNone/>
              <a:tabLst>
                <a:tab pos="1492250" algn="l"/>
              </a:tabLst>
            </a:pPr>
            <a:endParaRPr lang="en-US" b="1" dirty="0">
              <a:solidFill>
                <a:srgbClr val="000000"/>
              </a:solidFill>
              <a:latin typeface="Courier New" pitchFamily="49" charset="0"/>
            </a:endParaRPr>
          </a:p>
          <a:p>
            <a:pPr marL="1492250" indent="-1492250">
              <a:spcBef>
                <a:spcPts val="600"/>
              </a:spcBef>
              <a:spcAft>
                <a:spcPts val="300"/>
              </a:spcAft>
              <a:buClrTx/>
              <a:buFontTx/>
              <a:buNone/>
              <a:tabLst>
                <a:tab pos="1492250" algn="l"/>
              </a:tabLst>
            </a:pPr>
            <a:endParaRPr lang="en-US" b="1" dirty="0">
              <a:solidFill>
                <a:srgbClr val="000000"/>
              </a:solidFill>
              <a:latin typeface="Courier New" pitchFamily="49" charset="0"/>
            </a:endParaRPr>
          </a:p>
          <a:p>
            <a:pPr marL="1492250" indent="-1492250">
              <a:spcBef>
                <a:spcPts val="600"/>
              </a:spcBef>
              <a:spcAft>
                <a:spcPts val="300"/>
              </a:spcAft>
              <a:buClrTx/>
              <a:buFontTx/>
              <a:buNone/>
              <a:tabLst>
                <a:tab pos="1492250" algn="l"/>
              </a:tabLst>
            </a:pPr>
            <a:endParaRPr lang="en-US" b="1" dirty="0">
              <a:solidFill>
                <a:srgbClr val="000000"/>
              </a:solidFill>
              <a:latin typeface="Courier New" pitchFamily="49" charset="0"/>
            </a:endParaRPr>
          </a:p>
          <a:p>
            <a:pPr marL="457200" indent="-457200">
              <a:spcBef>
                <a:spcPts val="600"/>
              </a:spcBef>
              <a:spcAft>
                <a:spcPts val="300"/>
              </a:spcAft>
              <a:buClrTx/>
              <a:tabLst>
                <a:tab pos="1492250" algn="l"/>
              </a:tabLst>
            </a:pPr>
            <a:r>
              <a:rPr lang="en-US" b="1" dirty="0">
                <a:sym typeface="Wingdings" panose="05000000000000000000" pitchFamily="2" charset="2"/>
              </a:rPr>
              <a:t></a:t>
            </a:r>
            <a:r>
              <a:rPr lang="en-US" dirty="0">
                <a:sym typeface="Wingdings" panose="05000000000000000000" pitchFamily="2" charset="2"/>
              </a:rPr>
              <a:t>	</a:t>
            </a:r>
            <a:r>
              <a:rPr lang="en-US" dirty="0"/>
              <a:t>The INOBS= option applies to each input table. </a:t>
            </a:r>
            <a:br>
              <a:rPr lang="en-US" dirty="0"/>
            </a:br>
            <a:r>
              <a:rPr lang="en-US" dirty="0"/>
              <a:t>Use the RESET statement with INOBS=MAX  </a:t>
            </a:r>
            <a:br>
              <a:rPr lang="en-US" dirty="0"/>
            </a:br>
            <a:r>
              <a:rPr lang="en-US" dirty="0"/>
              <a:t>to read all observations in the table without re-invoking the procedure.</a:t>
            </a:r>
          </a:p>
          <a:p>
            <a:pPr marL="1492250" indent="-1492250">
              <a:spcBef>
                <a:spcPts val="600"/>
              </a:spcBef>
              <a:spcAft>
                <a:spcPts val="300"/>
              </a:spcAft>
              <a:buClrTx/>
              <a:tabLst>
                <a:tab pos="1492250" algn="l"/>
              </a:tabLst>
            </a:pPr>
            <a:r>
              <a:rPr lang="en-US" dirty="0"/>
              <a:t> </a:t>
            </a:r>
          </a:p>
          <a:p>
            <a:pPr marL="1492250" indent="-1492250">
              <a:spcBef>
                <a:spcPts val="600"/>
              </a:spcBef>
              <a:spcAft>
                <a:spcPts val="300"/>
              </a:spcAft>
              <a:buClrTx/>
              <a:buFontTx/>
              <a:buNone/>
              <a:tabLst>
                <a:tab pos="1492250" algn="l"/>
              </a:tabLst>
            </a:pPr>
            <a:endParaRPr lang="en-US" b="1" dirty="0">
              <a:solidFill>
                <a:srgbClr val="000000"/>
              </a:solidFill>
              <a:latin typeface="Courier New" pitchFamily="49" charset="0"/>
            </a:endParaRPr>
          </a:p>
        </p:txBody>
      </p:sp>
      <p:sp>
        <p:nvSpPr>
          <p:cNvPr id="23557" name="Text Box 7"/>
          <p:cNvSpPr txBox="1">
            <a:spLocks noChangeArrowheads="1"/>
          </p:cNvSpPr>
          <p:nvPr/>
        </p:nvSpPr>
        <p:spPr bwMode="auto">
          <a:xfrm>
            <a:off x="7947000" y="6324600"/>
            <a:ext cx="987450" cy="4257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type="none" w="med" len="lg"/>
                <a:tailEnd type="none" w="med" len="lg"/>
              </a14:hiddenLine>
            </a:ext>
          </a:extLst>
        </p:spPr>
        <p:txBody>
          <a:bodyPr wrap="none" lIns="88900" tIns="88900" rIns="88900" bIns="88900">
            <a:spAutoFit/>
          </a:bodyPr>
          <a:lstStyle>
            <a:lvl1pPr eaLnBrk="0" hangingPunct="0">
              <a:defRPr sz="2400">
                <a:solidFill>
                  <a:schemeClr val="tx1"/>
                </a:solidFill>
                <a:latin typeface="Arial" pitchFamily="34" charset="0"/>
                <a:cs typeface="Arial" pitchFamily="34" charset="0"/>
              </a:defRPr>
            </a:lvl1pPr>
            <a:lvl2pPr marL="742950" indent="-285750" eaLnBrk="0" hangingPunct="0">
              <a:defRPr sz="2400">
                <a:solidFill>
                  <a:schemeClr val="tx1"/>
                </a:solidFill>
                <a:latin typeface="Arial" pitchFamily="34" charset="0"/>
                <a:cs typeface="Arial" pitchFamily="34" charset="0"/>
              </a:defRPr>
            </a:lvl2pPr>
            <a:lvl3pPr marL="1143000" indent="-228600" eaLnBrk="0" hangingPunct="0">
              <a:defRPr sz="2400">
                <a:solidFill>
                  <a:schemeClr val="tx1"/>
                </a:solidFill>
                <a:latin typeface="Arial" pitchFamily="34" charset="0"/>
                <a:cs typeface="Arial" pitchFamily="34" charset="0"/>
              </a:defRPr>
            </a:lvl3pPr>
            <a:lvl4pPr marL="1600200" indent="-228600" eaLnBrk="0" hangingPunct="0">
              <a:defRPr sz="2400">
                <a:solidFill>
                  <a:schemeClr val="tx1"/>
                </a:solidFill>
                <a:latin typeface="Arial" pitchFamily="34" charset="0"/>
                <a:cs typeface="Arial" pitchFamily="34" charset="0"/>
              </a:defRPr>
            </a:lvl4pPr>
            <a:lvl5pPr marL="2057400" indent="-228600" eaLnBrk="0" hangingPunct="0">
              <a:defRPr sz="24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cs typeface="Arial" pitchFamily="34" charset="0"/>
              </a:defRPr>
            </a:lvl9pPr>
          </a:lstStyle>
          <a:p>
            <a:pPr algn="r"/>
            <a:r>
              <a:rPr lang="en-US" sz="1600" b="1" dirty="0"/>
              <a:t>s108d04</a:t>
            </a:r>
          </a:p>
        </p:txBody>
      </p:sp>
      <p:sp>
        <p:nvSpPr>
          <p:cNvPr id="23558" name="Rectangle 10"/>
          <p:cNvSpPr>
            <a:spLocks noChangeArrowheads="1"/>
          </p:cNvSpPr>
          <p:nvPr/>
        </p:nvSpPr>
        <p:spPr bwMode="auto">
          <a:xfrm>
            <a:off x="571500" y="1815034"/>
            <a:ext cx="7466146" cy="2936188"/>
          </a:xfrm>
          <a:prstGeom prst="rect">
            <a:avLst/>
          </a:prstGeom>
          <a:solidFill>
            <a:srgbClr val="FFFFFF"/>
          </a:solidFill>
          <a:ln w="38100">
            <a:solidFill>
              <a:schemeClr val="tx2"/>
            </a:solidFill>
            <a:miter lim="800000"/>
            <a:headEnd type="none" w="med" len="lg"/>
            <a:tailEnd type="none" w="med" len="lg"/>
          </a:ln>
        </p:spPr>
        <p:txBody>
          <a:bodyPr wrap="none" tIns="54864" rIns="0" bIns="54864">
            <a:spAutoFit/>
          </a:bodyPr>
          <a:lstStyle/>
          <a:p>
            <a:pPr eaLnBrk="0" hangingPunct="0">
              <a:lnSpc>
                <a:spcPct val="85000"/>
              </a:lnSpc>
            </a:pPr>
            <a:r>
              <a:rPr lang="en-US" b="1" dirty="0">
                <a:latin typeface="Courier New" pitchFamily="49" charset="0"/>
              </a:rPr>
              <a:t>proc sql inobs=10;</a:t>
            </a:r>
          </a:p>
          <a:p>
            <a:pPr eaLnBrk="0" hangingPunct="0">
              <a:lnSpc>
                <a:spcPct val="85000"/>
              </a:lnSpc>
            </a:pPr>
            <a:r>
              <a:rPr lang="en-US" b="1" dirty="0">
                <a:latin typeface="Courier New" pitchFamily="49" charset="0"/>
              </a:rPr>
              <a:t>title "orion.price_list - INOBS=10";</a:t>
            </a:r>
          </a:p>
          <a:p>
            <a:pPr eaLnBrk="0" hangingPunct="0">
              <a:lnSpc>
                <a:spcPct val="85000"/>
              </a:lnSpc>
            </a:pPr>
            <a:r>
              <a:rPr lang="en-US" b="1" dirty="0">
                <a:latin typeface="Courier New" pitchFamily="49" charset="0"/>
              </a:rPr>
              <a:t>select Product_ID, </a:t>
            </a:r>
          </a:p>
          <a:p>
            <a:pPr eaLnBrk="0" hangingPunct="0">
              <a:lnSpc>
                <a:spcPct val="85000"/>
              </a:lnSpc>
            </a:pPr>
            <a:r>
              <a:rPr lang="en-US" b="1" dirty="0">
                <a:latin typeface="Courier New" pitchFamily="49" charset="0"/>
              </a:rPr>
              <a:t>       Unit_Cost_Price format=comma8.2,</a:t>
            </a:r>
          </a:p>
          <a:p>
            <a:pPr eaLnBrk="0" hangingPunct="0">
              <a:lnSpc>
                <a:spcPct val="85000"/>
              </a:lnSpc>
            </a:pPr>
            <a:r>
              <a:rPr lang="en-US" b="1" dirty="0">
                <a:latin typeface="Courier New" pitchFamily="49" charset="0"/>
              </a:rPr>
              <a:t>       Unit_Sales_Price format=comma8.2,</a:t>
            </a:r>
          </a:p>
          <a:p>
            <a:pPr eaLnBrk="0" hangingPunct="0">
              <a:lnSpc>
                <a:spcPct val="85000"/>
              </a:lnSpc>
            </a:pPr>
            <a:r>
              <a:rPr lang="en-US" b="1" dirty="0">
                <a:latin typeface="Courier New" pitchFamily="49" charset="0"/>
              </a:rPr>
              <a:t>       Unit_Sales_Price-Unit_Cost_Price </a:t>
            </a:r>
            <a:br>
              <a:rPr lang="en-US" b="1" dirty="0">
                <a:latin typeface="Courier New" pitchFamily="49" charset="0"/>
              </a:rPr>
            </a:br>
            <a:r>
              <a:rPr lang="en-US" b="1" dirty="0">
                <a:latin typeface="Courier New" pitchFamily="49" charset="0"/>
              </a:rPr>
              <a:t>       as Margin format=comma8.2</a:t>
            </a:r>
          </a:p>
          <a:p>
            <a:pPr eaLnBrk="0" hangingPunct="0">
              <a:lnSpc>
                <a:spcPct val="85000"/>
              </a:lnSpc>
            </a:pPr>
            <a:r>
              <a:rPr lang="en-US" b="1" dirty="0">
                <a:latin typeface="Courier New" pitchFamily="49" charset="0"/>
              </a:rPr>
              <a:t>   from orion.price_list;</a:t>
            </a:r>
          </a:p>
          <a:p>
            <a:pPr eaLnBrk="0" hangingPunct="0">
              <a:lnSpc>
                <a:spcPct val="85000"/>
              </a:lnSpc>
            </a:pPr>
            <a:r>
              <a:rPr lang="en-US" b="1" dirty="0">
                <a:latin typeface="Courier New" pitchFamily="49" charset="0"/>
              </a:rPr>
              <a:t>quit;</a:t>
            </a:r>
          </a:p>
        </p:txBody>
      </p:sp>
      <p:sp>
        <p:nvSpPr>
          <p:cNvPr id="23559" name="Rectangle 12"/>
          <p:cNvSpPr>
            <a:spLocks noChangeArrowheads="1"/>
          </p:cNvSpPr>
          <p:nvPr>
            <p:custDataLst>
              <p:tags r:id="rId1"/>
            </p:custDataLst>
          </p:nvPr>
        </p:nvSpPr>
        <p:spPr bwMode="auto">
          <a:xfrm>
            <a:off x="2295589" y="1841196"/>
            <a:ext cx="1485900" cy="336550"/>
          </a:xfrm>
          <a:prstGeom prst="rect">
            <a:avLst/>
          </a:prstGeom>
          <a:solidFill>
            <a:srgbClr val="99CCFF">
              <a:alpha val="50195"/>
            </a:srgbClr>
          </a:solidFill>
          <a:ln>
            <a:noFill/>
          </a:ln>
          <a:extLst>
            <a:ext uri="{91240B29-F687-4F45-9708-019B960494DF}">
              <a14:hiddenLine xmlns:a14="http://schemas.microsoft.com/office/drawing/2010/main" w="38100">
                <a:solidFill>
                  <a:srgbClr val="000000"/>
                </a:solidFill>
                <a:miter lim="800000"/>
                <a:headEnd type="none" w="med" len="lg"/>
                <a:tailEnd type="none" w="med" len="lg"/>
              </a14:hiddenLine>
            </a:ext>
          </a:extLst>
        </p:spPr>
        <p:txBody>
          <a:bodyPr wrap="none" lIns="54864" tIns="54864" rIns="54864" bIns="54864" anchor="ctr">
            <a:spAutoFit/>
          </a:bodyPr>
          <a:lstStyle/>
          <a:p>
            <a:pPr eaLnBrk="0" hangingPunct="0"/>
            <a:endParaRPr lang="en-US" dirty="0"/>
          </a:p>
        </p:txBody>
      </p:sp>
      <p:sp>
        <p:nvSpPr>
          <p:cNvPr id="9" name="Text Box 4"/>
          <p:cNvSpPr txBox="1">
            <a:spLocks noChangeArrowheads="1"/>
          </p:cNvSpPr>
          <p:nvPr/>
        </p:nvSpPr>
        <p:spPr bwMode="auto">
          <a:xfrm>
            <a:off x="4841631" y="1465521"/>
            <a:ext cx="1386891" cy="615553"/>
          </a:xfrm>
          <a:prstGeom prst="rect">
            <a:avLst/>
          </a:prstGeom>
          <a:solidFill>
            <a:srgbClr val="CDD9EF"/>
          </a:solidFill>
          <a:ln w="19050">
            <a:solidFill>
              <a:schemeClr val="tx1"/>
            </a:solidFill>
            <a:miter lim="800000"/>
            <a:headEnd type="none" w="sm" len="sm"/>
            <a:tailEnd type="none" w="sm" len="sm"/>
          </a:ln>
          <a:effectLst>
            <a:outerShdw blurRad="50800" dist="107763" dir="2700001" algn="ctr" rotWithShape="0">
              <a:srgbClr val="000000">
                <a:alpha val="40000"/>
              </a:srgbClr>
            </a:outerShdw>
          </a:effectLst>
        </p:spPr>
        <p:txBody>
          <a:bodyPr wrap="square" tIns="152400" bIns="152400">
            <a:spAutoFit/>
          </a:bodyPr>
          <a:lstStyle/>
          <a:p>
            <a:pPr eaLnBrk="0" hangingPunct="0">
              <a:spcBef>
                <a:spcPct val="50000"/>
              </a:spcBef>
              <a:defRPr/>
            </a:pPr>
            <a:r>
              <a:rPr lang="en-US" sz="2000" b="1" dirty="0">
                <a:latin typeface="Arial"/>
                <a:cs typeface="+mn-cs"/>
              </a:rPr>
              <a:t>INOBS=</a:t>
            </a:r>
            <a:r>
              <a:rPr lang="en-US" sz="2000" i="1" dirty="0">
                <a:latin typeface="Arial"/>
                <a:cs typeface="+mn-cs"/>
              </a:rPr>
              <a:t>n</a:t>
            </a:r>
            <a:endParaRPr lang="en-US" sz="2000" b="1" dirty="0">
              <a:latin typeface="Arial"/>
              <a:cs typeface="+mn-cs"/>
            </a:endParaRPr>
          </a:p>
        </p:txBody>
      </p:sp>
    </p:spTree>
    <p:extLst>
      <p:ext uri="{BB962C8B-B14F-4D97-AF65-F5344CB8AC3E}">
        <p14:creationId xmlns:p14="http://schemas.microsoft.com/office/powerpoint/2010/main" val="303003236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r>
              <a:rPr lang="en-US" dirty="0"/>
              <a:t>Viewing the Output</a:t>
            </a:r>
          </a:p>
        </p:txBody>
      </p:sp>
      <p:sp>
        <p:nvSpPr>
          <p:cNvPr id="24579" name="Text Box 3"/>
          <p:cNvSpPr>
            <a:spLocks noGrp="1" noChangeArrowheads="1"/>
          </p:cNvSpPr>
          <p:nvPr>
            <p:ph idx="1"/>
          </p:nvPr>
        </p:nvSpPr>
        <p:spPr/>
        <p:txBody>
          <a:bodyPr/>
          <a:lstStyle/>
          <a:p>
            <a:pPr marL="0" indent="0">
              <a:spcBef>
                <a:spcPct val="50000"/>
              </a:spcBef>
              <a:buClrTx/>
              <a:buFontTx/>
              <a:buNone/>
            </a:pPr>
            <a:r>
              <a:rPr lang="en-US" dirty="0"/>
              <a:t>PROC SQL Output</a:t>
            </a:r>
          </a:p>
        </p:txBody>
      </p:sp>
      <p:sp>
        <p:nvSpPr>
          <p:cNvPr id="24581" name="Text Box 6"/>
          <p:cNvSpPr txBox="1">
            <a:spLocks noChangeArrowheads="1"/>
          </p:cNvSpPr>
          <p:nvPr/>
        </p:nvSpPr>
        <p:spPr bwMode="auto">
          <a:xfrm>
            <a:off x="1600200" y="3581400"/>
            <a:ext cx="177800"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type="none" w="med" len="lg"/>
                <a:tailEnd type="none" w="med" len="lg"/>
              </a14:hiddenLine>
            </a:ext>
          </a:extLst>
        </p:spPr>
        <p:txBody>
          <a:bodyPr wrap="none" lIns="88900" tIns="88900" rIns="88900" bIns="88900">
            <a:spAutoFit/>
          </a:bodyPr>
          <a:lstStyle>
            <a:lvl1pPr eaLnBrk="0" hangingPunct="0">
              <a:defRPr sz="2400">
                <a:solidFill>
                  <a:schemeClr val="tx1"/>
                </a:solidFill>
                <a:latin typeface="Arial" pitchFamily="34" charset="0"/>
                <a:cs typeface="Arial" pitchFamily="34" charset="0"/>
              </a:defRPr>
            </a:lvl1pPr>
            <a:lvl2pPr marL="742950" indent="-285750" eaLnBrk="0" hangingPunct="0">
              <a:defRPr sz="2400">
                <a:solidFill>
                  <a:schemeClr val="tx1"/>
                </a:solidFill>
                <a:latin typeface="Arial" pitchFamily="34" charset="0"/>
                <a:cs typeface="Arial" pitchFamily="34" charset="0"/>
              </a:defRPr>
            </a:lvl2pPr>
            <a:lvl3pPr marL="1143000" indent="-228600" eaLnBrk="0" hangingPunct="0">
              <a:defRPr sz="2400">
                <a:solidFill>
                  <a:schemeClr val="tx1"/>
                </a:solidFill>
                <a:latin typeface="Arial" pitchFamily="34" charset="0"/>
                <a:cs typeface="Arial" pitchFamily="34" charset="0"/>
              </a:defRPr>
            </a:lvl3pPr>
            <a:lvl4pPr marL="1600200" indent="-228600" eaLnBrk="0" hangingPunct="0">
              <a:defRPr sz="2400">
                <a:solidFill>
                  <a:schemeClr val="tx1"/>
                </a:solidFill>
                <a:latin typeface="Arial" pitchFamily="34" charset="0"/>
                <a:cs typeface="Arial" pitchFamily="34" charset="0"/>
              </a:defRPr>
            </a:lvl4pPr>
            <a:lvl5pPr marL="2057400" indent="-228600" eaLnBrk="0" hangingPunct="0">
              <a:defRPr sz="24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cs typeface="Arial" pitchFamily="34" charset="0"/>
              </a:defRPr>
            </a:lvl9pPr>
          </a:lstStyle>
          <a:p>
            <a:endParaRPr lang="en-US" noProof="1">
              <a:latin typeface="SAS Monospace" pitchFamily="49" charset="0"/>
            </a:endParaRPr>
          </a:p>
        </p:txBody>
      </p:sp>
      <p:sp>
        <p:nvSpPr>
          <p:cNvPr id="24582" name="Text Box 8"/>
          <p:cNvSpPr txBox="1">
            <a:spLocks noChangeArrowheads="1"/>
          </p:cNvSpPr>
          <p:nvPr/>
        </p:nvSpPr>
        <p:spPr bwMode="auto">
          <a:xfrm>
            <a:off x="1600200" y="3581400"/>
            <a:ext cx="177800"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type="none" w="med" len="lg"/>
                <a:tailEnd type="none" w="med" len="lg"/>
              </a14:hiddenLine>
            </a:ext>
          </a:extLst>
        </p:spPr>
        <p:txBody>
          <a:bodyPr wrap="none" lIns="88900" tIns="88900" rIns="88900" bIns="88900">
            <a:spAutoFit/>
          </a:bodyPr>
          <a:lstStyle>
            <a:lvl1pPr eaLnBrk="0" hangingPunct="0">
              <a:defRPr sz="2400">
                <a:solidFill>
                  <a:schemeClr val="tx1"/>
                </a:solidFill>
                <a:latin typeface="Arial" pitchFamily="34" charset="0"/>
                <a:cs typeface="Arial" pitchFamily="34" charset="0"/>
              </a:defRPr>
            </a:lvl1pPr>
            <a:lvl2pPr marL="742950" indent="-285750" eaLnBrk="0" hangingPunct="0">
              <a:defRPr sz="2400">
                <a:solidFill>
                  <a:schemeClr val="tx1"/>
                </a:solidFill>
                <a:latin typeface="Arial" pitchFamily="34" charset="0"/>
                <a:cs typeface="Arial" pitchFamily="34" charset="0"/>
              </a:defRPr>
            </a:lvl2pPr>
            <a:lvl3pPr marL="1143000" indent="-228600" eaLnBrk="0" hangingPunct="0">
              <a:defRPr sz="2400">
                <a:solidFill>
                  <a:schemeClr val="tx1"/>
                </a:solidFill>
                <a:latin typeface="Arial" pitchFamily="34" charset="0"/>
                <a:cs typeface="Arial" pitchFamily="34" charset="0"/>
              </a:defRPr>
            </a:lvl3pPr>
            <a:lvl4pPr marL="1600200" indent="-228600" eaLnBrk="0" hangingPunct="0">
              <a:defRPr sz="2400">
                <a:solidFill>
                  <a:schemeClr val="tx1"/>
                </a:solidFill>
                <a:latin typeface="Arial" pitchFamily="34" charset="0"/>
                <a:cs typeface="Arial" pitchFamily="34" charset="0"/>
              </a:defRPr>
            </a:lvl4pPr>
            <a:lvl5pPr marL="2057400" indent="-228600" eaLnBrk="0" hangingPunct="0">
              <a:defRPr sz="24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cs typeface="Arial" pitchFamily="34" charset="0"/>
              </a:defRPr>
            </a:lvl9pPr>
          </a:lstStyle>
          <a:p>
            <a:endParaRPr lang="en-US" noProof="1">
              <a:latin typeface="SAS Monospace" pitchFamily="49" charset="0"/>
            </a:endParaRPr>
          </a:p>
        </p:txBody>
      </p:sp>
      <p:sp>
        <p:nvSpPr>
          <p:cNvPr id="24583" name="Text Box 9"/>
          <p:cNvSpPr txBox="1">
            <a:spLocks noChangeArrowheads="1"/>
          </p:cNvSpPr>
          <p:nvPr/>
        </p:nvSpPr>
        <p:spPr bwMode="auto">
          <a:xfrm>
            <a:off x="665163" y="1489557"/>
            <a:ext cx="7793037" cy="4533900"/>
          </a:xfrm>
          <a:prstGeom prst="rect">
            <a:avLst/>
          </a:prstGeom>
          <a:solidFill>
            <a:srgbClr val="FFFFFF"/>
          </a:solidFill>
          <a:ln w="38100">
            <a:solidFill>
              <a:schemeClr val="tx2"/>
            </a:solidFill>
            <a:miter lim="800000"/>
            <a:headEnd type="none" w="sm" len="sm"/>
            <a:tailEnd type="none" w="sm" len="sm"/>
          </a:ln>
        </p:spPr>
        <p:txBody>
          <a:bodyPr lIns="182880" tIns="50800" rIns="182880" bIns="50800">
            <a:spAutoFit/>
          </a:bodyPr>
          <a:lstStyle>
            <a:lvl1pPr eaLnBrk="0" hangingPunct="0">
              <a:defRPr sz="2400">
                <a:solidFill>
                  <a:schemeClr val="tx1"/>
                </a:solidFill>
                <a:latin typeface="Arial" pitchFamily="34" charset="0"/>
                <a:cs typeface="Arial" pitchFamily="34" charset="0"/>
              </a:defRPr>
            </a:lvl1pPr>
            <a:lvl2pPr marL="742950" indent="-285750" eaLnBrk="0" hangingPunct="0">
              <a:defRPr sz="2400">
                <a:solidFill>
                  <a:schemeClr val="tx1"/>
                </a:solidFill>
                <a:latin typeface="Arial" pitchFamily="34" charset="0"/>
                <a:cs typeface="Arial" pitchFamily="34" charset="0"/>
              </a:defRPr>
            </a:lvl2pPr>
            <a:lvl3pPr marL="1143000" indent="-228600" eaLnBrk="0" hangingPunct="0">
              <a:defRPr sz="2400">
                <a:solidFill>
                  <a:schemeClr val="tx1"/>
                </a:solidFill>
                <a:latin typeface="Arial" pitchFamily="34" charset="0"/>
                <a:cs typeface="Arial" pitchFamily="34" charset="0"/>
              </a:defRPr>
            </a:lvl3pPr>
            <a:lvl4pPr marL="1600200" indent="-228600" eaLnBrk="0" hangingPunct="0">
              <a:defRPr sz="2400">
                <a:solidFill>
                  <a:schemeClr val="tx1"/>
                </a:solidFill>
                <a:latin typeface="Arial" pitchFamily="34" charset="0"/>
                <a:cs typeface="Arial" pitchFamily="34" charset="0"/>
              </a:defRPr>
            </a:lvl4pPr>
            <a:lvl5pPr marL="2057400" indent="-228600" eaLnBrk="0" hangingPunct="0">
              <a:defRPr sz="24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cs typeface="Arial" pitchFamily="34" charset="0"/>
              </a:defRPr>
            </a:lvl9pPr>
          </a:lstStyle>
          <a:p>
            <a:pPr algn="ctr"/>
            <a:r>
              <a:rPr lang="en-US" sz="1800" b="1" dirty="0">
                <a:solidFill>
                  <a:srgbClr val="000000"/>
                </a:solidFill>
                <a:latin typeface="SAS Monospace" pitchFamily="49" charset="0"/>
              </a:rPr>
              <a:t>orion.price_list - INOBS=10</a:t>
            </a:r>
          </a:p>
          <a:p>
            <a:pPr algn="ctr"/>
            <a:endParaRPr lang="en-US" sz="1800" b="1" dirty="0">
              <a:solidFill>
                <a:srgbClr val="000000"/>
              </a:solidFill>
              <a:latin typeface="SAS Monospace" pitchFamily="49" charset="0"/>
            </a:endParaRPr>
          </a:p>
          <a:p>
            <a:pPr algn="ctr"/>
            <a:r>
              <a:rPr lang="en-US" sz="1800" b="1" dirty="0">
                <a:solidFill>
                  <a:srgbClr val="000000"/>
                </a:solidFill>
                <a:latin typeface="SAS Monospace" pitchFamily="49" charset="0"/>
              </a:rPr>
              <a:t>        Unit      </a:t>
            </a:r>
            <a:r>
              <a:rPr lang="en-US" sz="1800" b="1" dirty="0" err="1">
                <a:solidFill>
                  <a:srgbClr val="000000"/>
                </a:solidFill>
                <a:latin typeface="SAS Monospace" pitchFamily="49" charset="0"/>
              </a:rPr>
              <a:t>Unit</a:t>
            </a:r>
            <a:endParaRPr lang="en-US" sz="1800" b="1" dirty="0">
              <a:solidFill>
                <a:srgbClr val="000000"/>
              </a:solidFill>
              <a:latin typeface="SAS Monospace"/>
            </a:endParaRPr>
          </a:p>
          <a:p>
            <a:pPr algn="ctr"/>
            <a:r>
              <a:rPr lang="en-US" sz="1800" b="1" dirty="0">
                <a:solidFill>
                  <a:srgbClr val="000000"/>
                </a:solidFill>
                <a:latin typeface="SAS Monospace" pitchFamily="49" charset="0"/>
              </a:rPr>
              <a:t>        Cost     Sales</a:t>
            </a:r>
          </a:p>
          <a:p>
            <a:pPr algn="ctr"/>
            <a:r>
              <a:rPr lang="en-US" sz="1800" b="1" dirty="0">
                <a:solidFill>
                  <a:srgbClr val="000000"/>
                </a:solidFill>
                <a:latin typeface="SAS Monospace" pitchFamily="49" charset="0"/>
              </a:rPr>
              <a:t>  Product ID     Price     </a:t>
            </a:r>
            <a:r>
              <a:rPr lang="en-US" sz="1800" b="1" dirty="0" err="1">
                <a:solidFill>
                  <a:srgbClr val="000000"/>
                </a:solidFill>
                <a:latin typeface="SAS Monospace" pitchFamily="49" charset="0"/>
              </a:rPr>
              <a:t>Price</a:t>
            </a:r>
            <a:r>
              <a:rPr lang="en-US" sz="1800" b="1" dirty="0">
                <a:solidFill>
                  <a:srgbClr val="000000"/>
                </a:solidFill>
                <a:latin typeface="SAS Monospace" pitchFamily="49" charset="0"/>
              </a:rPr>
              <a:t>    Margin</a:t>
            </a:r>
          </a:p>
          <a:p>
            <a:pPr algn="ctr"/>
            <a:r>
              <a:rPr lang="en-US" sz="1800" b="1" dirty="0">
                <a:solidFill>
                  <a:srgbClr val="FFFFFF"/>
                </a:solidFill>
                <a:latin typeface="SAS Monospace" pitchFamily="49" charset="0"/>
              </a:rPr>
              <a:t>ƒƒƒƒƒƒƒƒƒƒƒƒƒƒƒƒƒƒƒƒƒƒƒƒƒƒƒƒƒƒƒƒƒƒƒƒƒƒƒƒƒƒ</a:t>
            </a:r>
          </a:p>
          <a:p>
            <a:pPr algn="ctr"/>
            <a:r>
              <a:rPr lang="en-US" sz="1800" b="1" dirty="0">
                <a:solidFill>
                  <a:srgbClr val="000000"/>
                </a:solidFill>
                <a:latin typeface="SAS Monospace" pitchFamily="49" charset="0"/>
              </a:rPr>
              <a:t>210200100009     15.50     34.70     19.20</a:t>
            </a:r>
          </a:p>
          <a:p>
            <a:pPr algn="ctr"/>
            <a:r>
              <a:rPr lang="en-US" sz="1800" b="1" dirty="0">
                <a:solidFill>
                  <a:srgbClr val="000000"/>
                </a:solidFill>
                <a:latin typeface="SAS Monospace" pitchFamily="49" charset="0"/>
              </a:rPr>
              <a:t>210200100017     17.80     40.00     22.20</a:t>
            </a:r>
          </a:p>
          <a:p>
            <a:pPr algn="ctr"/>
            <a:r>
              <a:rPr lang="en-US" sz="1800" b="1" dirty="0">
                <a:solidFill>
                  <a:srgbClr val="000000"/>
                </a:solidFill>
                <a:latin typeface="SAS Monospace" pitchFamily="49" charset="0"/>
              </a:rPr>
              <a:t>210200200023      8.25     19.80     11.55</a:t>
            </a:r>
          </a:p>
          <a:p>
            <a:pPr algn="ctr"/>
            <a:r>
              <a:rPr lang="en-US" sz="1800" b="1" dirty="0">
                <a:solidFill>
                  <a:srgbClr val="000000"/>
                </a:solidFill>
                <a:latin typeface="SAS Monospace" pitchFamily="49" charset="0"/>
              </a:rPr>
              <a:t>210200600067     28.90     67.00     38.10</a:t>
            </a:r>
          </a:p>
          <a:p>
            <a:pPr algn="ctr"/>
            <a:r>
              <a:rPr lang="en-US" sz="1800" b="1" dirty="0">
                <a:solidFill>
                  <a:srgbClr val="000000"/>
                </a:solidFill>
                <a:latin typeface="SAS Monospace" pitchFamily="49" charset="0"/>
              </a:rPr>
              <a:t>210200600085     17.85     39.40     21.55</a:t>
            </a:r>
          </a:p>
          <a:p>
            <a:pPr algn="ctr"/>
            <a:r>
              <a:rPr lang="en-US" sz="1800" b="1" dirty="0">
                <a:solidFill>
                  <a:srgbClr val="000000"/>
                </a:solidFill>
                <a:latin typeface="SAS Monospace" pitchFamily="49" charset="0"/>
              </a:rPr>
              <a:t>210200600112      9.25     21.80     12.55</a:t>
            </a:r>
          </a:p>
          <a:p>
            <a:pPr algn="ctr"/>
            <a:r>
              <a:rPr lang="en-US" sz="1800" b="1" dirty="0">
                <a:solidFill>
                  <a:srgbClr val="000000"/>
                </a:solidFill>
                <a:latin typeface="SAS Monospace" pitchFamily="49" charset="0"/>
              </a:rPr>
              <a:t>210200900033      6.45     14.20      7.75</a:t>
            </a:r>
          </a:p>
          <a:p>
            <a:pPr algn="ctr"/>
            <a:r>
              <a:rPr lang="en-US" sz="1800" b="1" dirty="0">
                <a:solidFill>
                  <a:srgbClr val="000000"/>
                </a:solidFill>
                <a:latin typeface="SAS Monospace" pitchFamily="49" charset="0"/>
              </a:rPr>
              <a:t>210200900038      9.30     20.30     11.00</a:t>
            </a:r>
          </a:p>
          <a:p>
            <a:pPr algn="ctr"/>
            <a:r>
              <a:rPr lang="en-US" sz="1800" b="1" dirty="0">
                <a:solidFill>
                  <a:srgbClr val="000000"/>
                </a:solidFill>
                <a:latin typeface="SAS Monospace" pitchFamily="49" charset="0"/>
              </a:rPr>
              <a:t>210201000050      9.00     19.60     10.60</a:t>
            </a:r>
          </a:p>
          <a:p>
            <a:pPr algn="ctr"/>
            <a:r>
              <a:rPr lang="en-US" sz="1800" b="1" dirty="0">
                <a:solidFill>
                  <a:srgbClr val="000000"/>
                </a:solidFill>
                <a:latin typeface="SAS Monospace" pitchFamily="49" charset="0"/>
              </a:rPr>
              <a:t>210201000126      2.30      6.50      4.20</a:t>
            </a:r>
          </a:p>
        </p:txBody>
      </p:sp>
      <p:cxnSp>
        <p:nvCxnSpPr>
          <p:cNvPr id="24584" name="Straight Connector 7"/>
          <p:cNvCxnSpPr>
            <a:cxnSpLocks noChangeShapeType="1"/>
          </p:cNvCxnSpPr>
          <p:nvPr/>
        </p:nvCxnSpPr>
        <p:spPr bwMode="auto">
          <a:xfrm>
            <a:off x="1766888" y="3100388"/>
            <a:ext cx="5935662" cy="0"/>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79838205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r>
              <a:rPr lang="en-US" dirty="0"/>
              <a:t>Resetting Options</a:t>
            </a:r>
          </a:p>
        </p:txBody>
      </p:sp>
      <p:sp>
        <p:nvSpPr>
          <p:cNvPr id="14339" name="Rectangle 3"/>
          <p:cNvSpPr>
            <a:spLocks noGrp="1" noChangeArrowheads="1"/>
          </p:cNvSpPr>
          <p:nvPr>
            <p:ph idx="1"/>
          </p:nvPr>
        </p:nvSpPr>
        <p:spPr>
          <a:xfrm>
            <a:off x="664464" y="1083882"/>
            <a:ext cx="7848600" cy="4264025"/>
          </a:xfrm>
        </p:spPr>
        <p:txBody>
          <a:bodyPr/>
          <a:lstStyle/>
          <a:p>
            <a:pPr marL="0" indent="0">
              <a:spcBef>
                <a:spcPts val="600"/>
              </a:spcBef>
              <a:spcAft>
                <a:spcPts val="300"/>
              </a:spcAft>
              <a:buClrTx/>
              <a:buFontTx/>
              <a:buNone/>
            </a:pPr>
            <a:r>
              <a:rPr lang="en-US" dirty="0"/>
              <a:t>Use the RESET statement to add or change PROC SQL options without re-invoking the procedure.</a:t>
            </a:r>
          </a:p>
          <a:p>
            <a:pPr marL="0" indent="0">
              <a:spcBef>
                <a:spcPts val="600"/>
              </a:spcBef>
              <a:spcAft>
                <a:spcPts val="300"/>
              </a:spcAft>
              <a:buClrTx/>
              <a:buFontTx/>
              <a:buNone/>
            </a:pPr>
            <a:endParaRPr lang="en-US" dirty="0"/>
          </a:p>
          <a:p>
            <a:pPr marL="0" indent="0">
              <a:spcBef>
                <a:spcPts val="600"/>
              </a:spcBef>
              <a:spcAft>
                <a:spcPts val="300"/>
              </a:spcAft>
              <a:buClrTx/>
              <a:buFontTx/>
              <a:buNone/>
            </a:pPr>
            <a:endParaRPr lang="en-US" dirty="0"/>
          </a:p>
          <a:p>
            <a:pPr marL="0" indent="0">
              <a:spcBef>
                <a:spcPts val="600"/>
              </a:spcBef>
              <a:spcAft>
                <a:spcPts val="300"/>
              </a:spcAft>
              <a:buClrTx/>
              <a:buFontTx/>
              <a:buNone/>
            </a:pPr>
            <a:endParaRPr lang="en-US" dirty="0"/>
          </a:p>
          <a:p>
            <a:pPr marL="627063" indent="-627063">
              <a:spcBef>
                <a:spcPts val="600"/>
              </a:spcBef>
              <a:spcAft>
                <a:spcPts val="300"/>
              </a:spcAft>
              <a:buClrTx/>
            </a:pPr>
            <a:r>
              <a:rPr lang="en-US" b="1" dirty="0">
                <a:sym typeface="Wingdings"/>
              </a:rPr>
              <a:t></a:t>
            </a:r>
            <a:r>
              <a:rPr lang="en-US" dirty="0"/>
              <a:t>	An option specified in the PROC SQL statement remains in effect until you re-invoke PROC SQL </a:t>
            </a:r>
            <a:br>
              <a:rPr lang="en-US" dirty="0"/>
            </a:br>
            <a:r>
              <a:rPr lang="en-US" dirty="0"/>
              <a:t>or issue a RESET statement.</a:t>
            </a:r>
          </a:p>
          <a:p>
            <a:pPr marL="0" indent="0">
              <a:spcBef>
                <a:spcPts val="600"/>
              </a:spcBef>
              <a:spcAft>
                <a:spcPts val="300"/>
              </a:spcAft>
              <a:buClrTx/>
              <a:buFontTx/>
              <a:buNone/>
            </a:pPr>
            <a:endParaRPr lang="en-US" dirty="0"/>
          </a:p>
        </p:txBody>
      </p:sp>
      <p:sp>
        <p:nvSpPr>
          <p:cNvPr id="16389" name="Text Box 5"/>
          <p:cNvSpPr txBox="1">
            <a:spLocks noChangeArrowheads="1"/>
          </p:cNvSpPr>
          <p:nvPr/>
        </p:nvSpPr>
        <p:spPr bwMode="auto">
          <a:xfrm>
            <a:off x="1409700" y="2062881"/>
            <a:ext cx="2334246" cy="615553"/>
          </a:xfrm>
          <a:prstGeom prst="rect">
            <a:avLst/>
          </a:prstGeom>
          <a:solidFill>
            <a:srgbClr val="CDD9EF"/>
          </a:solidFill>
          <a:ln w="19050">
            <a:solidFill>
              <a:srgbClr val="000000"/>
            </a:solidFill>
            <a:miter lim="800000"/>
            <a:headEnd type="none" w="med" len="lg"/>
            <a:tailEnd type="none" w="med" len="lg"/>
          </a:ln>
          <a:effectLst>
            <a:outerShdw blurRad="50800" dist="107763" dir="2700001" algn="ctr" rotWithShape="0">
              <a:srgbClr val="000000">
                <a:alpha val="40000"/>
              </a:srgbClr>
            </a:outerShdw>
          </a:effectLst>
        </p:spPr>
        <p:txBody>
          <a:bodyPr wrap="square" lIns="88900" tIns="152400" rIns="88900" bIns="152400">
            <a:spAutoFit/>
          </a:bodyPr>
          <a:lstStyle/>
          <a:p>
            <a:pPr eaLnBrk="0" hangingPunct="0">
              <a:defRPr/>
            </a:pPr>
            <a:r>
              <a:rPr lang="en-US" sz="2000" b="1" dirty="0">
                <a:solidFill>
                  <a:srgbClr val="000000"/>
                </a:solidFill>
                <a:latin typeface="Arial"/>
                <a:cs typeface="+mn-cs"/>
              </a:rPr>
              <a:t>RESET</a:t>
            </a:r>
            <a:r>
              <a:rPr lang="en-US" sz="2000" dirty="0">
                <a:solidFill>
                  <a:srgbClr val="000000"/>
                </a:solidFill>
                <a:latin typeface="Arial"/>
                <a:cs typeface="+mn-cs"/>
              </a:rPr>
              <a:t> </a:t>
            </a:r>
            <a:r>
              <a:rPr lang="en-US" sz="2000" i="1" dirty="0">
                <a:solidFill>
                  <a:srgbClr val="000000"/>
                </a:solidFill>
                <a:latin typeface="Arial"/>
                <a:cs typeface="+mn-cs"/>
              </a:rPr>
              <a:t>option(s)</a:t>
            </a:r>
            <a:r>
              <a:rPr lang="en-US" sz="2000" b="1" dirty="0">
                <a:solidFill>
                  <a:srgbClr val="000000"/>
                </a:solidFill>
                <a:latin typeface="Arial"/>
                <a:cs typeface="+mn-cs"/>
              </a:rPr>
              <a:t>;</a:t>
            </a:r>
          </a:p>
        </p:txBody>
      </p:sp>
    </p:spTree>
    <p:extLst>
      <p:ext uri="{BB962C8B-B14F-4D97-AF65-F5344CB8AC3E}">
        <p14:creationId xmlns:p14="http://schemas.microsoft.com/office/powerpoint/2010/main" val="234607967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r>
              <a:rPr lang="en-US"/>
              <a:t>8.04 Quiz</a:t>
            </a:r>
            <a:endParaRPr lang="en-US" dirty="0"/>
          </a:p>
        </p:txBody>
      </p:sp>
      <p:sp>
        <p:nvSpPr>
          <p:cNvPr id="27651" name="Rectangle 3"/>
          <p:cNvSpPr>
            <a:spLocks noGrp="1" noChangeArrowheads="1"/>
          </p:cNvSpPr>
          <p:nvPr>
            <p:ph idx="1"/>
          </p:nvPr>
        </p:nvSpPr>
        <p:spPr/>
        <p:txBody>
          <a:bodyPr/>
          <a:lstStyle/>
          <a:p>
            <a:pPr marL="0" indent="0"/>
            <a:r>
              <a:rPr lang="en-US" dirty="0"/>
              <a:t>Open the program </a:t>
            </a:r>
            <a:r>
              <a:rPr lang="en-US" b="1" dirty="0"/>
              <a:t>s108a01</a:t>
            </a:r>
            <a:r>
              <a:rPr lang="en-US" dirty="0"/>
              <a:t>. This SQL query joins </a:t>
            </a:r>
            <a:r>
              <a:rPr lang="en-US" b="1" dirty="0"/>
              <a:t>orion.employee_addresses</a:t>
            </a:r>
            <a:r>
              <a:rPr lang="en-US" dirty="0"/>
              <a:t> and </a:t>
            </a:r>
            <a:r>
              <a:rPr lang="en-US" b="1" dirty="0"/>
              <a:t>orion.employee_donations</a:t>
            </a:r>
            <a:r>
              <a:rPr lang="en-US" dirty="0"/>
              <a:t> to calculate each employee’s total charitable contribution for 2011. Output rows are numbered and are limited to 10 observations. </a:t>
            </a:r>
            <a:br>
              <a:rPr lang="en-US" dirty="0"/>
            </a:br>
            <a:br>
              <a:rPr lang="en-US" dirty="0"/>
            </a:br>
            <a:r>
              <a:rPr lang="en-US" dirty="0"/>
              <a:t>Without re-invoking PROC SQL, add a statement before the second query that does the following:</a:t>
            </a:r>
          </a:p>
          <a:p>
            <a:pPr lvl="1"/>
            <a:r>
              <a:rPr lang="en-US" dirty="0"/>
              <a:t>displays output rows without row numbers</a:t>
            </a:r>
          </a:p>
          <a:p>
            <a:pPr lvl="1"/>
            <a:r>
              <a:rPr lang="en-US" dirty="0"/>
              <a:t>ensures that only nine rows are output</a:t>
            </a:r>
          </a:p>
        </p:txBody>
      </p:sp>
    </p:spTree>
    <p:custDataLst>
      <p:tags r:id="rId1"/>
    </p:custDataLst>
    <p:extLst>
      <p:ext uri="{BB962C8B-B14F-4D97-AF65-F5344CB8AC3E}">
        <p14:creationId xmlns:p14="http://schemas.microsoft.com/office/powerpoint/2010/main" val="17351163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3" descr="L:\graphics\soft_blue_ova_horizl_crop.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688" y="1712499"/>
            <a:ext cx="8370887" cy="4184161"/>
          </a:xfrm>
          <a:prstGeom prst="rect">
            <a:avLst/>
          </a:prstGeom>
          <a:noFill/>
          <a:extLst>
            <a:ext uri="{909E8E84-426E-40DD-AFC4-6F175D3DCCD1}">
              <a14:hiddenFill xmlns:a14="http://schemas.microsoft.com/office/drawing/2010/main">
                <a:solidFill>
                  <a:srgbClr val="FFFFFF"/>
                </a:solidFill>
              </a14:hiddenFill>
            </a:ext>
          </a:extLst>
        </p:spPr>
      </p:pic>
      <p:sp>
        <p:nvSpPr>
          <p:cNvPr id="31746" name="Rectangle 3"/>
          <p:cNvSpPr>
            <a:spLocks noGrp="1" noChangeArrowheads="1"/>
          </p:cNvSpPr>
          <p:nvPr>
            <p:ph type="title"/>
          </p:nvPr>
        </p:nvSpPr>
        <p:spPr/>
        <p:txBody>
          <a:bodyPr/>
          <a:lstStyle/>
          <a:p>
            <a:r>
              <a:rPr lang="en-US" dirty="0"/>
              <a:t>Business Scenario</a:t>
            </a:r>
          </a:p>
        </p:txBody>
      </p:sp>
      <p:sp>
        <p:nvSpPr>
          <p:cNvPr id="31747" name="Rectangle 2"/>
          <p:cNvSpPr>
            <a:spLocks noGrp="1" noChangeArrowheads="1"/>
          </p:cNvSpPr>
          <p:nvPr>
            <p:ph idx="1"/>
          </p:nvPr>
        </p:nvSpPr>
        <p:spPr/>
        <p:txBody>
          <a:bodyPr/>
          <a:lstStyle/>
          <a:p>
            <a:pPr marL="0" lvl="1" indent="0">
              <a:buNone/>
            </a:pPr>
            <a:r>
              <a:rPr lang="en-US" dirty="0"/>
              <a:t>You have inherited many different data tables and want </a:t>
            </a:r>
            <a:br>
              <a:rPr lang="en-US" dirty="0"/>
            </a:br>
            <a:r>
              <a:rPr lang="en-US" dirty="0"/>
              <a:t>to become familiar with their content.</a:t>
            </a:r>
          </a:p>
        </p:txBody>
      </p:sp>
      <p:pic>
        <p:nvPicPr>
          <p:cNvPr id="1026" name="Picture 2" descr="\\sashq\root\dept\PSD\GRAPHICS\Illustrations\Folders and File Cabinets\filedrawers_nolabl_crop.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7270" y="2222043"/>
            <a:ext cx="1533906" cy="367207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1183331" y="2973620"/>
            <a:ext cx="810061" cy="400110"/>
          </a:xfrm>
          <a:prstGeom prst="rect">
            <a:avLst/>
          </a:prstGeom>
          <a:noFill/>
        </p:spPr>
        <p:txBody>
          <a:bodyPr wrap="square" rtlCol="0">
            <a:spAutoFit/>
          </a:bodyPr>
          <a:lstStyle/>
          <a:p>
            <a:r>
              <a:rPr lang="en-US" sz="2000" dirty="0"/>
              <a:t>Orion</a:t>
            </a:r>
          </a:p>
        </p:txBody>
      </p:sp>
      <p:sp>
        <p:nvSpPr>
          <p:cNvPr id="3" name="TextBox 2"/>
          <p:cNvSpPr txBox="1"/>
          <p:nvPr/>
        </p:nvSpPr>
        <p:spPr>
          <a:xfrm>
            <a:off x="1031958" y="4165905"/>
            <a:ext cx="1112805" cy="400110"/>
          </a:xfrm>
          <a:prstGeom prst="rect">
            <a:avLst/>
          </a:prstGeom>
          <a:noFill/>
        </p:spPr>
        <p:txBody>
          <a:bodyPr wrap="none" rtlCol="0">
            <a:spAutoFit/>
          </a:bodyPr>
          <a:lstStyle/>
          <a:p>
            <a:r>
              <a:rPr lang="en-US" sz="2000" dirty="0"/>
              <a:t>Sashelp</a:t>
            </a:r>
          </a:p>
        </p:txBody>
      </p:sp>
      <p:pic>
        <p:nvPicPr>
          <p:cNvPr id="13" name="Picture 2" descr="L:\graphics\dataset_STANDARD.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37972" y="2973620"/>
            <a:ext cx="1390650" cy="1352550"/>
          </a:xfrm>
          <a:prstGeom prst="rect">
            <a:avLst/>
          </a:prstGeom>
          <a:noFill/>
          <a:extLst>
            <a:ext uri="{909E8E84-426E-40DD-AFC4-6F175D3DCCD1}">
              <a14:hiddenFill xmlns:a14="http://schemas.microsoft.com/office/drawing/2010/main">
                <a:solidFill>
                  <a:srgbClr val="FFFFFF"/>
                </a:solidFill>
              </a14:hiddenFill>
            </a:ext>
          </a:extLst>
        </p:spPr>
      </p:pic>
      <p:pic>
        <p:nvPicPr>
          <p:cNvPr id="3075" name="Picture 3" descr="\\sashq\root\dept\PSD\GRAPHICS\Illustrations\Data\dataset_column.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92849" y="2973620"/>
            <a:ext cx="533400" cy="1647825"/>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descr="\\sashq\root\dept\PSD\GRAPHICS\Illustrations\Arrows\arrow_swoop_rt_2_noShadow.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19336935">
            <a:off x="2672334" y="2492607"/>
            <a:ext cx="800100" cy="962025"/>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5" descr="\\sashq\root\dept\PSD\GRAPHICS\Illustrations\Arrows\arrow_swoop_rt_2_noShadow.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19336935">
            <a:off x="5449843" y="3143856"/>
            <a:ext cx="800100" cy="96202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4265786" y="2629083"/>
            <a:ext cx="372218" cy="461665"/>
          </a:xfrm>
          <a:prstGeom prst="rect">
            <a:avLst/>
          </a:prstGeom>
          <a:noFill/>
        </p:spPr>
        <p:txBody>
          <a:bodyPr wrap="none" rtlCol="0">
            <a:spAutoFit/>
          </a:bodyPr>
          <a:lstStyle/>
          <a:p>
            <a:r>
              <a:rPr lang="en-US" b="1" dirty="0">
                <a:solidFill>
                  <a:srgbClr val="FF0000"/>
                </a:solidFill>
              </a:rPr>
              <a:t>?</a:t>
            </a:r>
          </a:p>
        </p:txBody>
      </p:sp>
      <p:sp>
        <p:nvSpPr>
          <p:cNvPr id="16" name="TextBox 15"/>
          <p:cNvSpPr txBox="1"/>
          <p:nvPr/>
        </p:nvSpPr>
        <p:spPr>
          <a:xfrm>
            <a:off x="6873440" y="2686828"/>
            <a:ext cx="372218" cy="461665"/>
          </a:xfrm>
          <a:prstGeom prst="rect">
            <a:avLst/>
          </a:prstGeom>
          <a:noFill/>
        </p:spPr>
        <p:txBody>
          <a:bodyPr wrap="none" rtlCol="0">
            <a:spAutoFit/>
          </a:bodyPr>
          <a:lstStyle/>
          <a:p>
            <a:r>
              <a:rPr lang="en-US" b="1" dirty="0">
                <a:solidFill>
                  <a:srgbClr val="FF0000"/>
                </a:solidFill>
              </a:rPr>
              <a:t>?</a:t>
            </a:r>
          </a:p>
        </p:txBody>
      </p:sp>
    </p:spTree>
    <p:extLst>
      <p:ext uri="{BB962C8B-B14F-4D97-AF65-F5344CB8AC3E}">
        <p14:creationId xmlns:p14="http://schemas.microsoft.com/office/powerpoint/2010/main" val="369319796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r>
              <a:rPr lang="en-US"/>
              <a:t>8.04 Quiz </a:t>
            </a:r>
            <a:r>
              <a:rPr lang="en-US" dirty="0"/>
              <a:t>– Correct Answer</a:t>
            </a:r>
          </a:p>
        </p:txBody>
      </p:sp>
      <p:sp>
        <p:nvSpPr>
          <p:cNvPr id="28675" name="Rectangle 3"/>
          <p:cNvSpPr>
            <a:spLocks noGrp="1" noChangeArrowheads="1"/>
          </p:cNvSpPr>
          <p:nvPr>
            <p:ph idx="1"/>
          </p:nvPr>
        </p:nvSpPr>
        <p:spPr/>
        <p:txBody>
          <a:bodyPr/>
          <a:lstStyle/>
          <a:p>
            <a:pPr marL="0" indent="0"/>
            <a:r>
              <a:rPr lang="en-US" dirty="0"/>
              <a:t>Without re-invoking PROC SQL, add a statement before the second query that does the following:</a:t>
            </a:r>
          </a:p>
          <a:p>
            <a:pPr lvl="1"/>
            <a:r>
              <a:rPr lang="en-US" dirty="0"/>
              <a:t>displays output rows without row numbers</a:t>
            </a:r>
          </a:p>
          <a:p>
            <a:pPr lvl="1"/>
            <a:r>
              <a:rPr lang="en-US" dirty="0"/>
              <a:t>ensures that only nine rows are output</a:t>
            </a:r>
            <a:endParaRPr lang="en-US" b="1" dirty="0"/>
          </a:p>
          <a:p>
            <a:pPr marL="0" indent="0"/>
            <a:endParaRPr lang="en-US" b="1" dirty="0"/>
          </a:p>
          <a:p>
            <a:pPr marL="0" indent="0"/>
            <a:endParaRPr lang="en-US" b="1" dirty="0"/>
          </a:p>
          <a:p>
            <a:pPr marL="0" indent="0"/>
            <a:r>
              <a:rPr lang="en-US" b="1" dirty="0"/>
              <a:t>This statement displays output rows without row numbers and ensures that only nine rows are output without re-invoking PROC SQL.</a:t>
            </a:r>
          </a:p>
        </p:txBody>
      </p:sp>
      <p:sp>
        <p:nvSpPr>
          <p:cNvPr id="28677" name="Text Box 4"/>
          <p:cNvSpPr txBox="1">
            <a:spLocks noChangeArrowheads="1"/>
          </p:cNvSpPr>
          <p:nvPr/>
        </p:nvSpPr>
        <p:spPr bwMode="auto">
          <a:xfrm>
            <a:off x="1600200" y="3581400"/>
            <a:ext cx="177800"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type="none" w="med" len="lg"/>
                <a:tailEnd type="none" w="med" len="lg"/>
              </a14:hiddenLine>
            </a:ext>
          </a:extLst>
        </p:spPr>
        <p:txBody>
          <a:bodyPr wrap="none" lIns="88900" tIns="88900" rIns="88900" bIns="88900">
            <a:spAutoFit/>
          </a:bodyPr>
          <a:lstStyle>
            <a:lvl1pPr eaLnBrk="0" hangingPunct="0">
              <a:defRPr sz="2400">
                <a:solidFill>
                  <a:schemeClr val="tx1"/>
                </a:solidFill>
                <a:latin typeface="Arial" pitchFamily="34" charset="0"/>
                <a:cs typeface="Arial" pitchFamily="34" charset="0"/>
              </a:defRPr>
            </a:lvl1pPr>
            <a:lvl2pPr marL="742950" indent="-285750" eaLnBrk="0" hangingPunct="0">
              <a:defRPr sz="2400">
                <a:solidFill>
                  <a:schemeClr val="tx1"/>
                </a:solidFill>
                <a:latin typeface="Arial" pitchFamily="34" charset="0"/>
                <a:cs typeface="Arial" pitchFamily="34" charset="0"/>
              </a:defRPr>
            </a:lvl2pPr>
            <a:lvl3pPr marL="1143000" indent="-228600" eaLnBrk="0" hangingPunct="0">
              <a:defRPr sz="2400">
                <a:solidFill>
                  <a:schemeClr val="tx1"/>
                </a:solidFill>
                <a:latin typeface="Arial" pitchFamily="34" charset="0"/>
                <a:cs typeface="Arial" pitchFamily="34" charset="0"/>
              </a:defRPr>
            </a:lvl3pPr>
            <a:lvl4pPr marL="1600200" indent="-228600" eaLnBrk="0" hangingPunct="0">
              <a:defRPr sz="2400">
                <a:solidFill>
                  <a:schemeClr val="tx1"/>
                </a:solidFill>
                <a:latin typeface="Arial" pitchFamily="34" charset="0"/>
                <a:cs typeface="Arial" pitchFamily="34" charset="0"/>
              </a:defRPr>
            </a:lvl4pPr>
            <a:lvl5pPr marL="2057400" indent="-228600" eaLnBrk="0" hangingPunct="0">
              <a:defRPr sz="24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cs typeface="Arial" pitchFamily="34" charset="0"/>
              </a:defRPr>
            </a:lvl9pPr>
          </a:lstStyle>
          <a:p>
            <a:endParaRPr lang="en-US" noProof="1">
              <a:latin typeface="Courier New" pitchFamily="49" charset="0"/>
            </a:endParaRPr>
          </a:p>
        </p:txBody>
      </p:sp>
      <p:sp>
        <p:nvSpPr>
          <p:cNvPr id="28678" name="Rectangle 5"/>
          <p:cNvSpPr>
            <a:spLocks noChangeArrowheads="1"/>
          </p:cNvSpPr>
          <p:nvPr/>
        </p:nvSpPr>
        <p:spPr bwMode="auto">
          <a:xfrm>
            <a:off x="723964" y="2867216"/>
            <a:ext cx="4568825" cy="471487"/>
          </a:xfrm>
          <a:prstGeom prst="rect">
            <a:avLst/>
          </a:prstGeom>
          <a:solidFill>
            <a:srgbClr val="FFFFFF"/>
          </a:solidFill>
          <a:ln w="38100">
            <a:solidFill>
              <a:schemeClr val="tx2"/>
            </a:solidFill>
            <a:miter lim="800000"/>
            <a:headEnd type="none" w="med" len="lg"/>
            <a:tailEnd type="none" w="med" len="lg"/>
          </a:ln>
        </p:spPr>
        <p:txBody>
          <a:bodyPr wrap="none" tIns="91440" rIns="50800" bIns="50800">
            <a:spAutoFit/>
          </a:bodyPr>
          <a:lstStyle/>
          <a:p>
            <a:pPr eaLnBrk="0" hangingPunct="0">
              <a:lnSpc>
                <a:spcPct val="85000"/>
              </a:lnSpc>
            </a:pPr>
            <a:r>
              <a:rPr lang="en-US" b="1" dirty="0">
                <a:latin typeface="Courier New" pitchFamily="49" charset="0"/>
              </a:rPr>
              <a:t>reset nonumber outobs=9;</a:t>
            </a:r>
          </a:p>
        </p:txBody>
      </p:sp>
    </p:spTree>
    <p:custDataLst>
      <p:tags r:id="rId1"/>
    </p:custDataLst>
    <p:extLst>
      <p:ext uri="{BB962C8B-B14F-4D97-AF65-F5344CB8AC3E}">
        <p14:creationId xmlns:p14="http://schemas.microsoft.com/office/powerpoint/2010/main" val="252307104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3" descr="C:\Users\kaperk\Desktop\CDS_slides\PNG\Questions_slid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44600" y="1635125"/>
            <a:ext cx="6654800" cy="3587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248934890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96" name="Picture 28" descr="C:\Users\kaperk\Desktop\CDS_slides\PNG\background.png"/>
          <p:cNvPicPr>
            <a:picLocks noChangeAspect="1" noChangeArrowheads="1"/>
          </p:cNvPicPr>
          <p:nvPr/>
        </p:nvPicPr>
        <p:blipFill>
          <a:blip r:embed="rId4"/>
          <a:srcRect/>
          <a:stretch>
            <a:fillRect/>
          </a:stretch>
        </p:blipFill>
        <p:spPr bwMode="auto">
          <a:xfrm>
            <a:off x="1370013" y="1690688"/>
            <a:ext cx="6400800" cy="4343400"/>
          </a:xfrm>
          <a:prstGeom prst="rect">
            <a:avLst/>
          </a:prstGeom>
          <a:noFill/>
          <a:ln>
            <a:noFill/>
          </a:ln>
          <a:effectLst>
            <a:outerShdw blurRad="63500" sx="102000" sy="102000" algn="ctr" rotWithShape="0">
              <a:srgbClr val="000000">
                <a:alpha val="23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7" name="Title Organizer"/>
          <p:cNvSpPr>
            <a:spLocks noGrp="1"/>
          </p:cNvSpPr>
          <p:nvPr>
            <p:ph type="title" idx="4294967295"/>
          </p:nvPr>
        </p:nvSpPr>
        <p:spPr>
          <a:xfrm>
            <a:off x="685800" y="457200"/>
            <a:ext cx="8458200" cy="679450"/>
          </a:xfrm>
          <a:prstGeom prst="rect">
            <a:avLst/>
          </a:prstGeom>
        </p:spPr>
        <p:txBody>
          <a:bodyPr/>
          <a:lstStyle/>
          <a:p>
            <a:pPr eaLnBrk="1" hangingPunct="1"/>
            <a:r>
              <a:rPr lang="en-US" dirty="0">
                <a:solidFill>
                  <a:srgbClr val="0070C0"/>
                </a:solidFill>
              </a:rPr>
              <a:t>Chapter 8: Advanced PROC SQL Features</a:t>
            </a:r>
          </a:p>
        </p:txBody>
      </p:sp>
      <p:graphicFrame>
        <p:nvGraphicFramePr>
          <p:cNvPr id="7" name="Group Organizer"/>
          <p:cNvGraphicFramePr>
            <a:graphicFrameLocks noGrp="1"/>
          </p:cNvGraphicFramePr>
          <p:nvPr>
            <p:extLst>
              <p:ext uri="{D42A27DB-BD31-4B8C-83A1-F6EECF244321}">
                <p14:modId xmlns:p14="http://schemas.microsoft.com/office/powerpoint/2010/main" val="3925232861"/>
              </p:ext>
            </p:extLst>
          </p:nvPr>
        </p:nvGraphicFramePr>
        <p:xfrm>
          <a:off x="1371600" y="1690687"/>
          <a:ext cx="6400800" cy="4343400"/>
        </p:xfrm>
        <a:graphic>
          <a:graphicData uri="http://schemas.openxmlformats.org/drawingml/2006/table">
            <a:tbl>
              <a:tblPr/>
              <a:tblGrid>
                <a:gridCol w="6400800">
                  <a:extLst>
                    <a:ext uri="{9D8B030D-6E8A-4147-A177-3AD203B41FA5}">
                      <a16:colId xmlns:a16="http://schemas.microsoft.com/office/drawing/2014/main" val="20000"/>
                    </a:ext>
                  </a:extLst>
                </a:gridCol>
              </a:tblGrid>
              <a:tr h="1458564">
                <a:tc>
                  <a:txBody>
                    <a:bodyPr/>
                    <a:lstStyle/>
                    <a:p>
                      <a:pPr marL="225425"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FFFFFF"/>
                          </a:solidFill>
                          <a:effectLst/>
                          <a:latin typeface="Arial Narrow" pitchFamily="34" charset="0"/>
                        </a:rPr>
                        <a:t>8.1  Dictionary Tables and Views</a:t>
                      </a:r>
                    </a:p>
                  </a:txBody>
                  <a:tcPr marT="0" marB="0" anchor="ctr" horzOverflow="overflow">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1447800">
                <a:tc>
                  <a:txBody>
                    <a:bodyPr/>
                    <a:lstStyle/>
                    <a:p>
                      <a:pPr marL="225425"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FFFFFF"/>
                          </a:solidFill>
                          <a:effectLst/>
                          <a:latin typeface="Arial Narrow" pitchFamily="34" charset="0"/>
                        </a:rPr>
                        <a:t>8.2  Using SQL Procedure Options</a:t>
                      </a:r>
                    </a:p>
                  </a:txBody>
                  <a:tcPr marT="0" marB="0" anchor="ctr" horzOverflow="overflow">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437036">
                <a:tc>
                  <a:txBody>
                    <a:bodyPr/>
                    <a:lstStyle/>
                    <a:p>
                      <a:pPr marL="746125" marR="0" lvl="0" indent="-52070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400" b="1" i="0" u="none" strike="noStrike" cap="none" normalizeH="0" baseline="0" dirty="0">
                          <a:ln>
                            <a:noFill/>
                          </a:ln>
                          <a:solidFill>
                            <a:srgbClr val="0070C0"/>
                          </a:solidFill>
                          <a:effectLst/>
                          <a:latin typeface="Arial Narrow" pitchFamily="34" charset="0"/>
                        </a:rPr>
                        <a:t>8.3  Interfacing PROC SQL with </a:t>
                      </a:r>
                      <a:br>
                        <a:rPr kumimoji="0" lang="en-US" sz="2400" b="1" i="0" u="none" strike="noStrike" cap="none" normalizeH="0" baseline="0" dirty="0">
                          <a:ln>
                            <a:noFill/>
                          </a:ln>
                          <a:solidFill>
                            <a:srgbClr val="0070C0"/>
                          </a:solidFill>
                          <a:effectLst/>
                          <a:latin typeface="Arial Narrow" pitchFamily="34" charset="0"/>
                        </a:rPr>
                      </a:br>
                      <a:r>
                        <a:rPr kumimoji="0" lang="en-US" sz="2400" b="1" i="0" u="none" strike="noStrike" cap="none" normalizeH="0" baseline="0" dirty="0">
                          <a:ln>
                            <a:noFill/>
                          </a:ln>
                          <a:solidFill>
                            <a:srgbClr val="0070C0"/>
                          </a:solidFill>
                          <a:effectLst/>
                          <a:latin typeface="Arial Narrow" pitchFamily="34" charset="0"/>
                        </a:rPr>
                        <a:t>the Macro Language</a:t>
                      </a:r>
                    </a:p>
                  </a:txBody>
                  <a:tcPr marT="0" marB="0" anchor="ctr" horzOverflow="overflow">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a:noFill/>
                    </a:lnTlToBr>
                    <a:lnBlToTr>
                      <a:noFill/>
                    </a:lnBlToTr>
                    <a:solidFill>
                      <a:srgbClr val="FFFFFF">
                        <a:alpha val="85000"/>
                      </a:srgbClr>
                    </a:solidFill>
                  </a:tcPr>
                </a:tc>
                <a:extLst>
                  <a:ext uri="{0D108BD9-81ED-4DB2-BD59-A6C34878D82A}">
                    <a16:rowId xmlns:a16="http://schemas.microsoft.com/office/drawing/2014/main" val="10002"/>
                  </a:ext>
                </a:extLst>
              </a:tr>
            </a:tbl>
          </a:graphicData>
        </a:graphic>
      </p:graphicFrame>
    </p:spTree>
    <p:custDataLst>
      <p:tags r:id="rId1"/>
    </p:custDataLst>
    <p:extLst>
      <p:ext uri="{BB962C8B-B14F-4D97-AF65-F5344CB8AC3E}">
        <p14:creationId xmlns:p14="http://schemas.microsoft.com/office/powerpoint/2010/main" val="9207578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3"/>
          <p:cNvSpPr>
            <a:spLocks noGrp="1" noChangeArrowheads="1"/>
          </p:cNvSpPr>
          <p:nvPr>
            <p:ph type="title"/>
          </p:nvPr>
        </p:nvSpPr>
        <p:spPr/>
        <p:txBody>
          <a:bodyPr/>
          <a:lstStyle/>
          <a:p>
            <a:r>
              <a:rPr lang="en-US" dirty="0"/>
              <a:t>Objectives</a:t>
            </a:r>
          </a:p>
        </p:txBody>
      </p:sp>
      <p:sp>
        <p:nvSpPr>
          <p:cNvPr id="54275" name="Rectangle 2"/>
          <p:cNvSpPr>
            <a:spLocks noGrp="1" noChangeArrowheads="1"/>
          </p:cNvSpPr>
          <p:nvPr>
            <p:ph idx="1"/>
          </p:nvPr>
        </p:nvSpPr>
        <p:spPr/>
        <p:txBody>
          <a:bodyPr/>
          <a:lstStyle/>
          <a:p>
            <a:pPr marL="455613" lvl="1" indent="-341313"/>
            <a:r>
              <a:rPr lang="en-US" dirty="0"/>
              <a:t>State the purpose of the SAS macro language.</a:t>
            </a:r>
          </a:p>
          <a:p>
            <a:pPr marL="455613" lvl="1" indent="-341313"/>
            <a:r>
              <a:rPr lang="en-US" dirty="0"/>
              <a:t>Create and use SAS macro variables in PROC SQL.</a:t>
            </a:r>
          </a:p>
          <a:p>
            <a:pPr marL="455613" lvl="1" indent="-341313"/>
            <a:r>
              <a:rPr lang="en-US" dirty="0"/>
              <a:t>Insert information from dictionary tables into SAS macro variables to create a self-modifying SQL query.</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ashq\root\dept\PSD\GRAPHICS\Illustrations\Backgrounds\soft_blue_ova_horizl_smbg.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9960" y="1184959"/>
            <a:ext cx="8910734" cy="4637313"/>
          </a:xfrm>
          <a:prstGeom prst="rect">
            <a:avLst/>
          </a:prstGeom>
          <a:noFill/>
          <a:extLst>
            <a:ext uri="{909E8E84-426E-40DD-AFC4-6F175D3DCCD1}">
              <a14:hiddenFill xmlns:a14="http://schemas.microsoft.com/office/drawing/2010/main">
                <a:solidFill>
                  <a:srgbClr val="FFFFFF"/>
                </a:solidFill>
              </a14:hiddenFill>
            </a:ext>
          </a:extLst>
        </p:spPr>
      </p:pic>
      <p:sp>
        <p:nvSpPr>
          <p:cNvPr id="54274" name="Rectangle 3"/>
          <p:cNvSpPr>
            <a:spLocks noGrp="1" noChangeArrowheads="1"/>
          </p:cNvSpPr>
          <p:nvPr>
            <p:ph type="title"/>
          </p:nvPr>
        </p:nvSpPr>
        <p:spPr>
          <a:prstGeom prst="rect">
            <a:avLst/>
          </a:prstGeom>
        </p:spPr>
        <p:txBody>
          <a:bodyPr/>
          <a:lstStyle/>
          <a:p>
            <a:r>
              <a:rPr lang="en-US" dirty="0"/>
              <a:t>Business Scenario</a:t>
            </a:r>
          </a:p>
        </p:txBody>
      </p:sp>
      <p:sp>
        <p:nvSpPr>
          <p:cNvPr id="54275" name="Rectangle 2"/>
          <p:cNvSpPr>
            <a:spLocks noGrp="1" noChangeArrowheads="1"/>
          </p:cNvSpPr>
          <p:nvPr>
            <p:ph idx="1"/>
          </p:nvPr>
        </p:nvSpPr>
        <p:spPr>
          <a:prstGeom prst="rect">
            <a:avLst/>
          </a:prstGeom>
        </p:spPr>
        <p:txBody>
          <a:bodyPr/>
          <a:lstStyle/>
          <a:p>
            <a:pPr marL="0" lvl="1" indent="0">
              <a:buNone/>
            </a:pPr>
            <a:r>
              <a:rPr lang="en-US" dirty="0"/>
              <a:t>A manager asked you to include some report data </a:t>
            </a:r>
            <a:br>
              <a:rPr lang="en-US" dirty="0"/>
            </a:br>
            <a:r>
              <a:rPr lang="en-US" dirty="0"/>
              <a:t>in a report title. </a:t>
            </a:r>
          </a:p>
          <a:p>
            <a:pPr marL="114300" lvl="1" indent="0">
              <a:buNone/>
            </a:pPr>
            <a:endParaRPr lang="en-US" dirty="0"/>
          </a:p>
          <a:p>
            <a:pPr marL="114300" lvl="1" indent="0">
              <a:buNone/>
            </a:pPr>
            <a:endParaRPr lang="en-US" dirty="0"/>
          </a:p>
          <a:p>
            <a:pPr marL="114300" lvl="1" indent="0">
              <a:buNone/>
            </a:pPr>
            <a:endParaRPr lang="en-US" dirty="0"/>
          </a:p>
          <a:p>
            <a:pPr marL="114300" lvl="1" indent="0">
              <a:buNone/>
            </a:pPr>
            <a:endParaRPr lang="en-US" dirty="0"/>
          </a:p>
          <a:p>
            <a:pPr marL="114300" lvl="1" indent="0">
              <a:buNone/>
            </a:pPr>
            <a:endParaRPr lang="en-US" dirty="0"/>
          </a:p>
          <a:p>
            <a:pPr marL="0" lvl="1" indent="0">
              <a:buNone/>
            </a:pPr>
            <a:r>
              <a:rPr lang="en-US" dirty="0"/>
              <a:t>Including this type of information in a report title requires an understanding of SAS macro variables and their use </a:t>
            </a:r>
            <a:br>
              <a:rPr lang="en-US" dirty="0"/>
            </a:br>
            <a:r>
              <a:rPr lang="en-US" dirty="0"/>
              <a:t>in PROC SQL. </a:t>
            </a:r>
          </a:p>
          <a:p>
            <a:pPr marL="114300" lvl="1" indent="0">
              <a:buNone/>
            </a:pPr>
            <a:endParaRPr lang="en-US" dirty="0"/>
          </a:p>
          <a:p>
            <a:pPr marL="114300" lvl="1" indent="0">
              <a:buNone/>
            </a:pPr>
            <a:endParaRPr lang="en-US" sz="1400" dirty="0"/>
          </a:p>
          <a:p>
            <a:pPr marL="114300" lvl="1" indent="0">
              <a:buNone/>
            </a:pPr>
            <a:endParaRPr lang="en-US" sz="1400" dirty="0"/>
          </a:p>
          <a:p>
            <a:pPr marL="114300" lvl="1" indent="0">
              <a:buNone/>
            </a:pPr>
            <a:endParaRPr lang="en-US" sz="1400" dirty="0"/>
          </a:p>
          <a:p>
            <a:pPr marL="114300" lvl="1" indent="0">
              <a:buNone/>
            </a:pPr>
            <a:endParaRPr lang="en-US" sz="1400" dirty="0"/>
          </a:p>
          <a:p>
            <a:pPr marL="114300" lvl="1" indent="0">
              <a:buNone/>
            </a:pPr>
            <a:endParaRPr lang="en-US" sz="1400" dirty="0"/>
          </a:p>
          <a:p>
            <a:pPr marL="114300" lvl="1" indent="0">
              <a:buNone/>
            </a:pPr>
            <a:endParaRPr lang="en-US" sz="1400" dirty="0"/>
          </a:p>
          <a:p>
            <a:pPr marL="114300" lvl="1" indent="0">
              <a:buNone/>
            </a:pPr>
            <a:endParaRPr lang="en-US" sz="1400" dirty="0"/>
          </a:p>
          <a:p>
            <a:pPr marL="114300" lvl="1" indent="0">
              <a:buNone/>
            </a:pPr>
            <a:endParaRPr lang="en-US" sz="1400" dirty="0"/>
          </a:p>
        </p:txBody>
      </p:sp>
      <p:sp>
        <p:nvSpPr>
          <p:cNvPr id="6" name="Rectangle 8"/>
          <p:cNvSpPr>
            <a:spLocks noChangeArrowheads="1"/>
          </p:cNvSpPr>
          <p:nvPr/>
        </p:nvSpPr>
        <p:spPr bwMode="auto">
          <a:xfrm>
            <a:off x="1068387" y="1992154"/>
            <a:ext cx="7086600" cy="1826141"/>
          </a:xfrm>
          <a:prstGeom prst="rect">
            <a:avLst/>
          </a:prstGeom>
          <a:solidFill>
            <a:srgbClr val="FFFFFF"/>
          </a:solidFill>
          <a:ln w="38100">
            <a:solidFill>
              <a:schemeClr val="tx2"/>
            </a:solidFill>
            <a:miter lim="800000"/>
            <a:headEnd type="none" w="med" len="lg"/>
            <a:tailEnd type="none" w="med" len="lg"/>
          </a:ln>
        </p:spPr>
        <p:txBody>
          <a:bodyPr lIns="88900" tIns="50800" rIns="88900" bIns="50800">
            <a:spAutoFit/>
          </a:bodyPr>
          <a:lstStyle/>
          <a:p>
            <a:pPr algn="ctr" eaLnBrk="0" hangingPunct="0"/>
            <a:r>
              <a:rPr lang="en-US" sz="1600" b="1" dirty="0">
                <a:solidFill>
                  <a:srgbClr val="000000"/>
                </a:solidFill>
                <a:latin typeface="SAS Monospace" pitchFamily="49" charset="0"/>
              </a:rPr>
              <a:t>Sales Department Employees Earning</a:t>
            </a:r>
          </a:p>
          <a:p>
            <a:pPr algn="ctr" eaLnBrk="0" hangingPunct="0"/>
            <a:r>
              <a:rPr lang="en-US" sz="1600" b="1" dirty="0">
                <a:solidFill>
                  <a:srgbClr val="000000"/>
                </a:solidFill>
                <a:latin typeface="SAS Monospace" pitchFamily="49" charset="0"/>
              </a:rPr>
              <a:t>More than the Department Average of 27503.06</a:t>
            </a:r>
          </a:p>
          <a:p>
            <a:pPr algn="ctr" eaLnBrk="0" hangingPunct="0"/>
            <a:endParaRPr lang="en-US" sz="1600" b="1" dirty="0">
              <a:solidFill>
                <a:srgbClr val="000000"/>
              </a:solidFill>
              <a:latin typeface="SAS Monospace" pitchFamily="49" charset="0"/>
            </a:endParaRPr>
          </a:p>
          <a:p>
            <a:pPr algn="ctr" eaLnBrk="0" hangingPunct="0"/>
            <a:r>
              <a:rPr lang="en-US" sz="1600" b="1" dirty="0">
                <a:solidFill>
                  <a:srgbClr val="000000"/>
                </a:solidFill>
                <a:latin typeface="SAS Monospace" pitchFamily="49" charset="0"/>
              </a:rPr>
              <a:t>   Row   Employee_ID    Salary</a:t>
            </a:r>
          </a:p>
          <a:p>
            <a:pPr algn="ctr" eaLnBrk="0" hangingPunct="0"/>
            <a:r>
              <a:rPr lang="en-US" sz="1600" b="1" dirty="0">
                <a:solidFill>
                  <a:srgbClr val="FFFFFF"/>
                </a:solidFill>
                <a:latin typeface="SAS Monospace" pitchFamily="49" charset="0"/>
              </a:rPr>
              <a:t>ƒƒƒƒƒƒƒƒƒƒƒƒƒƒƒƒƒƒƒƒƒƒƒƒƒƒƒƒƒƒ</a:t>
            </a:r>
          </a:p>
          <a:p>
            <a:pPr algn="ctr" eaLnBrk="0" hangingPunct="0"/>
            <a:r>
              <a:rPr lang="en-US" sz="1600" b="1" dirty="0">
                <a:solidFill>
                  <a:srgbClr val="000000"/>
                </a:solidFill>
                <a:latin typeface="SAS Monospace" pitchFamily="49" charset="0"/>
              </a:rPr>
              <a:t>    57        121081     30235</a:t>
            </a:r>
          </a:p>
          <a:p>
            <a:pPr algn="ctr" eaLnBrk="0" hangingPunct="0"/>
            <a:r>
              <a:rPr lang="en-US" sz="1600" b="1" dirty="0">
                <a:solidFill>
                  <a:srgbClr val="000000"/>
                </a:solidFill>
                <a:latin typeface="SAS Monospace" pitchFamily="49" charset="0"/>
              </a:rPr>
              <a:t>    58        121082     28510</a:t>
            </a:r>
          </a:p>
        </p:txBody>
      </p:sp>
      <p:sp>
        <p:nvSpPr>
          <p:cNvPr id="2" name="Rectangle 1"/>
          <p:cNvSpPr/>
          <p:nvPr>
            <p:custDataLst>
              <p:tags r:id="rId1"/>
            </p:custDataLst>
          </p:nvPr>
        </p:nvSpPr>
        <p:spPr bwMode="auto">
          <a:xfrm>
            <a:off x="6245923" y="2259362"/>
            <a:ext cx="1085914" cy="243840"/>
          </a:xfrm>
          <a:prstGeom prst="rect">
            <a:avLst/>
          </a:prstGeom>
          <a:solidFill>
            <a:srgbClr val="99CCFF">
              <a:alpha val="50000"/>
            </a:srgbClr>
          </a:solidFill>
          <a:ln w="38100" cap="flat" cmpd="sng" algn="ctr">
            <a:noFill/>
            <a:prstDash val="solid"/>
            <a:round/>
            <a:headEnd type="none" w="med" len="med"/>
            <a:tailEnd type="none" w="med" len="med"/>
          </a:ln>
          <a:effectLst/>
          <a:extLst>
            <a:ext uri="{91240B29-F687-4F45-9708-019B960494DF}">
              <a14:hiddenLine xmlns:a14="http://schemas.microsoft.com/office/drawing/2010/main" w="38100" cap="flat" cmpd="sng" algn="ctr">
                <a:solidFill>
                  <a:srgbClr val="000000"/>
                </a:solidFill>
                <a:prstDash val="solid"/>
                <a:round/>
                <a:headEnd type="none" w="med" len="med"/>
                <a:tailEnd type="none" w="med" len="med"/>
              </a14:hiddenLine>
            </a:ext>
          </a:extLst>
        </p:spPr>
        <p:txBody>
          <a:bodyPr vert="horz" wrap="none" lIns="88900" tIns="88900" rIns="88900" bIns="88900" numCol="1" rtlCol="0" anchor="ctr" anchorCtr="0" compatLnSpc="1">
            <a:prstTxWarp prst="textNoShape">
              <a:avLst/>
            </a:prstTxWarp>
            <a:noAutofit/>
          </a:bodyPr>
          <a:lstStyle/>
          <a:p>
            <a:pPr algn="ctr"/>
            <a:endParaRPr lang="en-US" dirty="0"/>
          </a:p>
        </p:txBody>
      </p:sp>
    </p:spTree>
    <p:extLst>
      <p:ext uri="{BB962C8B-B14F-4D97-AF65-F5344CB8AC3E}">
        <p14:creationId xmlns:p14="http://schemas.microsoft.com/office/powerpoint/2010/main" val="146151066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11"/>
          <p:cNvSpPr>
            <a:spLocks noGrp="1" noChangeArrowheads="1"/>
          </p:cNvSpPr>
          <p:nvPr>
            <p:ph type="title"/>
          </p:nvPr>
        </p:nvSpPr>
        <p:spPr/>
        <p:txBody>
          <a:bodyPr/>
          <a:lstStyle/>
          <a:p>
            <a:r>
              <a:rPr lang="en-US" dirty="0"/>
              <a:t>Creating and Referencing Macro Variables</a:t>
            </a:r>
          </a:p>
        </p:txBody>
      </p:sp>
      <p:sp>
        <p:nvSpPr>
          <p:cNvPr id="83971" name="Rectangle 12"/>
          <p:cNvSpPr>
            <a:spLocks noGrp="1" noChangeArrowheads="1"/>
          </p:cNvSpPr>
          <p:nvPr>
            <p:ph idx="1"/>
          </p:nvPr>
        </p:nvSpPr>
        <p:spPr/>
        <p:txBody>
          <a:bodyPr/>
          <a:lstStyle/>
          <a:p>
            <a:pPr marL="0" indent="0"/>
            <a:r>
              <a:rPr lang="en-US" dirty="0"/>
              <a:t>Create macro variables and then submit code to create </a:t>
            </a:r>
            <a:br>
              <a:rPr lang="en-US" dirty="0"/>
            </a:br>
            <a:r>
              <a:rPr lang="en-US" dirty="0"/>
              <a:t>a report using the defined macro variables.</a:t>
            </a:r>
            <a:endParaRPr lang="en-US" noProof="1"/>
          </a:p>
        </p:txBody>
      </p:sp>
      <p:sp>
        <p:nvSpPr>
          <p:cNvPr id="83973" name="Rectangle 9"/>
          <p:cNvSpPr>
            <a:spLocks noChangeArrowheads="1"/>
          </p:cNvSpPr>
          <p:nvPr/>
        </p:nvSpPr>
        <p:spPr bwMode="auto">
          <a:xfrm>
            <a:off x="688975" y="1068388"/>
            <a:ext cx="7845425" cy="187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type="none" w="med" len="lg"/>
                <a:tailEnd type="none" w="med" len="lg"/>
              </a14:hiddenLine>
            </a:ext>
          </a:extLst>
        </p:spPr>
        <p:txBody>
          <a:bodyPr lIns="0" tIns="0" rIns="0" bIns="0"/>
          <a:lstStyle/>
          <a:p>
            <a:pPr eaLnBrk="0" hangingPunct="0"/>
            <a:endParaRPr lang="en-US" noProof="1"/>
          </a:p>
        </p:txBody>
      </p:sp>
      <p:sp>
        <p:nvSpPr>
          <p:cNvPr id="83974" name="Rectangle 10"/>
          <p:cNvSpPr>
            <a:spLocks noChangeArrowheads="1"/>
          </p:cNvSpPr>
          <p:nvPr/>
        </p:nvSpPr>
        <p:spPr bwMode="auto">
          <a:xfrm>
            <a:off x="688975" y="2218690"/>
            <a:ext cx="7845425" cy="2655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type="none" w="med" len="lg"/>
                <a:tailEnd type="none" w="med" len="lg"/>
              </a14:hiddenLine>
            </a:ext>
          </a:extLst>
        </p:spPr>
        <p:txBody>
          <a:bodyPr lIns="0" tIns="0" rIns="0" bIns="0"/>
          <a:lstStyle/>
          <a:p>
            <a:pPr eaLnBrk="0" hangingPunct="0">
              <a:spcBef>
                <a:spcPct val="20000"/>
              </a:spcBef>
            </a:pPr>
            <a:endParaRPr lang="en-US" noProof="1"/>
          </a:p>
        </p:txBody>
      </p:sp>
      <p:grpSp>
        <p:nvGrpSpPr>
          <p:cNvPr id="3" name="Group 2"/>
          <p:cNvGrpSpPr/>
          <p:nvPr/>
        </p:nvGrpSpPr>
        <p:grpSpPr>
          <a:xfrm>
            <a:off x="1245088" y="2686550"/>
            <a:ext cx="6377939" cy="3140589"/>
            <a:chOff x="1245088" y="2686550"/>
            <a:chExt cx="6377939" cy="3140589"/>
          </a:xfrm>
        </p:grpSpPr>
        <p:grpSp>
          <p:nvGrpSpPr>
            <p:cNvPr id="15" name="Group 14"/>
            <p:cNvGrpSpPr/>
            <p:nvPr/>
          </p:nvGrpSpPr>
          <p:grpSpPr>
            <a:xfrm>
              <a:off x="1537990" y="2686550"/>
              <a:ext cx="2234522" cy="1318108"/>
              <a:chOff x="2522215" y="4958862"/>
              <a:chExt cx="2234522" cy="1318108"/>
            </a:xfrm>
          </p:grpSpPr>
          <p:pic>
            <p:nvPicPr>
              <p:cNvPr id="16" name="Picture 2" descr="L:\graphics\macro_variabl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84757" y="5086345"/>
                <a:ext cx="1190625" cy="1190625"/>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2522215" y="4958862"/>
                <a:ext cx="2234522" cy="461665"/>
              </a:xfrm>
              <a:prstGeom prst="rect">
                <a:avLst/>
              </a:prstGeom>
              <a:noFill/>
            </p:spPr>
            <p:txBody>
              <a:bodyPr wrap="none" rtlCol="0">
                <a:spAutoFit/>
              </a:bodyPr>
              <a:lstStyle/>
              <a:p>
                <a:r>
                  <a:rPr lang="en-US" dirty="0"/>
                  <a:t>Macro Variable</a:t>
                </a:r>
              </a:p>
            </p:txBody>
          </p:sp>
        </p:grpSp>
        <p:pic>
          <p:nvPicPr>
            <p:cNvPr id="19" name="Picture 7" descr="\\sashq\root\dept\PSD\GRAPHICS\Illustrations\Documents and Reports\report_med_blu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87171" y="4348684"/>
              <a:ext cx="1135856" cy="1393031"/>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3" descr="\\sashq\root\dept\PSD\GRAPHICS\Illustrations\Arrows\arrow_blue_N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2760774">
              <a:off x="5453920" y="4701969"/>
              <a:ext cx="771525" cy="77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1" name="Group 20"/>
            <p:cNvGrpSpPr/>
            <p:nvPr/>
          </p:nvGrpSpPr>
          <p:grpSpPr>
            <a:xfrm>
              <a:off x="3644696" y="4375029"/>
              <a:ext cx="1622560" cy="1213985"/>
              <a:chOff x="7513556" y="1065483"/>
              <a:chExt cx="1622560" cy="1213985"/>
            </a:xfrm>
          </p:grpSpPr>
          <p:sp>
            <p:nvSpPr>
              <p:cNvPr id="22" name="TextBox 21"/>
              <p:cNvSpPr txBox="1"/>
              <p:nvPr/>
            </p:nvSpPr>
            <p:spPr>
              <a:xfrm>
                <a:off x="7513556" y="1065483"/>
                <a:ext cx="1622560" cy="461665"/>
              </a:xfrm>
              <a:prstGeom prst="rect">
                <a:avLst/>
              </a:prstGeom>
              <a:noFill/>
            </p:spPr>
            <p:txBody>
              <a:bodyPr wrap="none" rtlCol="0">
                <a:spAutoFit/>
              </a:bodyPr>
              <a:lstStyle/>
              <a:p>
                <a:r>
                  <a:rPr lang="en-US" dirty="0"/>
                  <a:t>SAS Code</a:t>
                </a:r>
              </a:p>
            </p:txBody>
          </p:sp>
          <p:pic>
            <p:nvPicPr>
              <p:cNvPr id="23" name="Picture 2" descr="\\sashq\root\dept\PSD\GRAPHICS\Illustrations\Programming\procstep.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807323" y="1403168"/>
                <a:ext cx="1266825" cy="876300"/>
              </a:xfrm>
              <a:prstGeom prst="rect">
                <a:avLst/>
              </a:prstGeom>
              <a:noFill/>
              <a:extLst>
                <a:ext uri="{909E8E84-426E-40DD-AFC4-6F175D3DCCD1}">
                  <a14:hiddenFill xmlns:a14="http://schemas.microsoft.com/office/drawing/2010/main">
                    <a:solidFill>
                      <a:srgbClr val="FFFFFF"/>
                    </a:solidFill>
                  </a14:hiddenFill>
                </a:ext>
              </a:extLst>
            </p:spPr>
          </p:pic>
        </p:grpSp>
        <p:pic>
          <p:nvPicPr>
            <p:cNvPr id="25" name="Picture 2" descr="L:\graphics\dataset_STANDARD.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45088" y="4474589"/>
              <a:ext cx="1390650" cy="1352550"/>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13" descr="\\sashq\root\dept\PSD\GRAPHICS\Illustrations\Arrows\arrow_blue_N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2760774">
              <a:off x="2894675" y="4723233"/>
              <a:ext cx="771525" cy="77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17" descr="\\sashq\root\dept\PSD\GRAPHICS\Illustrations\Arrows\arrow_rt_tapered.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2857141">
              <a:off x="3105530" y="3609702"/>
              <a:ext cx="1224648" cy="388007"/>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98716897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ChangeArrowheads="1"/>
          </p:cNvSpPr>
          <p:nvPr>
            <p:ph type="title"/>
          </p:nvPr>
        </p:nvSpPr>
        <p:spPr/>
        <p:txBody>
          <a:bodyPr/>
          <a:lstStyle/>
          <a:p>
            <a:r>
              <a:rPr lang="en-US" dirty="0"/>
              <a:t>PROC SQL and Macro Variables</a:t>
            </a:r>
          </a:p>
        </p:txBody>
      </p:sp>
      <p:sp>
        <p:nvSpPr>
          <p:cNvPr id="73731" name="Rectangle 3"/>
          <p:cNvSpPr>
            <a:spLocks noGrp="1" noChangeArrowheads="1"/>
          </p:cNvSpPr>
          <p:nvPr>
            <p:ph idx="1"/>
          </p:nvPr>
        </p:nvSpPr>
        <p:spPr/>
        <p:txBody>
          <a:bodyPr/>
          <a:lstStyle/>
          <a:p>
            <a:pPr marL="114300" lvl="1" indent="0">
              <a:buNone/>
            </a:pPr>
            <a:r>
              <a:rPr lang="en-US" dirty="0"/>
              <a:t>In PROC SQL, you can use </a:t>
            </a:r>
            <a:r>
              <a:rPr lang="en-US" i="1" dirty="0"/>
              <a:t>macro variables </a:t>
            </a:r>
            <a:r>
              <a:rPr lang="en-US" dirty="0"/>
              <a:t>to store values returned by a query. You can then reference macro variables in other PROC SQL statements and steps.</a:t>
            </a:r>
          </a:p>
        </p:txBody>
      </p:sp>
      <p:pic>
        <p:nvPicPr>
          <p:cNvPr id="18" name="Picture 2" descr="L:\graphics\dataset_STANDAR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4750" y="3087449"/>
            <a:ext cx="1390650" cy="135255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3" descr="\\sashq\root\dept\PSD\GRAPHICS\Illustrations\Arrows\arrow_blue_N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2760774">
            <a:off x="2795441" y="3278823"/>
            <a:ext cx="771525" cy="77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 name="Group 9"/>
          <p:cNvGrpSpPr/>
          <p:nvPr/>
        </p:nvGrpSpPr>
        <p:grpSpPr>
          <a:xfrm>
            <a:off x="3726173" y="3025031"/>
            <a:ext cx="1774845" cy="1186826"/>
            <a:chOff x="7595033" y="1092642"/>
            <a:chExt cx="1774845" cy="1186826"/>
          </a:xfrm>
        </p:grpSpPr>
        <p:sp>
          <p:nvSpPr>
            <p:cNvPr id="11" name="TextBox 10"/>
            <p:cNvSpPr txBox="1"/>
            <p:nvPr/>
          </p:nvSpPr>
          <p:spPr>
            <a:xfrm>
              <a:off x="7595033" y="1092642"/>
              <a:ext cx="1774845" cy="461665"/>
            </a:xfrm>
            <a:prstGeom prst="rect">
              <a:avLst/>
            </a:prstGeom>
            <a:noFill/>
          </p:spPr>
          <p:txBody>
            <a:bodyPr wrap="none" rtlCol="0">
              <a:spAutoFit/>
            </a:bodyPr>
            <a:lstStyle/>
            <a:p>
              <a:r>
                <a:rPr lang="en-US" dirty="0"/>
                <a:t>PROC SQL</a:t>
              </a:r>
            </a:p>
          </p:txBody>
        </p:sp>
        <p:pic>
          <p:nvPicPr>
            <p:cNvPr id="12" name="Picture 2" descr="\\sashq\root\dept\PSD\GRAPHICS\Illustrations\Programming\procstep.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07323" y="1403168"/>
              <a:ext cx="1266825" cy="8763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 name="Group 2"/>
          <p:cNvGrpSpPr/>
          <p:nvPr/>
        </p:nvGrpSpPr>
        <p:grpSpPr>
          <a:xfrm>
            <a:off x="6118009" y="3006263"/>
            <a:ext cx="2234522" cy="1307475"/>
            <a:chOff x="2777279" y="4969495"/>
            <a:chExt cx="2234522" cy="1307475"/>
          </a:xfrm>
        </p:grpSpPr>
        <p:pic>
          <p:nvPicPr>
            <p:cNvPr id="3074" name="Picture 2" descr="L:\graphics\macro_variable.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84757" y="5086345"/>
              <a:ext cx="1190625" cy="119062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2777279" y="4969495"/>
              <a:ext cx="2234522" cy="461665"/>
            </a:xfrm>
            <a:prstGeom prst="rect">
              <a:avLst/>
            </a:prstGeom>
            <a:noFill/>
          </p:spPr>
          <p:txBody>
            <a:bodyPr wrap="none" rtlCol="0">
              <a:spAutoFit/>
            </a:bodyPr>
            <a:lstStyle/>
            <a:p>
              <a:r>
                <a:rPr lang="en-US" dirty="0"/>
                <a:t>Macro Variable</a:t>
              </a:r>
            </a:p>
          </p:txBody>
        </p:sp>
      </p:grpSp>
      <p:pic>
        <p:nvPicPr>
          <p:cNvPr id="2050" name="Picture 2" descr="L:\graphics\calculator_NB.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90189" y="3907082"/>
            <a:ext cx="630115" cy="855905"/>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7" descr="\\sashq\root\dept\PSD\GRAPHICS\Illustrations\Documents and Reports\report_med_blue.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519070" y="4943044"/>
            <a:ext cx="1135856" cy="1393031"/>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13" descr="\\sashq\root\dept\PSD\GRAPHICS\Illustrations\Arrows\arrow_blue_N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2760774">
            <a:off x="5538984" y="5253797"/>
            <a:ext cx="771525" cy="77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9" name="Group 18"/>
          <p:cNvGrpSpPr/>
          <p:nvPr/>
        </p:nvGrpSpPr>
        <p:grpSpPr>
          <a:xfrm>
            <a:off x="3726173" y="4996548"/>
            <a:ext cx="1774845" cy="1186826"/>
            <a:chOff x="7595033" y="1092642"/>
            <a:chExt cx="1774845" cy="1186826"/>
          </a:xfrm>
        </p:grpSpPr>
        <p:sp>
          <p:nvSpPr>
            <p:cNvPr id="20" name="TextBox 19"/>
            <p:cNvSpPr txBox="1"/>
            <p:nvPr/>
          </p:nvSpPr>
          <p:spPr>
            <a:xfrm>
              <a:off x="7595033" y="1092642"/>
              <a:ext cx="1774845" cy="461665"/>
            </a:xfrm>
            <a:prstGeom prst="rect">
              <a:avLst/>
            </a:prstGeom>
            <a:noFill/>
          </p:spPr>
          <p:txBody>
            <a:bodyPr wrap="none" rtlCol="0">
              <a:spAutoFit/>
            </a:bodyPr>
            <a:lstStyle/>
            <a:p>
              <a:r>
                <a:rPr lang="en-US" dirty="0"/>
                <a:t>PROC SQL</a:t>
              </a:r>
            </a:p>
          </p:txBody>
        </p:sp>
        <p:pic>
          <p:nvPicPr>
            <p:cNvPr id="21" name="Picture 2" descr="\\sashq\root\dept\PSD\GRAPHICS\Illustrations\Programming\procstep.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07323" y="1403168"/>
              <a:ext cx="1266825" cy="876300"/>
            </a:xfrm>
            <a:prstGeom prst="rect">
              <a:avLst/>
            </a:prstGeom>
            <a:noFill/>
            <a:extLst>
              <a:ext uri="{909E8E84-426E-40DD-AFC4-6F175D3DCCD1}">
                <a14:hiddenFill xmlns:a14="http://schemas.microsoft.com/office/drawing/2010/main">
                  <a:solidFill>
                    <a:srgbClr val="FFFFFF"/>
                  </a:solidFill>
                </a14:hiddenFill>
              </a:ext>
            </a:extLst>
          </p:spPr>
        </p:pic>
      </p:grpSp>
      <p:pic>
        <p:nvPicPr>
          <p:cNvPr id="22" name="Picture 13" descr="\\sashq\root\dept\PSD\GRAPHICS\Illustrations\Arrows\arrow_blue_N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2760774">
            <a:off x="5569051" y="3355388"/>
            <a:ext cx="771525" cy="77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Picture 2" descr="L:\graphics\dataset_STANDAR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1290" y="5068949"/>
            <a:ext cx="1390650" cy="135255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sashq\root\dept\PSD\GRAPHICS\Illustrations\Arrows\arrow_rt_tapered.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rot="8436204">
            <a:off x="5234152" y="4439797"/>
            <a:ext cx="1224648" cy="388007"/>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13" descr="\\sashq\root\dept\PSD\GRAPHICS\Illustrations\Arrows\arrow_blue_N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2760774">
            <a:off x="2795440" y="5256478"/>
            <a:ext cx="771525" cy="77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2328815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p:txBody>
          <a:bodyPr/>
          <a:lstStyle/>
          <a:p>
            <a:r>
              <a:rPr lang="en-US" dirty="0"/>
              <a:t>SAS Macro Facility Overview</a:t>
            </a:r>
          </a:p>
        </p:txBody>
      </p:sp>
      <p:sp>
        <p:nvSpPr>
          <p:cNvPr id="56323" name="Rectangle 3"/>
          <p:cNvSpPr>
            <a:spLocks noGrp="1" noChangeArrowheads="1"/>
          </p:cNvSpPr>
          <p:nvPr>
            <p:ph idx="1"/>
          </p:nvPr>
        </p:nvSpPr>
        <p:spPr>
          <a:xfrm>
            <a:off x="685800" y="1071563"/>
            <a:ext cx="7848600" cy="4875212"/>
          </a:xfrm>
        </p:spPr>
        <p:txBody>
          <a:bodyPr/>
          <a:lstStyle/>
          <a:p>
            <a:pPr marL="0" indent="0"/>
            <a:r>
              <a:rPr lang="en-US" dirty="0"/>
              <a:t>The SAS macro facility enables you to use the SAS macro language to do the following:</a:t>
            </a:r>
          </a:p>
          <a:p>
            <a:pPr marL="0" indent="0"/>
            <a:endParaRPr lang="en-US" sz="1400" dirty="0"/>
          </a:p>
          <a:p>
            <a:pPr marL="455613" lvl="1" indent="-341313"/>
            <a:r>
              <a:rPr lang="en-US" dirty="0"/>
              <a:t>create macro variables that contain text, and reference them anywhere in a SAS program.</a:t>
            </a:r>
          </a:p>
          <a:p>
            <a:pPr marL="455613" lvl="1" indent="-341313"/>
            <a:endParaRPr lang="en-US" sz="1400" dirty="0"/>
          </a:p>
          <a:p>
            <a:pPr marL="455613" lvl="1" indent="-341313"/>
            <a:endParaRPr lang="en-US" sz="1400" dirty="0"/>
          </a:p>
          <a:p>
            <a:pPr marL="455613" lvl="1" indent="-341313"/>
            <a:r>
              <a:rPr lang="en-US" dirty="0"/>
              <a:t>write special programs (macros) that generate </a:t>
            </a:r>
            <a:br>
              <a:rPr lang="en-US" dirty="0"/>
            </a:br>
            <a:r>
              <a:rPr lang="en-US" dirty="0"/>
              <a:t>customized SAS code.</a:t>
            </a:r>
          </a:p>
          <a:p>
            <a:pPr marL="455613" lvl="1" indent="-341313"/>
            <a:endParaRPr lang="en-US" dirty="0"/>
          </a:p>
          <a:p>
            <a:pPr marL="114300" lvl="1" indent="0">
              <a:buNone/>
            </a:pPr>
            <a:endParaRPr lang="en-US" sz="1400" dirty="0"/>
          </a:p>
          <a:p>
            <a:pPr marL="114300" lvl="1" indent="0">
              <a:buNone/>
            </a:pPr>
            <a:endParaRPr lang="en-US" dirty="0"/>
          </a:p>
        </p:txBody>
      </p:sp>
      <p:pic>
        <p:nvPicPr>
          <p:cNvPr id="7" name="Picture 2" descr="L:\graphics\macro_variabl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12839" y="2373305"/>
            <a:ext cx="1190625" cy="1190625"/>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sashq\root\dept\PSD\GRAPHICS\Illustrations\Programming\macro_program.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31901" y="3867150"/>
            <a:ext cx="952500" cy="9525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p:txBody>
          <a:bodyPr/>
          <a:lstStyle/>
          <a:p>
            <a:r>
              <a:rPr lang="en-US" dirty="0"/>
              <a:t>Macro Variables</a:t>
            </a:r>
          </a:p>
        </p:txBody>
      </p:sp>
      <p:sp>
        <p:nvSpPr>
          <p:cNvPr id="57347" name="Rectangle 3"/>
          <p:cNvSpPr>
            <a:spLocks noGrp="1" noChangeArrowheads="1"/>
          </p:cNvSpPr>
          <p:nvPr>
            <p:ph type="body" sz="half" idx="1"/>
          </p:nvPr>
        </p:nvSpPr>
        <p:spPr>
          <a:xfrm>
            <a:off x="685800" y="1071563"/>
            <a:ext cx="7924800" cy="3119437"/>
          </a:xfrm>
        </p:spPr>
        <p:txBody>
          <a:bodyPr/>
          <a:lstStyle/>
          <a:p>
            <a:pPr marL="0" indent="0"/>
            <a:r>
              <a:rPr lang="en-US" dirty="0"/>
              <a:t>SAS macro variables are stored in an area of memory referred to as the </a:t>
            </a:r>
            <a:r>
              <a:rPr lang="en-US" i="1" dirty="0"/>
              <a:t>global symbol table</a:t>
            </a:r>
            <a:r>
              <a:rPr lang="en-US" dirty="0"/>
              <a:t>. </a:t>
            </a:r>
          </a:p>
          <a:p>
            <a:pPr marL="0" indent="0"/>
            <a:r>
              <a:rPr lang="en-US" dirty="0"/>
              <a:t>There are two types of macro variables: automatic (created and updated by SAS) and user-defined.</a:t>
            </a:r>
          </a:p>
        </p:txBody>
      </p:sp>
      <p:graphicFrame>
        <p:nvGraphicFramePr>
          <p:cNvPr id="192661" name="Group 149"/>
          <p:cNvGraphicFramePr>
            <a:graphicFrameLocks noGrp="1"/>
          </p:cNvGraphicFramePr>
          <p:nvPr>
            <p:ph sz="half" idx="2"/>
            <p:extLst>
              <p:ext uri="{D42A27DB-BD31-4B8C-83A1-F6EECF244321}">
                <p14:modId xmlns:p14="http://schemas.microsoft.com/office/powerpoint/2010/main" val="2235790587"/>
              </p:ext>
            </p:extLst>
          </p:nvPr>
        </p:nvGraphicFramePr>
        <p:xfrm>
          <a:off x="3611880" y="2857627"/>
          <a:ext cx="5102352" cy="2499360"/>
        </p:xfrm>
        <a:graphic>
          <a:graphicData uri="http://schemas.openxmlformats.org/drawingml/2006/table">
            <a:tbl>
              <a:tblPr/>
              <a:tblGrid>
                <a:gridCol w="1953244">
                  <a:extLst>
                    <a:ext uri="{9D8B030D-6E8A-4147-A177-3AD203B41FA5}">
                      <a16:colId xmlns:a16="http://schemas.microsoft.com/office/drawing/2014/main" val="20000"/>
                    </a:ext>
                  </a:extLst>
                </a:gridCol>
                <a:gridCol w="3149108">
                  <a:extLst>
                    <a:ext uri="{9D8B030D-6E8A-4147-A177-3AD203B41FA5}">
                      <a16:colId xmlns:a16="http://schemas.microsoft.com/office/drawing/2014/main" val="20001"/>
                    </a:ext>
                  </a:extLst>
                </a:gridCol>
              </a:tblGrid>
              <a:tr h="365667">
                <a:tc gridSpan="2">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400" b="1" i="0" u="none" strike="noStrike" cap="none" normalizeH="0" baseline="0" dirty="0">
                          <a:ln>
                            <a:noFill/>
                          </a:ln>
                          <a:solidFill>
                            <a:srgbClr val="000000"/>
                          </a:solidFill>
                          <a:effectLst/>
                          <a:latin typeface="Arial" pitchFamily="34" charset="0"/>
                        </a:rPr>
                        <a:t>Partial Global Symbol Table</a:t>
                      </a:r>
                    </a:p>
                  </a:txBody>
                  <a:tcPr marL="0" marR="0" marT="0" marB="0" anchor="ctr" horzOverflow="overflow">
                    <a:lnL cap="flat">
                      <a:noFill/>
                    </a:lnL>
                    <a:lnR cap="flat">
                      <a:noFill/>
                    </a:lnR>
                    <a:lnT cap="flat">
                      <a:noFill/>
                    </a:lnT>
                    <a:lnB w="12700" cap="flat" cmpd="sng" algn="ctr">
                      <a:solidFill>
                        <a:schemeClr val="tx1"/>
                      </a:solidFill>
                      <a:prstDash val="solid"/>
                      <a:round/>
                      <a:headEnd type="none" w="med" len="med"/>
                      <a:tailEnd type="none" w="med" len="med"/>
                    </a:lnB>
                    <a:lnTlToBr cap="flat">
                      <a:noFill/>
                    </a:lnTlToBr>
                    <a:lnBlToTr cap="flat">
                      <a:noFill/>
                    </a:lnBlToTr>
                    <a:noFill/>
                  </a:tcPr>
                </a:tc>
                <a:tc hMerge="1">
                  <a:txBody>
                    <a:bodyPr/>
                    <a:lstStyle/>
                    <a:p>
                      <a:endParaRPr lang="en-US"/>
                    </a:p>
                  </a:txBody>
                  <a:tcPr/>
                </a:tc>
                <a:extLst>
                  <a:ext uri="{0D108BD9-81ED-4DB2-BD59-A6C34878D82A}">
                    <a16:rowId xmlns:a16="http://schemas.microsoft.com/office/drawing/2014/main" val="10000"/>
                  </a:ext>
                </a:extLst>
              </a:tr>
              <a:tr h="304723">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Name</a:t>
                      </a:r>
                    </a:p>
                  </a:txBody>
                  <a:tcPr marL="88890" marR="8889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lg"/>
                      <a:tailEnd type="none" w="med" len="lg"/>
                    </a:lnB>
                    <a:lnTlToBr cap="flat">
                      <a:noFill/>
                    </a:lnTlToBr>
                    <a:lnBlToTr cap="flat">
                      <a:noFill/>
                    </a:lnBlToTr>
                    <a:solidFill>
                      <a:srgbClr val="FFCC00"/>
                    </a:solid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Value</a:t>
                      </a:r>
                    </a:p>
                  </a:txBody>
                  <a:tcPr marL="88890" marR="88890" marT="0" marB="0" anchor="ctr" horzOverflow="overflow">
                    <a:lnL w="12700" cap="flat" cmpd="sng" algn="ctr">
                      <a:solidFill>
                        <a:srgbClr val="000000"/>
                      </a:solidFill>
                      <a:prstDash val="solid"/>
                      <a:round/>
                      <a:headEnd type="none" w="med" len="lg"/>
                      <a:tailEnd type="none" w="med" len="lg"/>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lg"/>
                      <a:tailEnd type="none" w="med" len="lg"/>
                    </a:lnB>
                    <a:lnTlToBr>
                      <a:noFill/>
                    </a:lnTlToBr>
                    <a:lnBlToTr>
                      <a:noFill/>
                    </a:lnBlToTr>
                    <a:solidFill>
                      <a:srgbClr val="FFCC00"/>
                    </a:solidFill>
                  </a:tcPr>
                </a:tc>
                <a:extLst>
                  <a:ext uri="{0D108BD9-81ED-4DB2-BD59-A6C34878D82A}">
                    <a16:rowId xmlns:a16="http://schemas.microsoft.com/office/drawing/2014/main" val="10001"/>
                  </a:ext>
                </a:extLst>
              </a:tr>
              <a:tr h="304723">
                <a:tc>
                  <a:txBody>
                    <a:bodyPr/>
                    <a:lstStyle/>
                    <a:p>
                      <a:pPr marL="0" marR="0" lvl="0" indent="0" algn="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a:t>
                      </a:r>
                    </a:p>
                  </a:txBody>
                  <a:tcPr marL="88890" marR="8889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cap="flat">
                      <a:noFill/>
                    </a:lnTlToBr>
                    <a:lnBlToTr cap="flat">
                      <a:noFill/>
                    </a:lnBlToTr>
                    <a:solidFill>
                      <a:srgbClr val="FFF2BE"/>
                    </a:solid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a:t>
                      </a:r>
                    </a:p>
                  </a:txBody>
                  <a:tcPr marL="88890" marR="88890" marT="0" marB="0" anchor="ctr" horzOverflow="overflow">
                    <a:lnL w="12700" cap="flat" cmpd="sng" algn="ctr">
                      <a:solidFill>
                        <a:srgbClr val="000000"/>
                      </a:solidFill>
                      <a:prstDash val="solid"/>
                      <a:round/>
                      <a:headEnd type="none" w="med" len="lg"/>
                      <a:tailEnd type="none" w="med" len="lg"/>
                    </a:lnL>
                    <a:lnR w="127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solidFill>
                      <a:srgbClr val="FFF2BE"/>
                    </a:solidFill>
                  </a:tcPr>
                </a:tc>
                <a:extLst>
                  <a:ext uri="{0D108BD9-81ED-4DB2-BD59-A6C34878D82A}">
                    <a16:rowId xmlns:a16="http://schemas.microsoft.com/office/drawing/2014/main" val="10002"/>
                  </a:ext>
                </a:extLst>
              </a:tr>
              <a:tr h="304723">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0" i="0" u="none" strike="noStrike" cap="none" normalizeH="0" baseline="0" dirty="0">
                          <a:ln>
                            <a:noFill/>
                          </a:ln>
                          <a:solidFill>
                            <a:srgbClr val="000000"/>
                          </a:solidFill>
                          <a:effectLst/>
                          <a:latin typeface="+mn-lt"/>
                        </a:rPr>
                        <a:t>SYSLAST</a:t>
                      </a:r>
                    </a:p>
                  </a:txBody>
                  <a:tcPr marL="88890" marR="8889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solidFill>
                      <a:srgbClr val="FFF2BE"/>
                    </a:solid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0" i="0" u="none" strike="noStrike" cap="none" normalizeH="0" baseline="0" dirty="0">
                          <a:ln>
                            <a:noFill/>
                          </a:ln>
                          <a:solidFill>
                            <a:srgbClr val="000000"/>
                          </a:solidFill>
                          <a:effectLst/>
                          <a:latin typeface="+mn-lt"/>
                        </a:rPr>
                        <a:t>_NULL_</a:t>
                      </a:r>
                    </a:p>
                  </a:txBody>
                  <a:tcPr marL="88890" marR="88890" marT="0" marB="0" anchor="ctr" horzOverflow="overflow">
                    <a:lnL w="12700" cap="flat" cmpd="sng" algn="ctr">
                      <a:solidFill>
                        <a:srgbClr val="000000"/>
                      </a:solidFill>
                      <a:prstDash val="solid"/>
                      <a:round/>
                      <a:headEnd type="none" w="med" len="lg"/>
                      <a:tailEnd type="none" w="med" len="lg"/>
                    </a:lnL>
                    <a:lnR w="127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solidFill>
                      <a:srgbClr val="FFF2BE"/>
                    </a:solidFill>
                  </a:tcPr>
                </a:tc>
                <a:extLst>
                  <a:ext uri="{0D108BD9-81ED-4DB2-BD59-A6C34878D82A}">
                    <a16:rowId xmlns:a16="http://schemas.microsoft.com/office/drawing/2014/main" val="10003"/>
                  </a:ext>
                </a:extLst>
              </a:tr>
              <a:tr h="304723">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0" i="0" u="none" strike="noStrike" cap="none" normalizeH="0" baseline="0" dirty="0">
                          <a:ln>
                            <a:noFill/>
                          </a:ln>
                          <a:solidFill>
                            <a:srgbClr val="000000"/>
                          </a:solidFill>
                          <a:effectLst/>
                          <a:latin typeface="+mn-lt"/>
                        </a:rPr>
                        <a:t>SYSSCP</a:t>
                      </a:r>
                    </a:p>
                  </a:txBody>
                  <a:tcPr marL="88890" marR="8889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solidFill>
                      <a:srgbClr val="FFF2BE"/>
                    </a:solid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0" i="0" u="none" strike="noStrike" cap="none" normalizeH="0" baseline="0" dirty="0">
                          <a:ln>
                            <a:noFill/>
                          </a:ln>
                          <a:solidFill>
                            <a:srgbClr val="000000"/>
                          </a:solidFill>
                          <a:effectLst/>
                          <a:latin typeface="+mn-lt"/>
                        </a:rPr>
                        <a:t>WIN</a:t>
                      </a:r>
                    </a:p>
                  </a:txBody>
                  <a:tcPr marL="88890" marR="88890" marT="0" marB="0" anchor="ctr" horzOverflow="overflow">
                    <a:lnL w="12700" cap="flat" cmpd="sng" algn="ctr">
                      <a:solidFill>
                        <a:srgbClr val="000000"/>
                      </a:solidFill>
                      <a:prstDash val="solid"/>
                      <a:round/>
                      <a:headEnd type="none" w="med" len="lg"/>
                      <a:tailEnd type="none" w="med" len="lg"/>
                    </a:lnL>
                    <a:lnR w="127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solidFill>
                      <a:srgbClr val="FFF2BE"/>
                    </a:solidFill>
                  </a:tcPr>
                </a:tc>
                <a:extLst>
                  <a:ext uri="{0D108BD9-81ED-4DB2-BD59-A6C34878D82A}">
                    <a16:rowId xmlns:a16="http://schemas.microsoft.com/office/drawing/2014/main" val="10004"/>
                  </a:ext>
                </a:extLst>
              </a:tr>
              <a:tr h="304723">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0" i="0" u="none" strike="noStrike" cap="none" normalizeH="0" baseline="0" dirty="0">
                          <a:ln>
                            <a:noFill/>
                          </a:ln>
                          <a:solidFill>
                            <a:srgbClr val="000000"/>
                          </a:solidFill>
                          <a:effectLst/>
                          <a:latin typeface="+mn-lt"/>
                        </a:rPr>
                        <a:t>SYSTIME</a:t>
                      </a:r>
                    </a:p>
                  </a:txBody>
                  <a:tcPr marL="88890" marR="8889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solidFill>
                      <a:srgbClr val="FFF2BE"/>
                    </a:solid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0" i="0" u="none" strike="noStrike" cap="none" normalizeH="0" baseline="0" dirty="0">
                          <a:ln>
                            <a:noFill/>
                          </a:ln>
                          <a:solidFill>
                            <a:srgbClr val="000000"/>
                          </a:solidFill>
                          <a:effectLst/>
                          <a:latin typeface="+mn-lt"/>
                        </a:rPr>
                        <a:t>09:00</a:t>
                      </a:r>
                    </a:p>
                  </a:txBody>
                  <a:tcPr marL="88890" marR="88890" marT="0" marB="0" anchor="ctr" horzOverflow="overflow">
                    <a:lnL w="12700" cap="flat" cmpd="sng" algn="ctr">
                      <a:solidFill>
                        <a:srgbClr val="000000"/>
                      </a:solidFill>
                      <a:prstDash val="solid"/>
                      <a:round/>
                      <a:headEnd type="none" w="med" len="lg"/>
                      <a:tailEnd type="none" w="med" len="lg"/>
                    </a:lnL>
                    <a:lnR w="127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solidFill>
                      <a:srgbClr val="FFF2BE"/>
                    </a:solidFill>
                  </a:tcPr>
                </a:tc>
                <a:extLst>
                  <a:ext uri="{0D108BD9-81ED-4DB2-BD59-A6C34878D82A}">
                    <a16:rowId xmlns:a16="http://schemas.microsoft.com/office/drawing/2014/main" val="10005"/>
                  </a:ext>
                </a:extLst>
              </a:tr>
              <a:tr h="304723">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0" i="0" u="none" strike="noStrike" cap="none" normalizeH="0" baseline="0" dirty="0">
                          <a:ln>
                            <a:noFill/>
                          </a:ln>
                          <a:solidFill>
                            <a:srgbClr val="000000"/>
                          </a:solidFill>
                          <a:effectLst/>
                          <a:latin typeface="+mn-lt"/>
                        </a:rPr>
                        <a:t>SYSVER</a:t>
                      </a:r>
                    </a:p>
                  </a:txBody>
                  <a:tcPr marL="88890" marR="8889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solidFill>
                      <a:srgbClr val="FFF2BE"/>
                    </a:solid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0" i="0" u="none" strike="noStrike" cap="none" normalizeH="0" baseline="0" dirty="0">
                          <a:ln>
                            <a:noFill/>
                          </a:ln>
                          <a:solidFill>
                            <a:srgbClr val="000000"/>
                          </a:solidFill>
                          <a:effectLst/>
                          <a:latin typeface="+mn-lt"/>
                        </a:rPr>
                        <a:t>9.3</a:t>
                      </a:r>
                    </a:p>
                  </a:txBody>
                  <a:tcPr marL="88890" marR="88890" marT="0" marB="0" anchor="ctr" horzOverflow="overflow">
                    <a:lnL w="12700" cap="flat" cmpd="sng" algn="ctr">
                      <a:solidFill>
                        <a:srgbClr val="000000"/>
                      </a:solidFill>
                      <a:prstDash val="solid"/>
                      <a:round/>
                      <a:headEnd type="none" w="med" len="lg"/>
                      <a:tailEnd type="none" w="med" len="lg"/>
                    </a:lnL>
                    <a:lnR w="127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solidFill>
                      <a:srgbClr val="FFF2BE"/>
                    </a:solidFill>
                  </a:tcPr>
                </a:tc>
                <a:extLst>
                  <a:ext uri="{0D108BD9-81ED-4DB2-BD59-A6C34878D82A}">
                    <a16:rowId xmlns:a16="http://schemas.microsoft.com/office/drawing/2014/main" val="10006"/>
                  </a:ext>
                </a:extLst>
              </a:tr>
              <a:tr h="304723">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0" i="0" u="none" strike="noStrike" cap="none" normalizeH="0" baseline="0" dirty="0">
                          <a:ln>
                            <a:noFill/>
                          </a:ln>
                          <a:solidFill>
                            <a:srgbClr val="000000"/>
                          </a:solidFill>
                          <a:effectLst/>
                          <a:latin typeface="+mn-lt"/>
                        </a:rPr>
                        <a:t>DSN</a:t>
                      </a:r>
                    </a:p>
                  </a:txBody>
                  <a:tcPr marL="88890" marR="8889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chemeClr val="tx1"/>
                      </a:solidFill>
                      <a:prstDash val="solid"/>
                      <a:round/>
                      <a:headEnd type="none" w="med" len="med"/>
                      <a:tailEnd type="none" w="med" len="med"/>
                    </a:lnB>
                    <a:lnTlToBr>
                      <a:noFill/>
                    </a:lnTlToBr>
                    <a:lnBlToTr>
                      <a:noFill/>
                    </a:lnBlToTr>
                    <a:solidFill>
                      <a:srgbClr val="FFF2BE"/>
                    </a:solid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0" i="0" u="none" strike="noStrike" cap="none" normalizeH="0" baseline="0" dirty="0">
                          <a:ln>
                            <a:noFill/>
                          </a:ln>
                          <a:solidFill>
                            <a:srgbClr val="000000"/>
                          </a:solidFill>
                          <a:effectLst/>
                          <a:latin typeface="+mn-lt"/>
                        </a:rPr>
                        <a:t>employee_payroll</a:t>
                      </a:r>
                    </a:p>
                  </a:txBody>
                  <a:tcPr marL="88890" marR="88890" marT="0" marB="0" anchor="ctr" horzOverflow="overflow">
                    <a:lnL w="12700" cap="flat" cmpd="sng" algn="ctr">
                      <a:solidFill>
                        <a:srgbClr val="000000"/>
                      </a:solidFill>
                      <a:prstDash val="solid"/>
                      <a:round/>
                      <a:headEnd type="none" w="med" len="lg"/>
                      <a:tailEnd type="none" w="med" len="lg"/>
                    </a:lnL>
                    <a:lnR w="127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lg"/>
                      <a:tailEnd type="none" w="med" len="lg"/>
                    </a:lnT>
                    <a:lnB w="12700" cap="flat" cmpd="sng" algn="ctr">
                      <a:solidFill>
                        <a:schemeClr val="tx1"/>
                      </a:solidFill>
                      <a:prstDash val="solid"/>
                      <a:round/>
                      <a:headEnd type="none" w="med" len="med"/>
                      <a:tailEnd type="none" w="med" len="med"/>
                    </a:lnB>
                    <a:lnTlToBr>
                      <a:noFill/>
                    </a:lnTlToBr>
                    <a:lnBlToTr>
                      <a:noFill/>
                    </a:lnBlToTr>
                    <a:solidFill>
                      <a:srgbClr val="FFF2BE"/>
                    </a:solidFill>
                  </a:tcPr>
                </a:tc>
                <a:extLst>
                  <a:ext uri="{0D108BD9-81ED-4DB2-BD59-A6C34878D82A}">
                    <a16:rowId xmlns:a16="http://schemas.microsoft.com/office/drawing/2014/main" val="10007"/>
                  </a:ext>
                </a:extLst>
              </a:tr>
            </a:tbl>
          </a:graphicData>
        </a:graphic>
      </p:graphicFrame>
      <p:sp>
        <p:nvSpPr>
          <p:cNvPr id="2" name="Line Callout 1 1"/>
          <p:cNvSpPr/>
          <p:nvPr/>
        </p:nvSpPr>
        <p:spPr bwMode="auto">
          <a:xfrm>
            <a:off x="630845" y="4009051"/>
            <a:ext cx="1591056" cy="487313"/>
          </a:xfrm>
          <a:prstGeom prst="borderCallout1">
            <a:avLst>
              <a:gd name="adj1" fmla="val 54535"/>
              <a:gd name="adj2" fmla="val 100414"/>
              <a:gd name="adj3" fmla="val 54389"/>
              <a:gd name="adj4" fmla="val 184464"/>
            </a:avLst>
          </a:prstGeom>
          <a:solidFill>
            <a:srgbClr val="009900"/>
          </a:solidFill>
          <a:ln w="19050" cap="flat" cmpd="sng" algn="ctr">
            <a:solidFill>
              <a:srgbClr val="000000"/>
            </a:solidFill>
            <a:prstDash val="solid"/>
            <a:round/>
            <a:headEnd type="none" w="med" len="lg"/>
            <a:tailEnd type="triangle" w="med" len="lg"/>
          </a:ln>
          <a:effectLst/>
          <a:extLst>
            <a:ext uri="{AF507438-7753-43E0-B8FC-AC1667EBCBE1}">
              <a14:hiddenEffects xmlns:a14="http://schemas.microsoft.com/office/drawing/2010/main">
                <a:effectLst>
                  <a:outerShdw blurRad="63500" dist="37357" dir="2700000" rotWithShape="0">
                    <a:scrgbClr r="0" g="0" b="0"/>
                  </a:outerShdw>
                </a:effectLst>
              </a14:hiddenEffects>
            </a:ext>
          </a:extLst>
        </p:spPr>
        <p:txBody>
          <a:bodyPr vert="horz" wrap="square" lIns="88900" tIns="88900" rIns="88900" bIns="88900" numCol="1" rtlCol="0" anchor="ctr" anchorCtr="0" compatLnSpc="1">
            <a:prstTxWarp prst="textNoShape">
              <a:avLst/>
            </a:prstTxWarp>
            <a:spAutoFit/>
          </a:bodyPr>
          <a:lstStyle/>
          <a:p>
            <a:r>
              <a:rPr lang="en-US" sz="2000" b="1" dirty="0">
                <a:solidFill>
                  <a:srgbClr val="FFFFFF"/>
                </a:solidFill>
              </a:rPr>
              <a:t> automatic</a:t>
            </a:r>
          </a:p>
        </p:txBody>
      </p:sp>
      <p:sp>
        <p:nvSpPr>
          <p:cNvPr id="3" name="Line Callout 1 2"/>
          <p:cNvSpPr/>
          <p:nvPr/>
        </p:nvSpPr>
        <p:spPr bwMode="auto">
          <a:xfrm>
            <a:off x="621792" y="4939869"/>
            <a:ext cx="1828800" cy="487313"/>
          </a:xfrm>
          <a:prstGeom prst="borderCallout1">
            <a:avLst>
              <a:gd name="adj1" fmla="val 54420"/>
              <a:gd name="adj2" fmla="val 100510"/>
              <a:gd name="adj3" fmla="val 54331"/>
              <a:gd name="adj4" fmla="val 160500"/>
            </a:avLst>
          </a:prstGeom>
          <a:solidFill>
            <a:srgbClr val="009900"/>
          </a:solidFill>
          <a:ln w="19050" cap="flat" cmpd="sng" algn="ctr">
            <a:solidFill>
              <a:srgbClr val="000000"/>
            </a:solidFill>
            <a:prstDash val="solid"/>
            <a:round/>
            <a:headEnd type="none" w="med" len="lg"/>
            <a:tailEnd type="triangle" w="med" len="lg"/>
          </a:ln>
          <a:effectLst/>
          <a:extLst>
            <a:ext uri="{AF507438-7753-43E0-B8FC-AC1667EBCBE1}">
              <a14:hiddenEffects xmlns:a14="http://schemas.microsoft.com/office/drawing/2010/main">
                <a:effectLst>
                  <a:outerShdw blurRad="63500" dist="37357" dir="2700000" rotWithShape="0">
                    <a:scrgbClr r="0" g="0" b="0"/>
                  </a:outerShdw>
                </a:effectLst>
              </a14:hiddenEffects>
            </a:ext>
          </a:extLst>
        </p:spPr>
        <p:txBody>
          <a:bodyPr vert="horz" wrap="square" lIns="88900" tIns="88900" rIns="88900" bIns="88900" numCol="1" rtlCol="0" anchor="ctr" anchorCtr="0" compatLnSpc="1">
            <a:prstTxWarp prst="textNoShape">
              <a:avLst/>
            </a:prstTxWarp>
            <a:spAutoFit/>
          </a:bodyPr>
          <a:lstStyle/>
          <a:p>
            <a:r>
              <a:rPr lang="en-US" sz="2000" b="1" dirty="0">
                <a:solidFill>
                  <a:srgbClr val="FFFFFF"/>
                </a:solidFill>
              </a:rPr>
              <a:t>user-defined</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a:prstGeom prst="rect">
            <a:avLst/>
          </a:prstGeom>
        </p:spPr>
        <p:txBody>
          <a:bodyPr/>
          <a:lstStyle/>
          <a:p>
            <a:r>
              <a:rPr lang="en-US" dirty="0"/>
              <a:t>Creating and Referencing Macro Variables</a:t>
            </a:r>
          </a:p>
        </p:txBody>
      </p:sp>
      <p:sp>
        <p:nvSpPr>
          <p:cNvPr id="57347" name="Rectangle 3"/>
          <p:cNvSpPr>
            <a:spLocks noGrp="1" noChangeArrowheads="1"/>
          </p:cNvSpPr>
          <p:nvPr>
            <p:ph idx="1"/>
          </p:nvPr>
        </p:nvSpPr>
        <p:spPr>
          <a:prstGeom prst="rect">
            <a:avLst/>
          </a:prstGeom>
        </p:spPr>
        <p:txBody>
          <a:bodyPr/>
          <a:lstStyle/>
          <a:p>
            <a:pPr marL="0" indent="0"/>
            <a:r>
              <a:rPr lang="en-US" dirty="0"/>
              <a:t>Taking advantage of macro variables requires two steps.</a:t>
            </a:r>
          </a:p>
          <a:p>
            <a:pPr marL="457200" indent="-457200">
              <a:buAutoNum type="arabicPeriod"/>
            </a:pPr>
            <a:r>
              <a:rPr lang="en-US" dirty="0"/>
              <a:t>Create and assign a value to a macro variable using one of these methods:</a:t>
            </a:r>
          </a:p>
          <a:p>
            <a:pPr marL="804863" lvl="1" indent="-347663"/>
            <a:r>
              <a:rPr lang="en-US" dirty="0"/>
              <a:t>%LET statement in SAS code</a:t>
            </a:r>
          </a:p>
          <a:p>
            <a:pPr marL="804863" lvl="1" indent="-347663"/>
            <a:r>
              <a:rPr lang="en-US" dirty="0"/>
              <a:t>INTO clause in a PROC SQL query</a:t>
            </a:r>
          </a:p>
          <a:p>
            <a:pPr marL="804863" lvl="1" indent="-347663"/>
            <a:r>
              <a:rPr lang="en-US" dirty="0"/>
              <a:t>CALL SYMPUTX routine in SAS code</a:t>
            </a:r>
          </a:p>
          <a:p>
            <a:pPr marL="917575" lvl="2" indent="-457200">
              <a:buAutoNum type="arabicPeriod"/>
            </a:pPr>
            <a:endParaRPr lang="en-US" dirty="0"/>
          </a:p>
          <a:p>
            <a:pPr marL="457200" indent="-457200">
              <a:buAutoNum type="arabicPeriod"/>
            </a:pPr>
            <a:r>
              <a:rPr lang="en-US" dirty="0"/>
              <a:t>Reference the macro variable in SAS code so that </a:t>
            </a:r>
            <a:br>
              <a:rPr lang="en-US" dirty="0"/>
            </a:br>
            <a:r>
              <a:rPr lang="en-US" dirty="0"/>
              <a:t>SAS can resolve the macro variable value.</a:t>
            </a:r>
          </a:p>
          <a:p>
            <a:pPr marL="804863" lvl="1" indent="-347663"/>
            <a:r>
              <a:rPr lang="en-US" dirty="0"/>
              <a:t>Use </a:t>
            </a:r>
            <a:r>
              <a:rPr lang="en-US" i="1" dirty="0"/>
              <a:t>&amp;macro-name</a:t>
            </a:r>
            <a:endParaRPr lang="en-US" dirty="0"/>
          </a:p>
        </p:txBody>
      </p:sp>
      <p:sp>
        <p:nvSpPr>
          <p:cNvPr id="5" name="TextBox 4"/>
          <p:cNvSpPr txBox="1"/>
          <p:nvPr/>
        </p:nvSpPr>
        <p:spPr>
          <a:xfrm>
            <a:off x="1600200" y="3581400"/>
            <a:ext cx="5867400" cy="457200"/>
          </a:xfrm>
          <a:prstGeom prst="rect">
            <a:avLst/>
          </a:prstGeom>
          <a:noFill/>
        </p:spPr>
        <p:txBody>
          <a:bodyPr vert="horz" wrap="none" rtlCol="0">
            <a:spAutoFit/>
          </a:bodyPr>
          <a:lstStyle/>
          <a:p>
            <a:endParaRPr lang="en-US" dirty="0"/>
          </a:p>
        </p:txBody>
      </p:sp>
    </p:spTree>
    <p:extLst>
      <p:ext uri="{BB962C8B-B14F-4D97-AF65-F5344CB8AC3E}">
        <p14:creationId xmlns:p14="http://schemas.microsoft.com/office/powerpoint/2010/main" val="14779905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r>
              <a:rPr lang="en-US" dirty="0"/>
              <a:t>Dictionary Tables: Overview</a:t>
            </a:r>
          </a:p>
        </p:txBody>
      </p:sp>
      <p:sp>
        <p:nvSpPr>
          <p:cNvPr id="32771" name="Rectangle 3"/>
          <p:cNvSpPr>
            <a:spLocks noGrp="1" noChangeArrowheads="1"/>
          </p:cNvSpPr>
          <p:nvPr>
            <p:ph idx="1"/>
          </p:nvPr>
        </p:nvSpPr>
        <p:spPr>
          <a:xfrm>
            <a:off x="685800" y="1071563"/>
            <a:ext cx="7848600" cy="5302250"/>
          </a:xfrm>
        </p:spPr>
        <p:txBody>
          <a:bodyPr/>
          <a:lstStyle/>
          <a:p>
            <a:pPr marL="0" indent="0"/>
            <a:r>
              <a:rPr lang="en-US" i="1" dirty="0"/>
              <a:t>Dictionary tables </a:t>
            </a:r>
            <a:r>
              <a:rPr lang="en-US" dirty="0"/>
              <a:t>are Read-Only metadata views that contain session metadata, such as information about </a:t>
            </a:r>
            <a:br>
              <a:rPr lang="en-US" dirty="0"/>
            </a:br>
            <a:r>
              <a:rPr lang="en-US" dirty="0"/>
              <a:t>SAS libraries, data sets, and external files in use </a:t>
            </a:r>
            <a:br>
              <a:rPr lang="en-US" dirty="0"/>
            </a:br>
            <a:r>
              <a:rPr lang="en-US" dirty="0"/>
              <a:t>or available in the current SAS session.</a:t>
            </a:r>
          </a:p>
          <a:p>
            <a:pPr marL="0" indent="0"/>
            <a:r>
              <a:rPr lang="en-US" dirty="0"/>
              <a:t>Dictionary tables are</a:t>
            </a:r>
          </a:p>
          <a:p>
            <a:pPr marL="455613" lvl="1" indent="-341313"/>
            <a:r>
              <a:rPr lang="en-US" dirty="0"/>
              <a:t>created at SAS session initialization</a:t>
            </a:r>
          </a:p>
          <a:p>
            <a:pPr marL="455613" lvl="1" indent="-341313"/>
            <a:r>
              <a:rPr lang="en-US" dirty="0"/>
              <a:t>updated automatically by SAS</a:t>
            </a:r>
          </a:p>
          <a:p>
            <a:pPr marL="455613" lvl="1" indent="-341313"/>
            <a:r>
              <a:rPr lang="en-US" dirty="0"/>
              <a:t>limited to Read-Only access.</a:t>
            </a:r>
          </a:p>
          <a:p>
            <a:pPr marL="0" indent="0"/>
            <a:endParaRPr lang="en-US" sz="1000" dirty="0"/>
          </a:p>
          <a:p>
            <a:pPr marL="0" indent="0"/>
            <a:r>
              <a:rPr lang="en-US" dirty="0"/>
              <a:t>You can query dictionary tables with PROC SQL. </a:t>
            </a:r>
          </a:p>
        </p:txBody>
      </p:sp>
      <p:pic>
        <p:nvPicPr>
          <p:cNvPr id="1026" name="Picture 2" descr="\\sashq\root\dept\PSD\GRAPHICS\Illustrations\Data\SAS_data_view.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37179" y="4919853"/>
            <a:ext cx="1562100" cy="1524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293534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p:txBody>
          <a:bodyPr/>
          <a:lstStyle/>
          <a:p>
            <a:r>
              <a:rPr lang="en-US" dirty="0"/>
              <a:t>Creating Macro Variables: %LET Statement</a:t>
            </a:r>
          </a:p>
        </p:txBody>
      </p:sp>
      <p:sp>
        <p:nvSpPr>
          <p:cNvPr id="59395" name="Rectangle 3"/>
          <p:cNvSpPr>
            <a:spLocks noGrp="1" noChangeArrowheads="1"/>
          </p:cNvSpPr>
          <p:nvPr>
            <p:ph idx="1"/>
          </p:nvPr>
        </p:nvSpPr>
        <p:spPr>
          <a:xfrm>
            <a:off x="685800" y="1066800"/>
            <a:ext cx="7848600" cy="5257800"/>
          </a:xfrm>
        </p:spPr>
        <p:txBody>
          <a:bodyPr/>
          <a:lstStyle/>
          <a:p>
            <a:pPr marL="0" indent="0">
              <a:buClrTx/>
              <a:buFontTx/>
              <a:buNone/>
            </a:pPr>
            <a:r>
              <a:rPr lang="en-US" dirty="0"/>
              <a:t>Use the %LET macro statement to create and assign </a:t>
            </a:r>
            <a:br>
              <a:rPr lang="en-US" dirty="0"/>
            </a:br>
            <a:r>
              <a:rPr lang="en-US" dirty="0"/>
              <a:t>a value to a macro variable.</a:t>
            </a:r>
          </a:p>
          <a:p>
            <a:pPr marL="0" indent="0">
              <a:buClrTx/>
              <a:buFontTx/>
              <a:buNone/>
            </a:pPr>
            <a:endParaRPr lang="en-US" dirty="0"/>
          </a:p>
          <a:p>
            <a:pPr marL="0" indent="0">
              <a:buClrTx/>
              <a:buFontTx/>
              <a:buNone/>
            </a:pPr>
            <a:endParaRPr lang="en-US" dirty="0"/>
          </a:p>
          <a:p>
            <a:pPr marL="0" indent="0">
              <a:buClrTx/>
              <a:buFontTx/>
              <a:buNone/>
            </a:pPr>
            <a:endParaRPr lang="en-US" dirty="0"/>
          </a:p>
          <a:p>
            <a:pPr marL="0" indent="0">
              <a:buClrTx/>
              <a:buFontTx/>
              <a:buNone/>
            </a:pPr>
            <a:endParaRPr lang="en-US" dirty="0"/>
          </a:p>
          <a:p>
            <a:pPr marL="0" indent="0">
              <a:buClrTx/>
              <a:buFontTx/>
              <a:buNone/>
            </a:pPr>
            <a:endParaRPr lang="en-US" dirty="0"/>
          </a:p>
          <a:p>
            <a:pPr marL="0" indent="0">
              <a:buClrTx/>
              <a:buFontTx/>
              <a:buNone/>
            </a:pPr>
            <a:endParaRPr lang="en-US" dirty="0"/>
          </a:p>
          <a:p>
            <a:pPr marL="0" indent="0">
              <a:buClrTx/>
              <a:buFontTx/>
              <a:buNone/>
            </a:pPr>
            <a:endParaRPr lang="en-US" dirty="0"/>
          </a:p>
          <a:p>
            <a:pPr marL="0" indent="0">
              <a:buClrTx/>
              <a:buFontTx/>
              <a:buNone/>
            </a:pPr>
            <a:endParaRPr lang="en-US" dirty="0"/>
          </a:p>
          <a:p>
            <a:pPr marL="0" lvl="1" indent="0">
              <a:buClrTx/>
              <a:buSzTx/>
              <a:buNone/>
            </a:pPr>
            <a:r>
              <a:rPr lang="en-US" dirty="0"/>
              <a:t>In SAS macro statements, most keywords are preceded by a percent sign (%).</a:t>
            </a:r>
          </a:p>
          <a:p>
            <a:pPr marL="0" indent="0">
              <a:buClrTx/>
              <a:buFontTx/>
              <a:buNone/>
            </a:pPr>
            <a:endParaRPr lang="en-US" dirty="0"/>
          </a:p>
        </p:txBody>
      </p:sp>
      <p:sp>
        <p:nvSpPr>
          <p:cNvPr id="13" name="Text Box 131"/>
          <p:cNvSpPr txBox="1">
            <a:spLocks noChangeArrowheads="1"/>
          </p:cNvSpPr>
          <p:nvPr/>
        </p:nvSpPr>
        <p:spPr bwMode="auto">
          <a:xfrm>
            <a:off x="768456" y="2950718"/>
            <a:ext cx="6718300" cy="1073150"/>
          </a:xfrm>
          <a:prstGeom prst="rect">
            <a:avLst/>
          </a:prstGeom>
          <a:solidFill>
            <a:srgbClr val="FFFFFF"/>
          </a:solidFill>
          <a:ln w="38100">
            <a:solidFill>
              <a:schemeClr val="tx2"/>
            </a:solidFill>
            <a:miter lim="800000"/>
            <a:headEnd type="none" w="sm" len="sm"/>
            <a:tailEnd type="none" w="sm" len="sm"/>
          </a:ln>
        </p:spPr>
        <p:txBody>
          <a:bodyPr lIns="50800" tIns="50800" rIns="50800" bIns="50800">
            <a:spAutoFit/>
          </a:bodyPr>
          <a:lstStyle>
            <a:lvl1pPr eaLnBrk="0" hangingPunct="0">
              <a:defRPr sz="2400">
                <a:solidFill>
                  <a:schemeClr val="tx1"/>
                </a:solidFill>
                <a:latin typeface="Arial" pitchFamily="34" charset="0"/>
                <a:cs typeface="Arial" pitchFamily="34" charset="0"/>
              </a:defRPr>
            </a:lvl1pPr>
            <a:lvl2pPr marL="742950" indent="-285750" eaLnBrk="0" hangingPunct="0">
              <a:defRPr sz="2400">
                <a:solidFill>
                  <a:schemeClr val="tx1"/>
                </a:solidFill>
                <a:latin typeface="Arial" pitchFamily="34" charset="0"/>
                <a:cs typeface="Arial" pitchFamily="34" charset="0"/>
              </a:defRPr>
            </a:lvl2pPr>
            <a:lvl3pPr marL="1143000" indent="-228600" eaLnBrk="0" hangingPunct="0">
              <a:defRPr sz="2400">
                <a:solidFill>
                  <a:schemeClr val="tx1"/>
                </a:solidFill>
                <a:latin typeface="Arial" pitchFamily="34" charset="0"/>
                <a:cs typeface="Arial" pitchFamily="34" charset="0"/>
              </a:defRPr>
            </a:lvl3pPr>
            <a:lvl4pPr marL="1600200" indent="-228600" eaLnBrk="0" hangingPunct="0">
              <a:defRPr sz="2400">
                <a:solidFill>
                  <a:schemeClr val="tx1"/>
                </a:solidFill>
                <a:latin typeface="Arial" pitchFamily="34" charset="0"/>
                <a:cs typeface="Arial" pitchFamily="34" charset="0"/>
              </a:defRPr>
            </a:lvl4pPr>
            <a:lvl5pPr marL="2057400" indent="-228600" eaLnBrk="0" hangingPunct="0">
              <a:defRPr sz="24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cs typeface="Arial" pitchFamily="34" charset="0"/>
              </a:defRPr>
            </a:lvl9pPr>
          </a:lstStyle>
          <a:p>
            <a:pPr>
              <a:lnSpc>
                <a:spcPct val="85000"/>
              </a:lnSpc>
            </a:pPr>
            <a:r>
              <a:rPr lang="en-US" b="1" dirty="0">
                <a:latin typeface="Courier New" pitchFamily="49" charset="0"/>
              </a:rPr>
              <a:t>%let DSN=employee_payroll;</a:t>
            </a:r>
          </a:p>
          <a:p>
            <a:pPr>
              <a:lnSpc>
                <a:spcPct val="85000"/>
              </a:lnSpc>
            </a:pPr>
            <a:r>
              <a:rPr lang="en-US" b="1" dirty="0">
                <a:latin typeface="Courier New" pitchFamily="49" charset="0"/>
              </a:rPr>
              <a:t>%let</a:t>
            </a:r>
            <a:r>
              <a:rPr lang="en-US" b="1" dirty="0">
                <a:solidFill>
                  <a:srgbClr val="000000"/>
                </a:solidFill>
                <a:latin typeface="Courier New" pitchFamily="49" charset="0"/>
              </a:rPr>
              <a:t> bigsalary=100000;</a:t>
            </a:r>
          </a:p>
          <a:p>
            <a:pPr>
              <a:lnSpc>
                <a:spcPct val="85000"/>
              </a:lnSpc>
            </a:pPr>
            <a:r>
              <a:rPr lang="en-US" b="1" dirty="0">
                <a:solidFill>
                  <a:srgbClr val="000000"/>
                </a:solidFill>
                <a:latin typeface="Courier New" pitchFamily="49" charset="0"/>
              </a:rPr>
              <a:t>%let libname='ORION';</a:t>
            </a:r>
          </a:p>
        </p:txBody>
      </p:sp>
      <p:sp>
        <p:nvSpPr>
          <p:cNvPr id="41997" name="Text Box 13"/>
          <p:cNvSpPr txBox="1">
            <a:spLocks noChangeArrowheads="1"/>
          </p:cNvSpPr>
          <p:nvPr/>
        </p:nvSpPr>
        <p:spPr bwMode="auto">
          <a:xfrm>
            <a:off x="1423163" y="2027174"/>
            <a:ext cx="2881597" cy="610009"/>
          </a:xfrm>
          <a:prstGeom prst="rect">
            <a:avLst/>
          </a:prstGeom>
          <a:solidFill>
            <a:srgbClr val="CDD9EF"/>
          </a:solidFill>
          <a:ln w="19050">
            <a:solidFill>
              <a:srgbClr val="000000"/>
            </a:solidFill>
            <a:miter lim="800000"/>
            <a:headEnd type="none" w="med" len="lg"/>
            <a:tailEnd type="none" w="med" len="lg"/>
          </a:ln>
          <a:effectLst>
            <a:outerShdw blurRad="50800" dist="107763" dir="2700001" algn="ctr" rotWithShape="0">
              <a:srgbClr val="000000">
                <a:alpha val="40000"/>
              </a:srgbClr>
            </a:outerShdw>
          </a:effectLst>
        </p:spPr>
        <p:txBody>
          <a:bodyPr wrap="none" lIns="88900" tIns="152400" rIns="88900" bIns="152400"/>
          <a:lstStyle/>
          <a:p>
            <a:pPr eaLnBrk="0" hangingPunct="0">
              <a:spcBef>
                <a:spcPct val="20000"/>
              </a:spcBef>
              <a:defRPr/>
            </a:pPr>
            <a:r>
              <a:rPr lang="en-US" sz="2000" b="1" dirty="0">
                <a:solidFill>
                  <a:srgbClr val="000000"/>
                </a:solidFill>
                <a:latin typeface="Arial"/>
                <a:cs typeface="+mn-cs"/>
              </a:rPr>
              <a:t>%LET</a:t>
            </a:r>
            <a:r>
              <a:rPr lang="en-US" sz="2000" dirty="0">
                <a:solidFill>
                  <a:srgbClr val="000000"/>
                </a:solidFill>
                <a:latin typeface="Arial"/>
                <a:cs typeface="+mn-cs"/>
              </a:rPr>
              <a:t> </a:t>
            </a:r>
            <a:r>
              <a:rPr lang="en-US" sz="2000" i="1" dirty="0">
                <a:latin typeface="Arial"/>
                <a:cs typeface="+mn-cs"/>
              </a:rPr>
              <a:t>variable</a:t>
            </a:r>
            <a:r>
              <a:rPr lang="en-US" sz="2000" dirty="0">
                <a:solidFill>
                  <a:srgbClr val="000000"/>
                </a:solidFill>
                <a:latin typeface="Arial"/>
                <a:cs typeface="+mn-cs"/>
              </a:rPr>
              <a:t>=</a:t>
            </a:r>
            <a:r>
              <a:rPr lang="en-US" sz="2000" i="1" dirty="0">
                <a:solidFill>
                  <a:srgbClr val="000000"/>
                </a:solidFill>
                <a:latin typeface="Arial"/>
                <a:cs typeface="+mn-cs"/>
              </a:rPr>
              <a:t>value</a:t>
            </a:r>
            <a:r>
              <a:rPr lang="en-US" sz="2000" b="1" dirty="0">
                <a:solidFill>
                  <a:srgbClr val="000000"/>
                </a:solidFill>
                <a:latin typeface="Arial"/>
                <a:cs typeface="+mn-cs"/>
              </a:rPr>
              <a:t>;</a:t>
            </a:r>
          </a:p>
        </p:txBody>
      </p:sp>
      <p:sp>
        <p:nvSpPr>
          <p:cNvPr id="2" name="Line Callout 1 1"/>
          <p:cNvSpPr/>
          <p:nvPr/>
        </p:nvSpPr>
        <p:spPr bwMode="auto">
          <a:xfrm>
            <a:off x="3880210" y="4188390"/>
            <a:ext cx="4362642" cy="795089"/>
          </a:xfrm>
          <a:prstGeom prst="borderCallout1">
            <a:avLst>
              <a:gd name="adj1" fmla="val 58868"/>
              <a:gd name="adj2" fmla="val 0"/>
              <a:gd name="adj3" fmla="val -32006"/>
              <a:gd name="adj4" fmla="val -28584"/>
            </a:avLst>
          </a:prstGeom>
          <a:solidFill>
            <a:srgbClr val="009900"/>
          </a:solidFill>
          <a:ln w="19050" cap="flat" cmpd="sng" algn="ctr">
            <a:solidFill>
              <a:srgbClr val="000000"/>
            </a:solidFill>
            <a:prstDash val="solid"/>
            <a:round/>
            <a:headEnd type="none" w="med" len="lg"/>
            <a:tailEnd type="triangle" w="med" len="lg"/>
          </a:ln>
          <a:effectLst/>
          <a:extLst>
            <a:ext uri="{AF507438-7753-43E0-B8FC-AC1667EBCBE1}">
              <a14:hiddenEffects xmlns:a14="http://schemas.microsoft.com/office/drawing/2010/main">
                <a:effectLst>
                  <a:outerShdw blurRad="63500" dist="37357" dir="2700000" rotWithShape="0">
                    <a:scrgbClr r="0" g="0" b="0"/>
                  </a:outerShdw>
                </a:effectLst>
              </a14:hiddenEffects>
            </a:ext>
          </a:extLst>
        </p:spPr>
        <p:txBody>
          <a:bodyPr vert="horz" wrap="square" lIns="88900" tIns="88900" rIns="88900" bIns="88900" numCol="1" rtlCol="0" anchor="ctr" anchorCtr="0" compatLnSpc="1">
            <a:prstTxWarp prst="textNoShape">
              <a:avLst/>
            </a:prstTxWarp>
            <a:spAutoFit/>
          </a:bodyPr>
          <a:lstStyle/>
          <a:p>
            <a:pPr>
              <a:spcBef>
                <a:spcPct val="20000"/>
              </a:spcBef>
            </a:pPr>
            <a:r>
              <a:rPr lang="en-US" sz="2000" b="1" i="1" dirty="0">
                <a:solidFill>
                  <a:srgbClr val="FFFFFF"/>
                </a:solidFill>
              </a:rPr>
              <a:t>variable </a:t>
            </a:r>
            <a:r>
              <a:rPr lang="en-US" sz="2000" b="1" dirty="0">
                <a:solidFill>
                  <a:srgbClr val="FFFFFF"/>
                </a:solidFill>
              </a:rPr>
              <a:t>is any valid SAS variable </a:t>
            </a:r>
            <a:br>
              <a:rPr lang="en-US" sz="2000" b="1" dirty="0">
                <a:solidFill>
                  <a:srgbClr val="FFFFFF"/>
                </a:solidFill>
              </a:rPr>
            </a:br>
            <a:r>
              <a:rPr lang="en-US" sz="2000" b="1" dirty="0">
                <a:solidFill>
                  <a:srgbClr val="FFFFFF"/>
                </a:solidFill>
              </a:rPr>
              <a:t>name, and </a:t>
            </a:r>
            <a:r>
              <a:rPr lang="en-US" sz="2000" b="1" i="1" dirty="0">
                <a:solidFill>
                  <a:srgbClr val="FFFFFF"/>
                </a:solidFill>
              </a:rPr>
              <a:t>value </a:t>
            </a:r>
            <a:r>
              <a:rPr lang="en-US" sz="2000" b="1" dirty="0">
                <a:solidFill>
                  <a:srgbClr val="FFFFFF"/>
                </a:solidFill>
              </a:rPr>
              <a:t>is any text string.</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0"/>
          <p:cNvSpPr>
            <a:spLocks noGrp="1" noChangeArrowheads="1"/>
          </p:cNvSpPr>
          <p:nvPr>
            <p:ph type="title"/>
          </p:nvPr>
        </p:nvSpPr>
        <p:spPr/>
        <p:txBody>
          <a:bodyPr/>
          <a:lstStyle/>
          <a:p>
            <a:r>
              <a:rPr lang="en-US" dirty="0"/>
              <a:t>Creating Macro Variables: %LET Statement</a:t>
            </a:r>
          </a:p>
        </p:txBody>
      </p:sp>
      <p:sp>
        <p:nvSpPr>
          <p:cNvPr id="61443" name="Rectangle 21"/>
          <p:cNvSpPr>
            <a:spLocks noGrp="1" noChangeArrowheads="1"/>
          </p:cNvSpPr>
          <p:nvPr>
            <p:ph idx="1"/>
          </p:nvPr>
        </p:nvSpPr>
        <p:spPr>
          <a:xfrm>
            <a:off x="685800" y="1068388"/>
            <a:ext cx="7848600" cy="1214437"/>
          </a:xfrm>
        </p:spPr>
        <p:txBody>
          <a:bodyPr/>
          <a:lstStyle/>
          <a:p>
            <a:pPr marL="0" indent="0"/>
            <a:r>
              <a:rPr lang="en-US" dirty="0"/>
              <a:t>If the macro variable does not exist, then the %LET creates it and assigns it a value.</a:t>
            </a:r>
          </a:p>
          <a:p>
            <a:pPr marL="0" indent="0"/>
            <a:r>
              <a:rPr lang="en-US" dirty="0"/>
              <a:t>If the macro variable exists (it is in the Global Symbol table), then the %LET assigns the new value. </a:t>
            </a:r>
          </a:p>
        </p:txBody>
      </p:sp>
      <p:sp>
        <p:nvSpPr>
          <p:cNvPr id="61445" name="Line 12"/>
          <p:cNvSpPr>
            <a:spLocks noChangeShapeType="1"/>
          </p:cNvSpPr>
          <p:nvPr/>
        </p:nvSpPr>
        <p:spPr bwMode="auto">
          <a:xfrm flipH="1">
            <a:off x="1274351" y="3075971"/>
            <a:ext cx="228600" cy="0"/>
          </a:xfrm>
          <a:prstGeom prst="line">
            <a:avLst/>
          </a:prstGeom>
          <a:noFill/>
          <a:ln w="19050">
            <a:solidFill>
              <a:srgbClr val="969696"/>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p>
        </p:txBody>
      </p:sp>
      <p:sp>
        <p:nvSpPr>
          <p:cNvPr id="61446" name="Line 13"/>
          <p:cNvSpPr>
            <a:spLocks noChangeShapeType="1"/>
          </p:cNvSpPr>
          <p:nvPr/>
        </p:nvSpPr>
        <p:spPr bwMode="auto">
          <a:xfrm>
            <a:off x="1282700" y="3072384"/>
            <a:ext cx="0" cy="1981200"/>
          </a:xfrm>
          <a:prstGeom prst="line">
            <a:avLst/>
          </a:prstGeom>
          <a:noFill/>
          <a:ln w="19050">
            <a:solidFill>
              <a:srgbClr val="969696"/>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p>
        </p:txBody>
      </p:sp>
      <p:sp>
        <p:nvSpPr>
          <p:cNvPr id="61447" name="Line 14"/>
          <p:cNvSpPr>
            <a:spLocks noChangeShapeType="1"/>
          </p:cNvSpPr>
          <p:nvPr/>
        </p:nvSpPr>
        <p:spPr bwMode="auto">
          <a:xfrm>
            <a:off x="1295400" y="5053584"/>
            <a:ext cx="1524000" cy="0"/>
          </a:xfrm>
          <a:prstGeom prst="line">
            <a:avLst/>
          </a:prstGeom>
          <a:noFill/>
          <a:ln w="19050">
            <a:solidFill>
              <a:srgbClr val="969696"/>
            </a:solidFill>
            <a:round/>
            <a:headEnd type="none" w="sm" len="sm"/>
            <a:tailEnd type="triangle" w="med" len="lg"/>
          </a:ln>
          <a:extLst>
            <a:ext uri="{909E8E84-426E-40DD-AFC4-6F175D3DCCD1}">
              <a14:hiddenFill xmlns:a14="http://schemas.microsoft.com/office/drawing/2010/main">
                <a:noFill/>
              </a14:hiddenFill>
            </a:ext>
          </a:extLst>
        </p:spPr>
        <p:txBody>
          <a:bodyPr/>
          <a:lstStyle/>
          <a:p>
            <a:endParaRPr lang="en-US" dirty="0"/>
          </a:p>
        </p:txBody>
      </p:sp>
      <p:sp>
        <p:nvSpPr>
          <p:cNvPr id="61448" name="Line 16"/>
          <p:cNvSpPr>
            <a:spLocks noChangeShapeType="1"/>
          </p:cNvSpPr>
          <p:nvPr/>
        </p:nvSpPr>
        <p:spPr bwMode="auto">
          <a:xfrm flipH="1">
            <a:off x="1057627" y="3385534"/>
            <a:ext cx="457200" cy="0"/>
          </a:xfrm>
          <a:prstGeom prst="line">
            <a:avLst/>
          </a:prstGeom>
          <a:noFill/>
          <a:ln w="19050">
            <a:solidFill>
              <a:schemeClr val="tx2"/>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p>
        </p:txBody>
      </p:sp>
      <p:sp>
        <p:nvSpPr>
          <p:cNvPr id="61449" name="Line 17"/>
          <p:cNvSpPr>
            <a:spLocks noChangeShapeType="1"/>
          </p:cNvSpPr>
          <p:nvPr/>
        </p:nvSpPr>
        <p:spPr bwMode="auto">
          <a:xfrm>
            <a:off x="1054100" y="3377184"/>
            <a:ext cx="0" cy="1981200"/>
          </a:xfrm>
          <a:prstGeom prst="line">
            <a:avLst/>
          </a:prstGeom>
          <a:noFill/>
          <a:ln w="19050">
            <a:solidFill>
              <a:schemeClr val="tx2"/>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p>
        </p:txBody>
      </p:sp>
      <p:sp>
        <p:nvSpPr>
          <p:cNvPr id="61450" name="Line 18"/>
          <p:cNvSpPr>
            <a:spLocks noChangeShapeType="1"/>
          </p:cNvSpPr>
          <p:nvPr/>
        </p:nvSpPr>
        <p:spPr bwMode="auto">
          <a:xfrm>
            <a:off x="1054100" y="5358384"/>
            <a:ext cx="1752600" cy="0"/>
          </a:xfrm>
          <a:prstGeom prst="line">
            <a:avLst/>
          </a:prstGeom>
          <a:noFill/>
          <a:ln w="19050">
            <a:solidFill>
              <a:schemeClr val="tx2"/>
            </a:solidFill>
            <a:round/>
            <a:headEnd type="none" w="sm" len="sm"/>
            <a:tailEnd type="triangle" w="med" len="lg"/>
          </a:ln>
          <a:extLst>
            <a:ext uri="{909E8E84-426E-40DD-AFC4-6F175D3DCCD1}">
              <a14:hiddenFill xmlns:a14="http://schemas.microsoft.com/office/drawing/2010/main">
                <a:noFill/>
              </a14:hiddenFill>
            </a:ext>
          </a:extLst>
        </p:spPr>
        <p:txBody>
          <a:bodyPr/>
          <a:lstStyle/>
          <a:p>
            <a:endParaRPr lang="en-US" dirty="0"/>
          </a:p>
        </p:txBody>
      </p:sp>
      <p:graphicFrame>
        <p:nvGraphicFramePr>
          <p:cNvPr id="43197" name="Group 189"/>
          <p:cNvGraphicFramePr>
            <a:graphicFrameLocks noGrp="1"/>
          </p:cNvGraphicFramePr>
          <p:nvPr>
            <p:extLst>
              <p:ext uri="{D42A27DB-BD31-4B8C-83A1-F6EECF244321}">
                <p14:modId xmlns:p14="http://schemas.microsoft.com/office/powerpoint/2010/main" val="3902532668"/>
              </p:ext>
            </p:extLst>
          </p:nvPr>
        </p:nvGraphicFramePr>
        <p:xfrm>
          <a:off x="2819400" y="4126484"/>
          <a:ext cx="4343400" cy="1765300"/>
        </p:xfrm>
        <a:graphic>
          <a:graphicData uri="http://schemas.openxmlformats.org/drawingml/2006/table">
            <a:tbl>
              <a:tblPr/>
              <a:tblGrid>
                <a:gridCol w="1676400">
                  <a:extLst>
                    <a:ext uri="{9D8B030D-6E8A-4147-A177-3AD203B41FA5}">
                      <a16:colId xmlns:a16="http://schemas.microsoft.com/office/drawing/2014/main" val="20000"/>
                    </a:ext>
                  </a:extLst>
                </a:gridCol>
                <a:gridCol w="2667000">
                  <a:extLst>
                    <a:ext uri="{9D8B030D-6E8A-4147-A177-3AD203B41FA5}">
                      <a16:colId xmlns:a16="http://schemas.microsoft.com/office/drawing/2014/main" val="20001"/>
                    </a:ext>
                  </a:extLst>
                </a:gridCol>
              </a:tblGrid>
              <a:tr h="381000">
                <a:tc gridSpan="2">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400" b="0" i="0" u="none" strike="noStrike" cap="none" normalizeH="0" baseline="0" dirty="0">
                          <a:ln>
                            <a:noFill/>
                          </a:ln>
                          <a:solidFill>
                            <a:srgbClr val="000000"/>
                          </a:solidFill>
                          <a:effectLst/>
                          <a:latin typeface="Arial" pitchFamily="34" charset="0"/>
                        </a:rPr>
                        <a:t>Partial Global Symbol Table</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cap="flat">
                      <a:noFill/>
                    </a:lnTlToBr>
                    <a:lnBlToTr cap="flat">
                      <a:noFill/>
                    </a:lnBlToTr>
                    <a:solidFill>
                      <a:srgbClr val="FFFFFF"/>
                    </a:solidFill>
                  </a:tcPr>
                </a:tc>
                <a:tc hMerge="1">
                  <a:txBody>
                    <a:bodyPr/>
                    <a:lstStyle/>
                    <a:p>
                      <a:endParaRPr lang="en-US"/>
                    </a:p>
                  </a:txBody>
                  <a:tcPr/>
                </a:tc>
                <a:extLst>
                  <a:ext uri="{0D108BD9-81ED-4DB2-BD59-A6C34878D82A}">
                    <a16:rowId xmlns:a16="http://schemas.microsoft.com/office/drawing/2014/main" val="10000"/>
                  </a:ext>
                </a:extLst>
              </a:tr>
              <a:tr h="346075">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Arial"/>
                        </a:rPr>
                        <a:t>Name</a:t>
                      </a:r>
                    </a:p>
                  </a:txBody>
                  <a:tcPr marL="88900" marR="8890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cap="flat">
                      <a:noFill/>
                    </a:lnTlToBr>
                    <a:lnBlToTr cap="flat">
                      <a:noFill/>
                    </a:lnBlToTr>
                    <a:solidFill>
                      <a:srgbClr val="F9DF78"/>
                    </a:solid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Arial"/>
                        </a:rPr>
                        <a:t>Value</a:t>
                      </a:r>
                    </a:p>
                  </a:txBody>
                  <a:tcPr marL="88900" marR="8890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solidFill>
                      <a:srgbClr val="F9DF78"/>
                    </a:solidFill>
                  </a:tcPr>
                </a:tc>
                <a:extLst>
                  <a:ext uri="{0D108BD9-81ED-4DB2-BD59-A6C34878D82A}">
                    <a16:rowId xmlns:a16="http://schemas.microsoft.com/office/drawing/2014/main" val="10001"/>
                  </a:ext>
                </a:extLst>
              </a:tr>
              <a:tr h="346075">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0" i="0" u="none" strike="noStrike" cap="none" normalizeH="0" baseline="0" dirty="0">
                          <a:ln>
                            <a:noFill/>
                          </a:ln>
                          <a:solidFill>
                            <a:srgbClr val="000000"/>
                          </a:solidFill>
                          <a:effectLst/>
                          <a:latin typeface="Arial"/>
                        </a:rPr>
                        <a:t>DSN</a:t>
                      </a:r>
                    </a:p>
                  </a:txBody>
                  <a:tcPr marL="88900" marR="8890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cap="flat">
                      <a:noFill/>
                    </a:lnTlToBr>
                    <a:lnBlToTr cap="flat">
                      <a:noFill/>
                    </a:lnBlToTr>
                    <a:solidFill>
                      <a:srgbClr val="FFFFE1"/>
                    </a:solid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0" i="0" u="none" strike="noStrike" cap="none" normalizeH="0" baseline="0" dirty="0">
                          <a:ln>
                            <a:noFill/>
                          </a:ln>
                          <a:solidFill>
                            <a:srgbClr val="000000"/>
                          </a:solidFill>
                          <a:effectLst/>
                          <a:latin typeface="Arial"/>
                        </a:rPr>
                        <a:t>employee_payroll</a:t>
                      </a:r>
                    </a:p>
                  </a:txBody>
                  <a:tcPr marL="88900" marR="8890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solidFill>
                      <a:srgbClr val="FFFFE1"/>
                    </a:solidFill>
                  </a:tcPr>
                </a:tc>
                <a:extLst>
                  <a:ext uri="{0D108BD9-81ED-4DB2-BD59-A6C34878D82A}">
                    <a16:rowId xmlns:a16="http://schemas.microsoft.com/office/drawing/2014/main" val="10002"/>
                  </a:ext>
                </a:extLst>
              </a:tr>
              <a:tr h="346075">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0" i="0" u="none" strike="noStrike" cap="none" normalizeH="0" baseline="0" dirty="0">
                          <a:ln>
                            <a:noFill/>
                          </a:ln>
                          <a:solidFill>
                            <a:srgbClr val="000000"/>
                          </a:solidFill>
                          <a:effectLst/>
                          <a:latin typeface="Arial"/>
                        </a:rPr>
                        <a:t>BIGSALARY</a:t>
                      </a:r>
                    </a:p>
                  </a:txBody>
                  <a:tcPr marL="88900" marR="8890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cap="flat">
                      <a:noFill/>
                    </a:lnTlToBr>
                    <a:lnBlToTr cap="flat">
                      <a:noFill/>
                    </a:lnBlToTr>
                    <a:solidFill>
                      <a:srgbClr val="FFFFE1"/>
                    </a:solid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0" i="0" u="none" strike="noStrike" cap="none" normalizeH="0" baseline="0" dirty="0">
                          <a:ln>
                            <a:noFill/>
                          </a:ln>
                          <a:solidFill>
                            <a:srgbClr val="000000"/>
                          </a:solidFill>
                          <a:effectLst/>
                          <a:latin typeface="Arial"/>
                        </a:rPr>
                        <a:t>100000</a:t>
                      </a:r>
                    </a:p>
                  </a:txBody>
                  <a:tcPr marL="88900" marR="8890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solidFill>
                      <a:srgbClr val="FFFFE1"/>
                    </a:solidFill>
                  </a:tcPr>
                </a:tc>
                <a:extLst>
                  <a:ext uri="{0D108BD9-81ED-4DB2-BD59-A6C34878D82A}">
                    <a16:rowId xmlns:a16="http://schemas.microsoft.com/office/drawing/2014/main" val="10003"/>
                  </a:ext>
                </a:extLst>
              </a:tr>
              <a:tr h="346075">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0" i="0" u="none" strike="noStrike" cap="none" normalizeH="0" baseline="0" dirty="0">
                          <a:ln>
                            <a:noFill/>
                          </a:ln>
                          <a:solidFill>
                            <a:srgbClr val="000000"/>
                          </a:solidFill>
                          <a:effectLst/>
                          <a:latin typeface="Arial"/>
                        </a:rPr>
                        <a:t>LIBNAME</a:t>
                      </a:r>
                    </a:p>
                  </a:txBody>
                  <a:tcPr marL="88900" marR="8890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cap="flat">
                      <a:noFill/>
                    </a:lnTlToBr>
                    <a:lnBlToTr cap="flat">
                      <a:noFill/>
                    </a:lnBlToTr>
                    <a:solidFill>
                      <a:srgbClr val="FFFFE1"/>
                    </a:solid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0" i="0" u="none" strike="noStrike" cap="none" normalizeH="0" baseline="0" dirty="0">
                          <a:ln>
                            <a:noFill/>
                          </a:ln>
                          <a:solidFill>
                            <a:srgbClr val="000000"/>
                          </a:solidFill>
                          <a:effectLst/>
                          <a:latin typeface="Arial"/>
                        </a:rPr>
                        <a:t>'ORION'</a:t>
                      </a:r>
                    </a:p>
                  </a:txBody>
                  <a:tcPr marL="88900" marR="8890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solidFill>
                      <a:srgbClr val="FFFFE1"/>
                    </a:solidFill>
                  </a:tcPr>
                </a:tc>
                <a:extLst>
                  <a:ext uri="{0D108BD9-81ED-4DB2-BD59-A6C34878D82A}">
                    <a16:rowId xmlns:a16="http://schemas.microsoft.com/office/drawing/2014/main" val="10004"/>
                  </a:ext>
                </a:extLst>
              </a:tr>
            </a:tbl>
          </a:graphicData>
        </a:graphic>
      </p:graphicFrame>
      <p:sp>
        <p:nvSpPr>
          <p:cNvPr id="61470" name="Line 145"/>
          <p:cNvSpPr>
            <a:spLocks noChangeShapeType="1"/>
          </p:cNvSpPr>
          <p:nvPr/>
        </p:nvSpPr>
        <p:spPr bwMode="auto">
          <a:xfrm flipH="1">
            <a:off x="836964" y="3686747"/>
            <a:ext cx="685800" cy="0"/>
          </a:xfrm>
          <a:prstGeom prst="line">
            <a:avLst/>
          </a:prstGeom>
          <a:noFill/>
          <a:ln w="19050">
            <a:solidFill>
              <a:schemeClr val="accent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p>
        </p:txBody>
      </p:sp>
      <p:sp>
        <p:nvSpPr>
          <p:cNvPr id="61471" name="Line 146"/>
          <p:cNvSpPr>
            <a:spLocks noChangeShapeType="1"/>
          </p:cNvSpPr>
          <p:nvPr/>
        </p:nvSpPr>
        <p:spPr bwMode="auto">
          <a:xfrm>
            <a:off x="838200" y="3681984"/>
            <a:ext cx="0" cy="1981200"/>
          </a:xfrm>
          <a:prstGeom prst="line">
            <a:avLst/>
          </a:prstGeom>
          <a:noFill/>
          <a:ln w="19050">
            <a:solidFill>
              <a:schemeClr val="accent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p>
        </p:txBody>
      </p:sp>
      <p:sp>
        <p:nvSpPr>
          <p:cNvPr id="61472" name="Line 147"/>
          <p:cNvSpPr>
            <a:spLocks noChangeShapeType="1"/>
          </p:cNvSpPr>
          <p:nvPr/>
        </p:nvSpPr>
        <p:spPr bwMode="auto">
          <a:xfrm>
            <a:off x="838200" y="5663184"/>
            <a:ext cx="1981200" cy="0"/>
          </a:xfrm>
          <a:prstGeom prst="line">
            <a:avLst/>
          </a:prstGeom>
          <a:noFill/>
          <a:ln w="19050">
            <a:solidFill>
              <a:schemeClr val="accent1"/>
            </a:solidFill>
            <a:round/>
            <a:headEnd type="none" w="sm" len="sm"/>
            <a:tailEnd type="triangle" w="med" len="lg"/>
          </a:ln>
          <a:extLst>
            <a:ext uri="{909E8E84-426E-40DD-AFC4-6F175D3DCCD1}">
              <a14:hiddenFill xmlns:a14="http://schemas.microsoft.com/office/drawing/2010/main">
                <a:noFill/>
              </a14:hiddenFill>
            </a:ext>
          </a:extLst>
        </p:spPr>
        <p:txBody>
          <a:bodyPr/>
          <a:lstStyle/>
          <a:p>
            <a:endParaRPr lang="en-US" dirty="0"/>
          </a:p>
        </p:txBody>
      </p:sp>
      <p:sp>
        <p:nvSpPr>
          <p:cNvPr id="61473" name="Text Box 131"/>
          <p:cNvSpPr txBox="1">
            <a:spLocks noChangeArrowheads="1"/>
          </p:cNvSpPr>
          <p:nvPr/>
        </p:nvSpPr>
        <p:spPr bwMode="auto">
          <a:xfrm>
            <a:off x="1509713" y="2843784"/>
            <a:ext cx="6006655" cy="1073150"/>
          </a:xfrm>
          <a:prstGeom prst="rect">
            <a:avLst/>
          </a:prstGeom>
          <a:solidFill>
            <a:srgbClr val="FFFFFF"/>
          </a:solidFill>
          <a:ln w="38100">
            <a:solidFill>
              <a:schemeClr val="tx2"/>
            </a:solidFill>
            <a:miter lim="800000"/>
            <a:headEnd type="none" w="sm" len="sm"/>
            <a:tailEnd type="none" w="sm" len="sm"/>
          </a:ln>
        </p:spPr>
        <p:txBody>
          <a:bodyPr wrap="square" lIns="50800" tIns="50800" rIns="50800" bIns="50800">
            <a:spAutoFit/>
          </a:bodyPr>
          <a:lstStyle>
            <a:lvl1pPr eaLnBrk="0" hangingPunct="0">
              <a:defRPr sz="2400">
                <a:solidFill>
                  <a:schemeClr val="tx1"/>
                </a:solidFill>
                <a:latin typeface="Arial" pitchFamily="34" charset="0"/>
                <a:cs typeface="Arial" pitchFamily="34" charset="0"/>
              </a:defRPr>
            </a:lvl1pPr>
            <a:lvl2pPr marL="742950" indent="-285750" eaLnBrk="0" hangingPunct="0">
              <a:defRPr sz="2400">
                <a:solidFill>
                  <a:schemeClr val="tx1"/>
                </a:solidFill>
                <a:latin typeface="Arial" pitchFamily="34" charset="0"/>
                <a:cs typeface="Arial" pitchFamily="34" charset="0"/>
              </a:defRPr>
            </a:lvl2pPr>
            <a:lvl3pPr marL="1143000" indent="-228600" eaLnBrk="0" hangingPunct="0">
              <a:defRPr sz="2400">
                <a:solidFill>
                  <a:schemeClr val="tx1"/>
                </a:solidFill>
                <a:latin typeface="Arial" pitchFamily="34" charset="0"/>
                <a:cs typeface="Arial" pitchFamily="34" charset="0"/>
              </a:defRPr>
            </a:lvl3pPr>
            <a:lvl4pPr marL="1600200" indent="-228600" eaLnBrk="0" hangingPunct="0">
              <a:defRPr sz="2400">
                <a:solidFill>
                  <a:schemeClr val="tx1"/>
                </a:solidFill>
                <a:latin typeface="Arial" pitchFamily="34" charset="0"/>
                <a:cs typeface="Arial" pitchFamily="34" charset="0"/>
              </a:defRPr>
            </a:lvl4pPr>
            <a:lvl5pPr marL="2057400" indent="-228600" eaLnBrk="0" hangingPunct="0">
              <a:defRPr sz="24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cs typeface="Arial" pitchFamily="34" charset="0"/>
              </a:defRPr>
            </a:lvl9pPr>
          </a:lstStyle>
          <a:p>
            <a:pPr>
              <a:lnSpc>
                <a:spcPct val="85000"/>
              </a:lnSpc>
            </a:pPr>
            <a:r>
              <a:rPr lang="en-US" b="1" dirty="0">
                <a:latin typeface="Courier New" pitchFamily="49" charset="0"/>
              </a:rPr>
              <a:t>%let DSN=employee_payroll;</a:t>
            </a:r>
          </a:p>
          <a:p>
            <a:pPr>
              <a:lnSpc>
                <a:spcPct val="85000"/>
              </a:lnSpc>
            </a:pPr>
            <a:r>
              <a:rPr lang="en-US" b="1" dirty="0">
                <a:latin typeface="Courier New" pitchFamily="49" charset="0"/>
              </a:rPr>
              <a:t>%let</a:t>
            </a:r>
            <a:r>
              <a:rPr lang="en-US" b="1" dirty="0">
                <a:solidFill>
                  <a:srgbClr val="000000"/>
                </a:solidFill>
                <a:latin typeface="Courier New" pitchFamily="49" charset="0"/>
              </a:rPr>
              <a:t> bigsalary=100000;</a:t>
            </a:r>
          </a:p>
          <a:p>
            <a:pPr>
              <a:lnSpc>
                <a:spcPct val="85000"/>
              </a:lnSpc>
            </a:pPr>
            <a:r>
              <a:rPr lang="en-US" b="1" dirty="0">
                <a:solidFill>
                  <a:srgbClr val="000000"/>
                </a:solidFill>
                <a:latin typeface="Courier New" pitchFamily="49" charset="0"/>
              </a:rPr>
              <a:t>%let libname='ORION';</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p:txBody>
          <a:bodyPr/>
          <a:lstStyle/>
          <a:p>
            <a:r>
              <a:rPr lang="en-US" dirty="0"/>
              <a:t>Referencing Macro Variables</a:t>
            </a:r>
          </a:p>
        </p:txBody>
      </p:sp>
      <p:sp>
        <p:nvSpPr>
          <p:cNvPr id="62467" name="Rectangle 3"/>
          <p:cNvSpPr>
            <a:spLocks noGrp="1" noChangeArrowheads="1"/>
          </p:cNvSpPr>
          <p:nvPr>
            <p:ph type="body" sz="half" idx="1"/>
          </p:nvPr>
        </p:nvSpPr>
        <p:spPr>
          <a:xfrm>
            <a:off x="685800" y="1071563"/>
            <a:ext cx="7848600" cy="1671637"/>
          </a:xfrm>
        </p:spPr>
        <p:txBody>
          <a:bodyPr/>
          <a:lstStyle/>
          <a:p>
            <a:pPr marL="0" indent="0"/>
            <a:r>
              <a:rPr lang="en-US" dirty="0"/>
              <a:t>Macro variable references begin with an ampersand (&amp;) followed by a macro variable name.</a:t>
            </a:r>
          </a:p>
        </p:txBody>
      </p:sp>
      <p:sp>
        <p:nvSpPr>
          <p:cNvPr id="62484" name="Text Box 4"/>
          <p:cNvSpPr txBox="1">
            <a:spLocks noChangeArrowheads="1"/>
          </p:cNvSpPr>
          <p:nvPr/>
        </p:nvSpPr>
        <p:spPr bwMode="auto">
          <a:xfrm>
            <a:off x="1524000" y="4438579"/>
            <a:ext cx="6294120" cy="1384300"/>
          </a:xfrm>
          <a:prstGeom prst="rect">
            <a:avLst/>
          </a:prstGeom>
          <a:solidFill>
            <a:srgbClr val="FFFFFF"/>
          </a:solidFill>
          <a:ln w="38100">
            <a:solidFill>
              <a:schemeClr val="tx2"/>
            </a:solidFill>
            <a:miter lim="800000"/>
            <a:headEnd type="none" w="sm" len="sm"/>
            <a:tailEnd type="none" w="sm" len="sm"/>
          </a:ln>
        </p:spPr>
        <p:txBody>
          <a:bodyPr wrap="square" lIns="50800" tIns="50800" rIns="50800" bIns="50800">
            <a:spAutoFit/>
          </a:bodyPr>
          <a:lstStyle>
            <a:lvl1pPr eaLnBrk="0" hangingPunct="0">
              <a:defRPr sz="2400">
                <a:solidFill>
                  <a:schemeClr val="tx1"/>
                </a:solidFill>
                <a:latin typeface="Arial" pitchFamily="34" charset="0"/>
                <a:cs typeface="Arial" pitchFamily="34" charset="0"/>
              </a:defRPr>
            </a:lvl1pPr>
            <a:lvl2pPr marL="742950" indent="-285750" eaLnBrk="0" hangingPunct="0">
              <a:defRPr sz="2400">
                <a:solidFill>
                  <a:schemeClr val="tx1"/>
                </a:solidFill>
                <a:latin typeface="Arial" pitchFamily="34" charset="0"/>
                <a:cs typeface="Arial" pitchFamily="34" charset="0"/>
              </a:defRPr>
            </a:lvl2pPr>
            <a:lvl3pPr marL="1143000" indent="-228600" eaLnBrk="0" hangingPunct="0">
              <a:defRPr sz="2400">
                <a:solidFill>
                  <a:schemeClr val="tx1"/>
                </a:solidFill>
                <a:latin typeface="Arial" pitchFamily="34" charset="0"/>
                <a:cs typeface="Arial" pitchFamily="34" charset="0"/>
              </a:defRPr>
            </a:lvl3pPr>
            <a:lvl4pPr marL="1600200" indent="-228600" eaLnBrk="0" hangingPunct="0">
              <a:defRPr sz="2400">
                <a:solidFill>
                  <a:schemeClr val="tx1"/>
                </a:solidFill>
                <a:latin typeface="Arial" pitchFamily="34" charset="0"/>
                <a:cs typeface="Arial" pitchFamily="34" charset="0"/>
              </a:defRPr>
            </a:lvl4pPr>
            <a:lvl5pPr marL="2057400" indent="-228600" eaLnBrk="0" hangingPunct="0">
              <a:defRPr sz="24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cs typeface="Arial" pitchFamily="34" charset="0"/>
              </a:defRPr>
            </a:lvl9pPr>
          </a:lstStyle>
          <a:p>
            <a:pPr>
              <a:lnSpc>
                <a:spcPct val="85000"/>
              </a:lnSpc>
            </a:pPr>
            <a:r>
              <a:rPr lang="en-US" b="1" dirty="0">
                <a:latin typeface="Courier New" pitchFamily="49" charset="0"/>
              </a:rPr>
              <a:t>proc sql;</a:t>
            </a:r>
          </a:p>
          <a:p>
            <a:pPr>
              <a:lnSpc>
                <a:spcPct val="85000"/>
              </a:lnSpc>
            </a:pPr>
            <a:r>
              <a:rPr lang="en-US" b="1" dirty="0">
                <a:latin typeface="Courier New" pitchFamily="49" charset="0"/>
              </a:rPr>
              <a:t>select *</a:t>
            </a:r>
          </a:p>
          <a:p>
            <a:pPr>
              <a:lnSpc>
                <a:spcPct val="85000"/>
              </a:lnSpc>
            </a:pPr>
            <a:r>
              <a:rPr lang="en-US" b="1" dirty="0">
                <a:latin typeface="Courier New" pitchFamily="49" charset="0"/>
              </a:rPr>
              <a:t>   from </a:t>
            </a:r>
            <a:r>
              <a:rPr lang="en-US" b="1" dirty="0">
                <a:solidFill>
                  <a:srgbClr val="000000"/>
                </a:solidFill>
                <a:latin typeface="Courier New" pitchFamily="49" charset="0"/>
              </a:rPr>
              <a:t>orion</a:t>
            </a:r>
            <a:r>
              <a:rPr lang="en-US" b="1" dirty="0">
                <a:latin typeface="Courier New" pitchFamily="49" charset="0"/>
              </a:rPr>
              <a:t>.&amp;DSN</a:t>
            </a:r>
          </a:p>
          <a:p>
            <a:pPr>
              <a:lnSpc>
                <a:spcPct val="85000"/>
              </a:lnSpc>
            </a:pPr>
            <a:r>
              <a:rPr lang="en-US" b="1" dirty="0">
                <a:latin typeface="Courier New" pitchFamily="49" charset="0"/>
              </a:rPr>
              <a:t>   where Salary &gt; &amp;bigsalary;</a:t>
            </a:r>
          </a:p>
        </p:txBody>
      </p:sp>
      <p:sp>
        <p:nvSpPr>
          <p:cNvPr id="62488" name="Rectangle 77"/>
          <p:cNvSpPr>
            <a:spLocks noChangeArrowheads="1"/>
          </p:cNvSpPr>
          <p:nvPr>
            <p:custDataLst>
              <p:tags r:id="rId1"/>
            </p:custDataLst>
          </p:nvPr>
        </p:nvSpPr>
        <p:spPr bwMode="auto">
          <a:xfrm>
            <a:off x="4132517" y="5105329"/>
            <a:ext cx="755650" cy="336550"/>
          </a:xfrm>
          <a:prstGeom prst="rect">
            <a:avLst/>
          </a:prstGeom>
          <a:solidFill>
            <a:srgbClr val="99CCFF">
              <a:alpha val="50195"/>
            </a:srgbClr>
          </a:solidFill>
          <a:ln>
            <a:noFill/>
          </a:ln>
          <a:extLst>
            <a:ext uri="{91240B29-F687-4F45-9708-019B960494DF}">
              <a14:hiddenLine xmlns:a14="http://schemas.microsoft.com/office/drawing/2010/main" w="38100">
                <a:solidFill>
                  <a:srgbClr val="000000"/>
                </a:solidFill>
                <a:miter lim="800000"/>
                <a:headEnd type="none" w="med" len="lg"/>
                <a:tailEnd type="none" w="med" len="lg"/>
              </a14:hiddenLine>
            </a:ext>
          </a:extLst>
        </p:spPr>
        <p:txBody>
          <a:bodyPr wrap="none" lIns="88900" tIns="88900" rIns="88900" bIns="88900" anchor="ctr"/>
          <a:lstStyle/>
          <a:p>
            <a:pPr eaLnBrk="0" hangingPunct="0"/>
            <a:endParaRPr lang="en-US" dirty="0"/>
          </a:p>
        </p:txBody>
      </p:sp>
      <p:sp>
        <p:nvSpPr>
          <p:cNvPr id="62489" name="Rectangle 78"/>
          <p:cNvSpPr>
            <a:spLocks noChangeArrowheads="1"/>
          </p:cNvSpPr>
          <p:nvPr>
            <p:custDataLst>
              <p:tags r:id="rId2"/>
            </p:custDataLst>
          </p:nvPr>
        </p:nvSpPr>
        <p:spPr bwMode="auto">
          <a:xfrm>
            <a:off x="4853623" y="5416479"/>
            <a:ext cx="1851025" cy="336550"/>
          </a:xfrm>
          <a:prstGeom prst="rect">
            <a:avLst/>
          </a:prstGeom>
          <a:solidFill>
            <a:srgbClr val="99CCFF">
              <a:alpha val="50195"/>
            </a:srgbClr>
          </a:solidFill>
          <a:ln>
            <a:noFill/>
          </a:ln>
          <a:extLst>
            <a:ext uri="{91240B29-F687-4F45-9708-019B960494DF}">
              <a14:hiddenLine xmlns:a14="http://schemas.microsoft.com/office/drawing/2010/main" w="38100">
                <a:solidFill>
                  <a:srgbClr val="000000"/>
                </a:solidFill>
                <a:miter lim="800000"/>
                <a:headEnd type="none" w="med" len="lg"/>
                <a:tailEnd type="none" w="med" len="lg"/>
              </a14:hiddenLine>
            </a:ext>
          </a:extLst>
        </p:spPr>
        <p:txBody>
          <a:bodyPr wrap="none" lIns="88900" tIns="88900" rIns="88900" bIns="88900" anchor="ctr"/>
          <a:lstStyle/>
          <a:p>
            <a:pPr eaLnBrk="0" hangingPunct="0"/>
            <a:endParaRPr lang="en-US" dirty="0"/>
          </a:p>
        </p:txBody>
      </p:sp>
      <p:sp>
        <p:nvSpPr>
          <p:cNvPr id="62490" name="Animation Flag"/>
          <p:cNvSpPr txBox="1">
            <a:spLocks noChangeArrowheads="1"/>
          </p:cNvSpPr>
          <p:nvPr/>
        </p:nvSpPr>
        <p:spPr bwMode="auto">
          <a:xfrm>
            <a:off x="8572500" y="6451600"/>
            <a:ext cx="4397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type="none" w="med" len="lg"/>
                <a:tailEnd type="none" w="med" len="lg"/>
              </a14:hiddenLine>
            </a:ext>
          </a:extLst>
        </p:spPr>
        <p:txBody>
          <a:bodyPr wrap="none">
            <a:spAutoFit/>
          </a:bodyPr>
          <a:lstStyle>
            <a:lvl1pPr eaLnBrk="0" hangingPunct="0">
              <a:defRPr sz="2400">
                <a:solidFill>
                  <a:schemeClr val="tx1"/>
                </a:solidFill>
                <a:latin typeface="Arial" pitchFamily="34" charset="0"/>
                <a:cs typeface="Arial" pitchFamily="34" charset="0"/>
              </a:defRPr>
            </a:lvl1pPr>
            <a:lvl2pPr marL="742950" indent="-285750" eaLnBrk="0" hangingPunct="0">
              <a:defRPr sz="2400">
                <a:solidFill>
                  <a:schemeClr val="tx1"/>
                </a:solidFill>
                <a:latin typeface="Arial" pitchFamily="34" charset="0"/>
                <a:cs typeface="Arial" pitchFamily="34" charset="0"/>
              </a:defRPr>
            </a:lvl2pPr>
            <a:lvl3pPr marL="1143000" indent="-228600" eaLnBrk="0" hangingPunct="0">
              <a:defRPr sz="2400">
                <a:solidFill>
                  <a:schemeClr val="tx1"/>
                </a:solidFill>
                <a:latin typeface="Arial" pitchFamily="34" charset="0"/>
                <a:cs typeface="Arial" pitchFamily="34" charset="0"/>
              </a:defRPr>
            </a:lvl3pPr>
            <a:lvl4pPr marL="1600200" indent="-228600" eaLnBrk="0" hangingPunct="0">
              <a:defRPr sz="2400">
                <a:solidFill>
                  <a:schemeClr val="tx1"/>
                </a:solidFill>
                <a:latin typeface="Arial" pitchFamily="34" charset="0"/>
                <a:cs typeface="Arial" pitchFamily="34" charset="0"/>
              </a:defRPr>
            </a:lvl4pPr>
            <a:lvl5pPr marL="2057400" indent="-228600" eaLnBrk="0" hangingPunct="0">
              <a:defRPr sz="24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cs typeface="Arial" pitchFamily="34" charset="0"/>
              </a:defRPr>
            </a:lvl9pPr>
          </a:lstStyle>
          <a:p>
            <a:r>
              <a:rPr lang="en-US" b="1" dirty="0"/>
              <a:t>...</a:t>
            </a:r>
          </a:p>
        </p:txBody>
      </p:sp>
      <p:sp>
        <p:nvSpPr>
          <p:cNvPr id="13" name="Text Box 67"/>
          <p:cNvSpPr txBox="1">
            <a:spLocks noChangeArrowheads="1"/>
          </p:cNvSpPr>
          <p:nvPr/>
        </p:nvSpPr>
        <p:spPr bwMode="auto">
          <a:xfrm>
            <a:off x="1524000" y="4438579"/>
            <a:ext cx="6343650" cy="1384300"/>
          </a:xfrm>
          <a:prstGeom prst="rect">
            <a:avLst/>
          </a:prstGeom>
          <a:solidFill>
            <a:srgbClr val="FFFFFF"/>
          </a:solidFill>
          <a:ln w="38100">
            <a:solidFill>
              <a:schemeClr val="tx2"/>
            </a:solidFill>
            <a:miter lim="800000"/>
            <a:headEnd type="none" w="sm" len="sm"/>
            <a:tailEnd type="none" w="sm" len="sm"/>
          </a:ln>
        </p:spPr>
        <p:txBody>
          <a:bodyPr lIns="50800" tIns="50800" rIns="50800" bIns="50800">
            <a:spAutoFit/>
          </a:bodyPr>
          <a:lstStyle>
            <a:lvl1pPr eaLnBrk="0" hangingPunct="0">
              <a:defRPr sz="2400">
                <a:solidFill>
                  <a:schemeClr val="tx1"/>
                </a:solidFill>
                <a:latin typeface="Arial" pitchFamily="34" charset="0"/>
                <a:cs typeface="Arial" pitchFamily="34" charset="0"/>
              </a:defRPr>
            </a:lvl1pPr>
            <a:lvl2pPr marL="742950" indent="-285750" eaLnBrk="0" hangingPunct="0">
              <a:defRPr sz="2400">
                <a:solidFill>
                  <a:schemeClr val="tx1"/>
                </a:solidFill>
                <a:latin typeface="Arial" pitchFamily="34" charset="0"/>
                <a:cs typeface="Arial" pitchFamily="34" charset="0"/>
              </a:defRPr>
            </a:lvl2pPr>
            <a:lvl3pPr marL="1143000" indent="-228600" eaLnBrk="0" hangingPunct="0">
              <a:defRPr sz="2400">
                <a:solidFill>
                  <a:schemeClr val="tx1"/>
                </a:solidFill>
                <a:latin typeface="Arial" pitchFamily="34" charset="0"/>
                <a:cs typeface="Arial" pitchFamily="34" charset="0"/>
              </a:defRPr>
            </a:lvl3pPr>
            <a:lvl4pPr marL="1600200" indent="-228600" eaLnBrk="0" hangingPunct="0">
              <a:defRPr sz="2400">
                <a:solidFill>
                  <a:schemeClr val="tx1"/>
                </a:solidFill>
                <a:latin typeface="Arial" pitchFamily="34" charset="0"/>
                <a:cs typeface="Arial" pitchFamily="34" charset="0"/>
              </a:defRPr>
            </a:lvl4pPr>
            <a:lvl5pPr marL="2057400" indent="-228600" eaLnBrk="0" hangingPunct="0">
              <a:defRPr sz="24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cs typeface="Arial" pitchFamily="34" charset="0"/>
              </a:defRPr>
            </a:lvl9pPr>
          </a:lstStyle>
          <a:p>
            <a:pPr>
              <a:lnSpc>
                <a:spcPct val="85000"/>
              </a:lnSpc>
            </a:pPr>
            <a:r>
              <a:rPr lang="en-US" b="1" dirty="0">
                <a:latin typeface="Courier New" pitchFamily="49" charset="0"/>
              </a:rPr>
              <a:t>proc sql;</a:t>
            </a:r>
          </a:p>
          <a:p>
            <a:pPr>
              <a:lnSpc>
                <a:spcPct val="85000"/>
              </a:lnSpc>
            </a:pPr>
            <a:r>
              <a:rPr lang="en-US" b="1" dirty="0">
                <a:latin typeface="Courier New" pitchFamily="49" charset="0"/>
              </a:rPr>
              <a:t>select *</a:t>
            </a:r>
          </a:p>
          <a:p>
            <a:pPr>
              <a:lnSpc>
                <a:spcPct val="85000"/>
              </a:lnSpc>
            </a:pPr>
            <a:r>
              <a:rPr lang="en-US" b="1" dirty="0">
                <a:latin typeface="Courier New" pitchFamily="49" charset="0"/>
              </a:rPr>
              <a:t>   from </a:t>
            </a:r>
            <a:r>
              <a:rPr lang="en-US" b="1" dirty="0">
                <a:solidFill>
                  <a:srgbClr val="000000"/>
                </a:solidFill>
                <a:latin typeface="Courier New" pitchFamily="49" charset="0"/>
              </a:rPr>
              <a:t>orion</a:t>
            </a:r>
            <a:r>
              <a:rPr lang="en-US" b="1" dirty="0">
                <a:latin typeface="Courier New" pitchFamily="49" charset="0"/>
              </a:rPr>
              <a:t>.&amp;</a:t>
            </a:r>
            <a:r>
              <a:rPr lang="en-US" b="1" dirty="0" err="1">
                <a:latin typeface="Courier New" pitchFamily="49" charset="0"/>
              </a:rPr>
              <a:t>dsn</a:t>
            </a:r>
            <a:endParaRPr lang="en-US" b="1" dirty="0">
              <a:latin typeface="Courier New" pitchFamily="49" charset="0"/>
            </a:endParaRPr>
          </a:p>
          <a:p>
            <a:pPr>
              <a:lnSpc>
                <a:spcPct val="85000"/>
              </a:lnSpc>
            </a:pPr>
            <a:r>
              <a:rPr lang="en-US" b="1" dirty="0">
                <a:latin typeface="Courier New" pitchFamily="49" charset="0"/>
              </a:rPr>
              <a:t>   where Salary &gt; &amp;bigsalary;</a:t>
            </a:r>
          </a:p>
        </p:txBody>
      </p:sp>
      <p:sp>
        <p:nvSpPr>
          <p:cNvPr id="2" name="Rectangle 1"/>
          <p:cNvSpPr/>
          <p:nvPr>
            <p:custDataLst>
              <p:tags r:id="rId3"/>
            </p:custDataLst>
          </p:nvPr>
        </p:nvSpPr>
        <p:spPr bwMode="auto">
          <a:xfrm>
            <a:off x="4130675" y="5111171"/>
            <a:ext cx="730314" cy="310896"/>
          </a:xfrm>
          <a:prstGeom prst="rect">
            <a:avLst/>
          </a:prstGeom>
          <a:solidFill>
            <a:srgbClr val="99CCFF">
              <a:alpha val="50000"/>
            </a:srgbClr>
          </a:solidFill>
          <a:ln w="38100" cap="flat" cmpd="sng" algn="ctr">
            <a:noFill/>
            <a:prstDash val="solid"/>
            <a:round/>
            <a:headEnd type="none" w="med" len="med"/>
            <a:tailEnd type="none" w="med" len="med"/>
          </a:ln>
          <a:effectLst/>
          <a:extLst>
            <a:ext uri="{91240B29-F687-4F45-9708-019B960494DF}">
              <a14:hiddenLine xmlns:a14="http://schemas.microsoft.com/office/drawing/2010/main" w="38100" cap="flat" cmpd="sng" algn="ctr">
                <a:solidFill>
                  <a:srgbClr val="000000"/>
                </a:solidFill>
                <a:prstDash val="solid"/>
                <a:round/>
                <a:headEnd type="none" w="med" len="med"/>
                <a:tailEnd type="none" w="med" len="med"/>
              </a14:hiddenLine>
            </a:ext>
          </a:extLst>
        </p:spPr>
        <p:txBody>
          <a:bodyPr vert="horz" wrap="none" lIns="88900" tIns="88900" rIns="88900" bIns="88900" numCol="1" rtlCol="0" anchor="ctr" anchorCtr="0" compatLnSpc="1">
            <a:prstTxWarp prst="textNoShape">
              <a:avLst/>
            </a:prstTxWarp>
            <a:noAutofit/>
          </a:bodyPr>
          <a:lstStyle/>
          <a:p>
            <a:pPr algn="ctr"/>
            <a:endParaRPr lang="en-US" dirty="0"/>
          </a:p>
        </p:txBody>
      </p:sp>
      <p:graphicFrame>
        <p:nvGraphicFramePr>
          <p:cNvPr id="19" name="Group 189"/>
          <p:cNvGraphicFramePr>
            <a:graphicFrameLocks noGrp="1"/>
          </p:cNvGraphicFramePr>
          <p:nvPr>
            <p:extLst>
              <p:ext uri="{D42A27DB-BD31-4B8C-83A1-F6EECF244321}">
                <p14:modId xmlns:p14="http://schemas.microsoft.com/office/powerpoint/2010/main" val="2928150920"/>
              </p:ext>
            </p:extLst>
          </p:nvPr>
        </p:nvGraphicFramePr>
        <p:xfrm>
          <a:off x="2689289" y="2555010"/>
          <a:ext cx="4343400" cy="1765300"/>
        </p:xfrm>
        <a:graphic>
          <a:graphicData uri="http://schemas.openxmlformats.org/drawingml/2006/table">
            <a:tbl>
              <a:tblPr/>
              <a:tblGrid>
                <a:gridCol w="1676400">
                  <a:extLst>
                    <a:ext uri="{9D8B030D-6E8A-4147-A177-3AD203B41FA5}">
                      <a16:colId xmlns:a16="http://schemas.microsoft.com/office/drawing/2014/main" val="20000"/>
                    </a:ext>
                  </a:extLst>
                </a:gridCol>
                <a:gridCol w="2667000">
                  <a:extLst>
                    <a:ext uri="{9D8B030D-6E8A-4147-A177-3AD203B41FA5}">
                      <a16:colId xmlns:a16="http://schemas.microsoft.com/office/drawing/2014/main" val="20001"/>
                    </a:ext>
                  </a:extLst>
                </a:gridCol>
              </a:tblGrid>
              <a:tr h="381000">
                <a:tc gridSpan="2">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400" b="0" i="0" u="none" strike="noStrike" cap="none" normalizeH="0" baseline="0" dirty="0">
                          <a:ln>
                            <a:noFill/>
                          </a:ln>
                          <a:solidFill>
                            <a:srgbClr val="000000"/>
                          </a:solidFill>
                          <a:effectLst/>
                          <a:latin typeface="Arial" pitchFamily="34" charset="0"/>
                        </a:rPr>
                        <a:t>Partial Global Symbol Table</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cap="flat">
                      <a:noFill/>
                    </a:lnTlToBr>
                    <a:lnBlToTr cap="flat">
                      <a:noFill/>
                    </a:lnBlToTr>
                    <a:solidFill>
                      <a:srgbClr val="FFFFFF"/>
                    </a:solidFill>
                  </a:tcPr>
                </a:tc>
                <a:tc hMerge="1">
                  <a:txBody>
                    <a:bodyPr/>
                    <a:lstStyle/>
                    <a:p>
                      <a:endParaRPr lang="en-US"/>
                    </a:p>
                  </a:txBody>
                  <a:tcPr/>
                </a:tc>
                <a:extLst>
                  <a:ext uri="{0D108BD9-81ED-4DB2-BD59-A6C34878D82A}">
                    <a16:rowId xmlns:a16="http://schemas.microsoft.com/office/drawing/2014/main" val="10000"/>
                  </a:ext>
                </a:extLst>
              </a:tr>
              <a:tr h="346075">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Arial"/>
                        </a:rPr>
                        <a:t>Name</a:t>
                      </a:r>
                    </a:p>
                  </a:txBody>
                  <a:tcPr marL="88900" marR="8890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cap="flat">
                      <a:noFill/>
                    </a:lnTlToBr>
                    <a:lnBlToTr cap="flat">
                      <a:noFill/>
                    </a:lnBlToTr>
                    <a:solidFill>
                      <a:srgbClr val="F9DF78"/>
                    </a:solid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Arial"/>
                        </a:rPr>
                        <a:t>Value</a:t>
                      </a:r>
                    </a:p>
                  </a:txBody>
                  <a:tcPr marL="88900" marR="8890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solidFill>
                      <a:srgbClr val="F9DF78"/>
                    </a:solidFill>
                  </a:tcPr>
                </a:tc>
                <a:extLst>
                  <a:ext uri="{0D108BD9-81ED-4DB2-BD59-A6C34878D82A}">
                    <a16:rowId xmlns:a16="http://schemas.microsoft.com/office/drawing/2014/main" val="10001"/>
                  </a:ext>
                </a:extLst>
              </a:tr>
              <a:tr h="346075">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0" i="0" u="none" strike="noStrike" cap="none" normalizeH="0" baseline="0" dirty="0">
                          <a:ln>
                            <a:noFill/>
                          </a:ln>
                          <a:solidFill>
                            <a:srgbClr val="000000"/>
                          </a:solidFill>
                          <a:effectLst/>
                          <a:latin typeface="Arial"/>
                        </a:rPr>
                        <a:t>DSN</a:t>
                      </a:r>
                    </a:p>
                  </a:txBody>
                  <a:tcPr marL="88900" marR="8890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cap="flat">
                      <a:noFill/>
                    </a:lnTlToBr>
                    <a:lnBlToTr cap="flat">
                      <a:noFill/>
                    </a:lnBlToTr>
                    <a:solidFill>
                      <a:srgbClr val="FFFFE1"/>
                    </a:solid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0" i="0" u="none" strike="noStrike" cap="none" normalizeH="0" baseline="0" dirty="0">
                          <a:ln>
                            <a:noFill/>
                          </a:ln>
                          <a:solidFill>
                            <a:srgbClr val="000000"/>
                          </a:solidFill>
                          <a:effectLst/>
                          <a:latin typeface="Arial"/>
                        </a:rPr>
                        <a:t>employee_payroll</a:t>
                      </a:r>
                    </a:p>
                  </a:txBody>
                  <a:tcPr marL="88900" marR="8890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solidFill>
                      <a:srgbClr val="FFFFE1"/>
                    </a:solidFill>
                  </a:tcPr>
                </a:tc>
                <a:extLst>
                  <a:ext uri="{0D108BD9-81ED-4DB2-BD59-A6C34878D82A}">
                    <a16:rowId xmlns:a16="http://schemas.microsoft.com/office/drawing/2014/main" val="10002"/>
                  </a:ext>
                </a:extLst>
              </a:tr>
              <a:tr h="346075">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0" i="0" u="none" strike="noStrike" cap="none" normalizeH="0" baseline="0" dirty="0">
                          <a:ln>
                            <a:noFill/>
                          </a:ln>
                          <a:solidFill>
                            <a:srgbClr val="000000"/>
                          </a:solidFill>
                          <a:effectLst/>
                          <a:latin typeface="Arial"/>
                        </a:rPr>
                        <a:t>BIGSALARY</a:t>
                      </a:r>
                    </a:p>
                  </a:txBody>
                  <a:tcPr marL="88900" marR="8890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cap="flat">
                      <a:noFill/>
                    </a:lnTlToBr>
                    <a:lnBlToTr cap="flat">
                      <a:noFill/>
                    </a:lnBlToTr>
                    <a:solidFill>
                      <a:srgbClr val="FFFFE1"/>
                    </a:solid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0" i="0" u="none" strike="noStrike" cap="none" normalizeH="0" baseline="0" dirty="0">
                          <a:ln>
                            <a:noFill/>
                          </a:ln>
                          <a:solidFill>
                            <a:srgbClr val="000000"/>
                          </a:solidFill>
                          <a:effectLst/>
                          <a:latin typeface="Arial"/>
                        </a:rPr>
                        <a:t>100000</a:t>
                      </a:r>
                    </a:p>
                  </a:txBody>
                  <a:tcPr marL="88900" marR="8890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solidFill>
                      <a:srgbClr val="FFFFE1"/>
                    </a:solidFill>
                  </a:tcPr>
                </a:tc>
                <a:extLst>
                  <a:ext uri="{0D108BD9-81ED-4DB2-BD59-A6C34878D82A}">
                    <a16:rowId xmlns:a16="http://schemas.microsoft.com/office/drawing/2014/main" val="10003"/>
                  </a:ext>
                </a:extLst>
              </a:tr>
              <a:tr h="346075">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0" i="0" u="none" strike="noStrike" cap="none" normalizeH="0" baseline="0" dirty="0">
                          <a:ln>
                            <a:noFill/>
                          </a:ln>
                          <a:solidFill>
                            <a:srgbClr val="000000"/>
                          </a:solidFill>
                          <a:effectLst/>
                          <a:latin typeface="Arial"/>
                        </a:rPr>
                        <a:t>LIBNAME</a:t>
                      </a:r>
                    </a:p>
                  </a:txBody>
                  <a:tcPr marL="88900" marR="8890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cap="flat">
                      <a:noFill/>
                    </a:lnTlToBr>
                    <a:lnBlToTr cap="flat">
                      <a:noFill/>
                    </a:lnBlToTr>
                    <a:solidFill>
                      <a:srgbClr val="FFFFE1"/>
                    </a:solid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0" i="0" u="none" strike="noStrike" cap="none" normalizeH="0" baseline="0" dirty="0">
                          <a:ln>
                            <a:noFill/>
                          </a:ln>
                          <a:solidFill>
                            <a:srgbClr val="000000"/>
                          </a:solidFill>
                          <a:effectLst/>
                          <a:latin typeface="Arial"/>
                        </a:rPr>
                        <a:t>'ORION'</a:t>
                      </a:r>
                    </a:p>
                  </a:txBody>
                  <a:tcPr marL="88900" marR="8890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solidFill>
                      <a:srgbClr val="FFFFE1"/>
                    </a:solidFill>
                  </a:tcPr>
                </a:tc>
                <a:extLst>
                  <a:ext uri="{0D108BD9-81ED-4DB2-BD59-A6C34878D82A}">
                    <a16:rowId xmlns:a16="http://schemas.microsoft.com/office/drawing/2014/main" val="10004"/>
                  </a:ext>
                </a:extLst>
              </a:tr>
            </a:tbl>
          </a:graphicData>
        </a:graphic>
      </p:graphicFrame>
      <p:sp>
        <p:nvSpPr>
          <p:cNvPr id="22" name="Rectangle 65"/>
          <p:cNvSpPr>
            <a:spLocks noChangeArrowheads="1"/>
          </p:cNvSpPr>
          <p:nvPr>
            <p:custDataLst>
              <p:tags r:id="rId4"/>
            </p:custDataLst>
          </p:nvPr>
        </p:nvSpPr>
        <p:spPr bwMode="auto">
          <a:xfrm>
            <a:off x="4828469" y="5426831"/>
            <a:ext cx="1851025" cy="336550"/>
          </a:xfrm>
          <a:prstGeom prst="rect">
            <a:avLst/>
          </a:prstGeom>
          <a:solidFill>
            <a:srgbClr val="99CCFF">
              <a:alpha val="50195"/>
            </a:srgbClr>
          </a:solidFill>
          <a:ln>
            <a:noFill/>
          </a:ln>
          <a:extLst>
            <a:ext uri="{91240B29-F687-4F45-9708-019B960494DF}">
              <a14:hiddenLine xmlns:a14="http://schemas.microsoft.com/office/drawing/2010/main" w="38100">
                <a:solidFill>
                  <a:srgbClr val="000000"/>
                </a:solidFill>
                <a:miter lim="800000"/>
                <a:headEnd type="none" w="med" len="lg"/>
                <a:tailEnd type="none" w="med" len="lg"/>
              </a14:hiddenLine>
            </a:ext>
          </a:extLst>
        </p:spPr>
        <p:txBody>
          <a:bodyPr wrap="none" lIns="88900" tIns="88900" rIns="88900" bIns="88900" anchor="ctr"/>
          <a:lstStyle/>
          <a:p>
            <a:pPr eaLnBrk="0" hangingPunct="0"/>
            <a:endParaRPr lang="en-US" dirty="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p:txBody>
          <a:bodyPr/>
          <a:lstStyle/>
          <a:p>
            <a:r>
              <a:rPr lang="en-US" dirty="0"/>
              <a:t>Resolving Symbolic References</a:t>
            </a:r>
          </a:p>
        </p:txBody>
      </p:sp>
      <p:sp>
        <p:nvSpPr>
          <p:cNvPr id="62467" name="Rectangle 3"/>
          <p:cNvSpPr>
            <a:spLocks noGrp="1" noChangeArrowheads="1"/>
          </p:cNvSpPr>
          <p:nvPr>
            <p:ph type="body" sz="half" idx="1"/>
          </p:nvPr>
        </p:nvSpPr>
        <p:spPr>
          <a:xfrm>
            <a:off x="685800" y="1071563"/>
            <a:ext cx="7848600" cy="1671637"/>
          </a:xfrm>
        </p:spPr>
        <p:txBody>
          <a:bodyPr/>
          <a:lstStyle/>
          <a:p>
            <a:pPr marL="0" indent="0"/>
            <a:r>
              <a:rPr lang="en-US" dirty="0"/>
              <a:t>When the code is submitted, the first macro variable </a:t>
            </a:r>
            <a:br>
              <a:rPr lang="en-US" dirty="0"/>
            </a:br>
            <a:r>
              <a:rPr lang="en-US" dirty="0"/>
              <a:t>is resolved. The value is obtained from the symbol table and substituted in the program before the syntax </a:t>
            </a:r>
            <a:br>
              <a:rPr lang="en-US" dirty="0"/>
            </a:br>
            <a:r>
              <a:rPr lang="en-US" dirty="0"/>
              <a:t>is evaluated.</a:t>
            </a:r>
          </a:p>
        </p:txBody>
      </p:sp>
      <p:sp>
        <p:nvSpPr>
          <p:cNvPr id="62484" name="Text Box 4"/>
          <p:cNvSpPr txBox="1">
            <a:spLocks noChangeArrowheads="1"/>
          </p:cNvSpPr>
          <p:nvPr/>
        </p:nvSpPr>
        <p:spPr bwMode="auto">
          <a:xfrm>
            <a:off x="1524000" y="4438579"/>
            <a:ext cx="6294120" cy="1384300"/>
          </a:xfrm>
          <a:prstGeom prst="rect">
            <a:avLst/>
          </a:prstGeom>
          <a:solidFill>
            <a:srgbClr val="FFFFFF"/>
          </a:solidFill>
          <a:ln w="38100">
            <a:solidFill>
              <a:schemeClr val="tx2"/>
            </a:solidFill>
            <a:miter lim="800000"/>
            <a:headEnd type="none" w="sm" len="sm"/>
            <a:tailEnd type="none" w="sm" len="sm"/>
          </a:ln>
        </p:spPr>
        <p:txBody>
          <a:bodyPr wrap="square" lIns="50800" tIns="50800" rIns="50800" bIns="50800">
            <a:spAutoFit/>
          </a:bodyPr>
          <a:lstStyle>
            <a:lvl1pPr eaLnBrk="0" hangingPunct="0">
              <a:defRPr sz="2400">
                <a:solidFill>
                  <a:schemeClr val="tx1"/>
                </a:solidFill>
                <a:latin typeface="Arial" pitchFamily="34" charset="0"/>
                <a:cs typeface="Arial" pitchFamily="34" charset="0"/>
              </a:defRPr>
            </a:lvl1pPr>
            <a:lvl2pPr marL="742950" indent="-285750" eaLnBrk="0" hangingPunct="0">
              <a:defRPr sz="2400">
                <a:solidFill>
                  <a:schemeClr val="tx1"/>
                </a:solidFill>
                <a:latin typeface="Arial" pitchFamily="34" charset="0"/>
                <a:cs typeface="Arial" pitchFamily="34" charset="0"/>
              </a:defRPr>
            </a:lvl2pPr>
            <a:lvl3pPr marL="1143000" indent="-228600" eaLnBrk="0" hangingPunct="0">
              <a:defRPr sz="2400">
                <a:solidFill>
                  <a:schemeClr val="tx1"/>
                </a:solidFill>
                <a:latin typeface="Arial" pitchFamily="34" charset="0"/>
                <a:cs typeface="Arial" pitchFamily="34" charset="0"/>
              </a:defRPr>
            </a:lvl3pPr>
            <a:lvl4pPr marL="1600200" indent="-228600" eaLnBrk="0" hangingPunct="0">
              <a:defRPr sz="2400">
                <a:solidFill>
                  <a:schemeClr val="tx1"/>
                </a:solidFill>
                <a:latin typeface="Arial" pitchFamily="34" charset="0"/>
                <a:cs typeface="Arial" pitchFamily="34" charset="0"/>
              </a:defRPr>
            </a:lvl4pPr>
            <a:lvl5pPr marL="2057400" indent="-228600" eaLnBrk="0" hangingPunct="0">
              <a:defRPr sz="24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cs typeface="Arial" pitchFamily="34" charset="0"/>
              </a:defRPr>
            </a:lvl9pPr>
          </a:lstStyle>
          <a:p>
            <a:pPr>
              <a:lnSpc>
                <a:spcPct val="85000"/>
              </a:lnSpc>
            </a:pPr>
            <a:r>
              <a:rPr lang="en-US" b="1" dirty="0">
                <a:latin typeface="Courier New" pitchFamily="49" charset="0"/>
              </a:rPr>
              <a:t>proc sql;</a:t>
            </a:r>
          </a:p>
          <a:p>
            <a:pPr>
              <a:lnSpc>
                <a:spcPct val="85000"/>
              </a:lnSpc>
            </a:pPr>
            <a:r>
              <a:rPr lang="en-US" b="1" dirty="0">
                <a:latin typeface="Courier New" pitchFamily="49" charset="0"/>
              </a:rPr>
              <a:t>select *</a:t>
            </a:r>
          </a:p>
          <a:p>
            <a:pPr>
              <a:lnSpc>
                <a:spcPct val="85000"/>
              </a:lnSpc>
            </a:pPr>
            <a:r>
              <a:rPr lang="en-US" b="1" dirty="0">
                <a:latin typeface="Courier New" pitchFamily="49" charset="0"/>
              </a:rPr>
              <a:t>   from </a:t>
            </a:r>
            <a:r>
              <a:rPr lang="en-US" b="1" dirty="0">
                <a:solidFill>
                  <a:srgbClr val="000000"/>
                </a:solidFill>
                <a:latin typeface="Courier New" pitchFamily="49" charset="0"/>
              </a:rPr>
              <a:t>orion</a:t>
            </a:r>
            <a:r>
              <a:rPr lang="en-US" b="1" dirty="0">
                <a:latin typeface="Courier New" pitchFamily="49" charset="0"/>
              </a:rPr>
              <a:t>.&amp;DSN</a:t>
            </a:r>
          </a:p>
          <a:p>
            <a:pPr>
              <a:lnSpc>
                <a:spcPct val="85000"/>
              </a:lnSpc>
            </a:pPr>
            <a:r>
              <a:rPr lang="en-US" b="1" dirty="0">
                <a:latin typeface="Courier New" pitchFamily="49" charset="0"/>
              </a:rPr>
              <a:t>   where Salary &gt; &amp;bigsalary;</a:t>
            </a:r>
          </a:p>
        </p:txBody>
      </p:sp>
      <p:sp>
        <p:nvSpPr>
          <p:cNvPr id="62488" name="Rectangle 77"/>
          <p:cNvSpPr>
            <a:spLocks noChangeArrowheads="1"/>
          </p:cNvSpPr>
          <p:nvPr>
            <p:custDataLst>
              <p:tags r:id="rId1"/>
            </p:custDataLst>
          </p:nvPr>
        </p:nvSpPr>
        <p:spPr bwMode="auto">
          <a:xfrm>
            <a:off x="4132517" y="5105329"/>
            <a:ext cx="755650" cy="336550"/>
          </a:xfrm>
          <a:prstGeom prst="rect">
            <a:avLst/>
          </a:prstGeom>
          <a:solidFill>
            <a:srgbClr val="99CCFF">
              <a:alpha val="50195"/>
            </a:srgbClr>
          </a:solidFill>
          <a:ln>
            <a:noFill/>
          </a:ln>
          <a:extLst>
            <a:ext uri="{91240B29-F687-4F45-9708-019B960494DF}">
              <a14:hiddenLine xmlns:a14="http://schemas.microsoft.com/office/drawing/2010/main" w="38100">
                <a:solidFill>
                  <a:srgbClr val="000000"/>
                </a:solidFill>
                <a:miter lim="800000"/>
                <a:headEnd type="none" w="med" len="lg"/>
                <a:tailEnd type="none" w="med" len="lg"/>
              </a14:hiddenLine>
            </a:ext>
          </a:extLst>
        </p:spPr>
        <p:txBody>
          <a:bodyPr wrap="none" lIns="88900" tIns="88900" rIns="88900" bIns="88900" anchor="ctr"/>
          <a:lstStyle/>
          <a:p>
            <a:pPr eaLnBrk="0" hangingPunct="0"/>
            <a:endParaRPr lang="en-US" dirty="0"/>
          </a:p>
        </p:txBody>
      </p:sp>
      <p:sp>
        <p:nvSpPr>
          <p:cNvPr id="62489" name="Rectangle 78"/>
          <p:cNvSpPr>
            <a:spLocks noChangeArrowheads="1"/>
          </p:cNvSpPr>
          <p:nvPr>
            <p:custDataLst>
              <p:tags r:id="rId2"/>
            </p:custDataLst>
          </p:nvPr>
        </p:nvSpPr>
        <p:spPr bwMode="auto">
          <a:xfrm>
            <a:off x="4853623" y="5416479"/>
            <a:ext cx="1851025" cy="336550"/>
          </a:xfrm>
          <a:prstGeom prst="rect">
            <a:avLst/>
          </a:prstGeom>
          <a:solidFill>
            <a:srgbClr val="99CCFF">
              <a:alpha val="50195"/>
            </a:srgbClr>
          </a:solidFill>
          <a:ln>
            <a:noFill/>
          </a:ln>
          <a:extLst>
            <a:ext uri="{91240B29-F687-4F45-9708-019B960494DF}">
              <a14:hiddenLine xmlns:a14="http://schemas.microsoft.com/office/drawing/2010/main" w="38100">
                <a:solidFill>
                  <a:srgbClr val="000000"/>
                </a:solidFill>
                <a:miter lim="800000"/>
                <a:headEnd type="none" w="med" len="lg"/>
                <a:tailEnd type="none" w="med" len="lg"/>
              </a14:hiddenLine>
            </a:ext>
          </a:extLst>
        </p:spPr>
        <p:txBody>
          <a:bodyPr wrap="none" lIns="88900" tIns="88900" rIns="88900" bIns="88900" anchor="ctr"/>
          <a:lstStyle/>
          <a:p>
            <a:pPr eaLnBrk="0" hangingPunct="0"/>
            <a:endParaRPr lang="en-US" dirty="0"/>
          </a:p>
        </p:txBody>
      </p:sp>
      <p:sp>
        <p:nvSpPr>
          <p:cNvPr id="62490" name="Animation Flag"/>
          <p:cNvSpPr txBox="1">
            <a:spLocks noChangeArrowheads="1"/>
          </p:cNvSpPr>
          <p:nvPr/>
        </p:nvSpPr>
        <p:spPr bwMode="auto">
          <a:xfrm>
            <a:off x="8572500" y="6451600"/>
            <a:ext cx="4397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type="none" w="med" len="lg"/>
                <a:tailEnd type="none" w="med" len="lg"/>
              </a14:hiddenLine>
            </a:ext>
          </a:extLst>
        </p:spPr>
        <p:txBody>
          <a:bodyPr wrap="none">
            <a:spAutoFit/>
          </a:bodyPr>
          <a:lstStyle>
            <a:lvl1pPr eaLnBrk="0" hangingPunct="0">
              <a:defRPr sz="2400">
                <a:solidFill>
                  <a:schemeClr val="tx1"/>
                </a:solidFill>
                <a:latin typeface="Arial" pitchFamily="34" charset="0"/>
                <a:cs typeface="Arial" pitchFamily="34" charset="0"/>
              </a:defRPr>
            </a:lvl1pPr>
            <a:lvl2pPr marL="742950" indent="-285750" eaLnBrk="0" hangingPunct="0">
              <a:defRPr sz="2400">
                <a:solidFill>
                  <a:schemeClr val="tx1"/>
                </a:solidFill>
                <a:latin typeface="Arial" pitchFamily="34" charset="0"/>
                <a:cs typeface="Arial" pitchFamily="34" charset="0"/>
              </a:defRPr>
            </a:lvl2pPr>
            <a:lvl3pPr marL="1143000" indent="-228600" eaLnBrk="0" hangingPunct="0">
              <a:defRPr sz="2400">
                <a:solidFill>
                  <a:schemeClr val="tx1"/>
                </a:solidFill>
                <a:latin typeface="Arial" pitchFamily="34" charset="0"/>
                <a:cs typeface="Arial" pitchFamily="34" charset="0"/>
              </a:defRPr>
            </a:lvl3pPr>
            <a:lvl4pPr marL="1600200" indent="-228600" eaLnBrk="0" hangingPunct="0">
              <a:defRPr sz="2400">
                <a:solidFill>
                  <a:schemeClr val="tx1"/>
                </a:solidFill>
                <a:latin typeface="Arial" pitchFamily="34" charset="0"/>
                <a:cs typeface="Arial" pitchFamily="34" charset="0"/>
              </a:defRPr>
            </a:lvl4pPr>
            <a:lvl5pPr marL="2057400" indent="-228600" eaLnBrk="0" hangingPunct="0">
              <a:defRPr sz="24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cs typeface="Arial" pitchFamily="34" charset="0"/>
              </a:defRPr>
            </a:lvl9pPr>
          </a:lstStyle>
          <a:p>
            <a:r>
              <a:rPr lang="en-US" b="1" dirty="0"/>
              <a:t>...</a:t>
            </a:r>
          </a:p>
        </p:txBody>
      </p:sp>
      <p:sp>
        <p:nvSpPr>
          <p:cNvPr id="13" name="Text Box 67"/>
          <p:cNvSpPr txBox="1">
            <a:spLocks noChangeArrowheads="1"/>
          </p:cNvSpPr>
          <p:nvPr/>
        </p:nvSpPr>
        <p:spPr bwMode="auto">
          <a:xfrm>
            <a:off x="1524000" y="4438579"/>
            <a:ext cx="6343650" cy="1384300"/>
          </a:xfrm>
          <a:prstGeom prst="rect">
            <a:avLst/>
          </a:prstGeom>
          <a:solidFill>
            <a:srgbClr val="FFFFFF"/>
          </a:solidFill>
          <a:ln w="38100">
            <a:solidFill>
              <a:schemeClr val="tx2"/>
            </a:solidFill>
            <a:miter lim="800000"/>
            <a:headEnd type="none" w="sm" len="sm"/>
            <a:tailEnd type="none" w="sm" len="sm"/>
          </a:ln>
        </p:spPr>
        <p:txBody>
          <a:bodyPr lIns="50800" tIns="50800" rIns="50800" bIns="50800">
            <a:spAutoFit/>
          </a:bodyPr>
          <a:lstStyle>
            <a:lvl1pPr eaLnBrk="0" hangingPunct="0">
              <a:defRPr sz="2400">
                <a:solidFill>
                  <a:schemeClr val="tx1"/>
                </a:solidFill>
                <a:latin typeface="Arial" pitchFamily="34" charset="0"/>
                <a:cs typeface="Arial" pitchFamily="34" charset="0"/>
              </a:defRPr>
            </a:lvl1pPr>
            <a:lvl2pPr marL="742950" indent="-285750" eaLnBrk="0" hangingPunct="0">
              <a:defRPr sz="2400">
                <a:solidFill>
                  <a:schemeClr val="tx1"/>
                </a:solidFill>
                <a:latin typeface="Arial" pitchFamily="34" charset="0"/>
                <a:cs typeface="Arial" pitchFamily="34" charset="0"/>
              </a:defRPr>
            </a:lvl2pPr>
            <a:lvl3pPr marL="1143000" indent="-228600" eaLnBrk="0" hangingPunct="0">
              <a:defRPr sz="2400">
                <a:solidFill>
                  <a:schemeClr val="tx1"/>
                </a:solidFill>
                <a:latin typeface="Arial" pitchFamily="34" charset="0"/>
                <a:cs typeface="Arial" pitchFamily="34" charset="0"/>
              </a:defRPr>
            </a:lvl3pPr>
            <a:lvl4pPr marL="1600200" indent="-228600" eaLnBrk="0" hangingPunct="0">
              <a:defRPr sz="2400">
                <a:solidFill>
                  <a:schemeClr val="tx1"/>
                </a:solidFill>
                <a:latin typeface="Arial" pitchFamily="34" charset="0"/>
                <a:cs typeface="Arial" pitchFamily="34" charset="0"/>
              </a:defRPr>
            </a:lvl4pPr>
            <a:lvl5pPr marL="2057400" indent="-228600" eaLnBrk="0" hangingPunct="0">
              <a:defRPr sz="24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cs typeface="Arial" pitchFamily="34" charset="0"/>
              </a:defRPr>
            </a:lvl9pPr>
          </a:lstStyle>
          <a:p>
            <a:pPr>
              <a:lnSpc>
                <a:spcPct val="85000"/>
              </a:lnSpc>
            </a:pPr>
            <a:r>
              <a:rPr lang="en-US" b="1" dirty="0">
                <a:latin typeface="Courier New" pitchFamily="49" charset="0"/>
              </a:rPr>
              <a:t>proc sql;</a:t>
            </a:r>
          </a:p>
          <a:p>
            <a:pPr>
              <a:lnSpc>
                <a:spcPct val="85000"/>
              </a:lnSpc>
            </a:pPr>
            <a:r>
              <a:rPr lang="en-US" b="1" dirty="0">
                <a:latin typeface="Courier New" pitchFamily="49" charset="0"/>
              </a:rPr>
              <a:t>select *</a:t>
            </a:r>
          </a:p>
          <a:p>
            <a:pPr>
              <a:lnSpc>
                <a:spcPct val="85000"/>
              </a:lnSpc>
            </a:pPr>
            <a:r>
              <a:rPr lang="en-US" b="1" dirty="0">
                <a:latin typeface="Courier New" pitchFamily="49" charset="0"/>
              </a:rPr>
              <a:t>   from </a:t>
            </a:r>
            <a:r>
              <a:rPr lang="en-US" b="1" dirty="0">
                <a:solidFill>
                  <a:srgbClr val="000000"/>
                </a:solidFill>
                <a:latin typeface="Courier New" pitchFamily="49" charset="0"/>
              </a:rPr>
              <a:t>orion</a:t>
            </a:r>
            <a:r>
              <a:rPr lang="en-US" b="1" dirty="0">
                <a:latin typeface="Courier New" pitchFamily="49" charset="0"/>
              </a:rPr>
              <a:t>.&amp;</a:t>
            </a:r>
            <a:r>
              <a:rPr lang="en-US" b="1" dirty="0" err="1">
                <a:latin typeface="Courier New" pitchFamily="49" charset="0"/>
              </a:rPr>
              <a:t>dsn</a:t>
            </a:r>
            <a:endParaRPr lang="en-US" b="1" dirty="0">
              <a:latin typeface="Courier New" pitchFamily="49" charset="0"/>
            </a:endParaRPr>
          </a:p>
          <a:p>
            <a:pPr>
              <a:lnSpc>
                <a:spcPct val="85000"/>
              </a:lnSpc>
            </a:pPr>
            <a:r>
              <a:rPr lang="en-US" b="1" dirty="0">
                <a:latin typeface="Courier New" pitchFamily="49" charset="0"/>
              </a:rPr>
              <a:t>   where Salary &gt; &amp;bigsalary;</a:t>
            </a:r>
          </a:p>
        </p:txBody>
      </p:sp>
      <p:sp>
        <p:nvSpPr>
          <p:cNvPr id="2" name="Rectangle 1"/>
          <p:cNvSpPr/>
          <p:nvPr>
            <p:custDataLst>
              <p:tags r:id="rId3"/>
            </p:custDataLst>
          </p:nvPr>
        </p:nvSpPr>
        <p:spPr bwMode="auto">
          <a:xfrm>
            <a:off x="4130675" y="5111171"/>
            <a:ext cx="730314" cy="310896"/>
          </a:xfrm>
          <a:prstGeom prst="rect">
            <a:avLst/>
          </a:prstGeom>
          <a:solidFill>
            <a:srgbClr val="99CCFF">
              <a:alpha val="50000"/>
            </a:srgbClr>
          </a:solidFill>
          <a:ln w="38100" cap="flat" cmpd="sng" algn="ctr">
            <a:noFill/>
            <a:prstDash val="solid"/>
            <a:round/>
            <a:headEnd type="none" w="med" len="med"/>
            <a:tailEnd type="none" w="med" len="med"/>
          </a:ln>
          <a:effectLst/>
          <a:extLst>
            <a:ext uri="{91240B29-F687-4F45-9708-019B960494DF}">
              <a14:hiddenLine xmlns:a14="http://schemas.microsoft.com/office/drawing/2010/main" w="38100" cap="flat" cmpd="sng" algn="ctr">
                <a:solidFill>
                  <a:srgbClr val="000000"/>
                </a:solidFill>
                <a:prstDash val="solid"/>
                <a:round/>
                <a:headEnd type="none" w="med" len="med"/>
                <a:tailEnd type="none" w="med" len="med"/>
              </a14:hiddenLine>
            </a:ext>
          </a:extLst>
        </p:spPr>
        <p:txBody>
          <a:bodyPr vert="horz" wrap="none" lIns="88900" tIns="88900" rIns="88900" bIns="88900" numCol="1" rtlCol="0" anchor="ctr" anchorCtr="0" compatLnSpc="1">
            <a:prstTxWarp prst="textNoShape">
              <a:avLst/>
            </a:prstTxWarp>
            <a:noAutofit/>
          </a:bodyPr>
          <a:lstStyle/>
          <a:p>
            <a:pPr algn="ctr"/>
            <a:endParaRPr lang="en-US" dirty="0"/>
          </a:p>
        </p:txBody>
      </p:sp>
      <p:graphicFrame>
        <p:nvGraphicFramePr>
          <p:cNvPr id="19" name="Group 189"/>
          <p:cNvGraphicFramePr>
            <a:graphicFrameLocks noGrp="1"/>
          </p:cNvGraphicFramePr>
          <p:nvPr>
            <p:extLst>
              <p:ext uri="{D42A27DB-BD31-4B8C-83A1-F6EECF244321}">
                <p14:modId xmlns:p14="http://schemas.microsoft.com/office/powerpoint/2010/main" val="2928150920"/>
              </p:ext>
            </p:extLst>
          </p:nvPr>
        </p:nvGraphicFramePr>
        <p:xfrm>
          <a:off x="2689289" y="2555010"/>
          <a:ext cx="4343400" cy="1765300"/>
        </p:xfrm>
        <a:graphic>
          <a:graphicData uri="http://schemas.openxmlformats.org/drawingml/2006/table">
            <a:tbl>
              <a:tblPr/>
              <a:tblGrid>
                <a:gridCol w="1676400">
                  <a:extLst>
                    <a:ext uri="{9D8B030D-6E8A-4147-A177-3AD203B41FA5}">
                      <a16:colId xmlns:a16="http://schemas.microsoft.com/office/drawing/2014/main" val="20000"/>
                    </a:ext>
                  </a:extLst>
                </a:gridCol>
                <a:gridCol w="2667000">
                  <a:extLst>
                    <a:ext uri="{9D8B030D-6E8A-4147-A177-3AD203B41FA5}">
                      <a16:colId xmlns:a16="http://schemas.microsoft.com/office/drawing/2014/main" val="20001"/>
                    </a:ext>
                  </a:extLst>
                </a:gridCol>
              </a:tblGrid>
              <a:tr h="381000">
                <a:tc gridSpan="2">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400" b="0" i="0" u="none" strike="noStrike" cap="none" normalizeH="0" baseline="0" dirty="0">
                          <a:ln>
                            <a:noFill/>
                          </a:ln>
                          <a:solidFill>
                            <a:srgbClr val="000000"/>
                          </a:solidFill>
                          <a:effectLst/>
                          <a:latin typeface="Arial" pitchFamily="34" charset="0"/>
                        </a:rPr>
                        <a:t>Partial Global Symbol Table</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cap="flat">
                      <a:noFill/>
                    </a:lnTlToBr>
                    <a:lnBlToTr cap="flat">
                      <a:noFill/>
                    </a:lnBlToTr>
                    <a:solidFill>
                      <a:srgbClr val="FFFFFF"/>
                    </a:solidFill>
                  </a:tcPr>
                </a:tc>
                <a:tc hMerge="1">
                  <a:txBody>
                    <a:bodyPr/>
                    <a:lstStyle/>
                    <a:p>
                      <a:endParaRPr lang="en-US"/>
                    </a:p>
                  </a:txBody>
                  <a:tcPr/>
                </a:tc>
                <a:extLst>
                  <a:ext uri="{0D108BD9-81ED-4DB2-BD59-A6C34878D82A}">
                    <a16:rowId xmlns:a16="http://schemas.microsoft.com/office/drawing/2014/main" val="10000"/>
                  </a:ext>
                </a:extLst>
              </a:tr>
              <a:tr h="346075">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Arial"/>
                        </a:rPr>
                        <a:t>Name</a:t>
                      </a:r>
                    </a:p>
                  </a:txBody>
                  <a:tcPr marL="88900" marR="8890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cap="flat">
                      <a:noFill/>
                    </a:lnTlToBr>
                    <a:lnBlToTr cap="flat">
                      <a:noFill/>
                    </a:lnBlToTr>
                    <a:solidFill>
                      <a:srgbClr val="F9DF78"/>
                    </a:solid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Arial"/>
                        </a:rPr>
                        <a:t>Value</a:t>
                      </a:r>
                    </a:p>
                  </a:txBody>
                  <a:tcPr marL="88900" marR="8890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solidFill>
                      <a:srgbClr val="F9DF78"/>
                    </a:solidFill>
                  </a:tcPr>
                </a:tc>
                <a:extLst>
                  <a:ext uri="{0D108BD9-81ED-4DB2-BD59-A6C34878D82A}">
                    <a16:rowId xmlns:a16="http://schemas.microsoft.com/office/drawing/2014/main" val="10001"/>
                  </a:ext>
                </a:extLst>
              </a:tr>
              <a:tr h="346075">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0" i="0" u="none" strike="noStrike" cap="none" normalizeH="0" baseline="0" dirty="0">
                          <a:ln>
                            <a:noFill/>
                          </a:ln>
                          <a:solidFill>
                            <a:srgbClr val="000000"/>
                          </a:solidFill>
                          <a:effectLst/>
                          <a:latin typeface="Arial"/>
                        </a:rPr>
                        <a:t>DSN</a:t>
                      </a:r>
                    </a:p>
                  </a:txBody>
                  <a:tcPr marL="88900" marR="8890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cap="flat">
                      <a:noFill/>
                    </a:lnTlToBr>
                    <a:lnBlToTr cap="flat">
                      <a:noFill/>
                    </a:lnBlToTr>
                    <a:solidFill>
                      <a:srgbClr val="FFFFE1"/>
                    </a:solid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0" i="0" u="none" strike="noStrike" cap="none" normalizeH="0" baseline="0" dirty="0">
                          <a:ln>
                            <a:noFill/>
                          </a:ln>
                          <a:solidFill>
                            <a:srgbClr val="000000"/>
                          </a:solidFill>
                          <a:effectLst/>
                          <a:latin typeface="Arial"/>
                        </a:rPr>
                        <a:t>employee_payroll</a:t>
                      </a:r>
                    </a:p>
                  </a:txBody>
                  <a:tcPr marL="88900" marR="8890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solidFill>
                      <a:srgbClr val="FFFFE1"/>
                    </a:solidFill>
                  </a:tcPr>
                </a:tc>
                <a:extLst>
                  <a:ext uri="{0D108BD9-81ED-4DB2-BD59-A6C34878D82A}">
                    <a16:rowId xmlns:a16="http://schemas.microsoft.com/office/drawing/2014/main" val="10002"/>
                  </a:ext>
                </a:extLst>
              </a:tr>
              <a:tr h="346075">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0" i="0" u="none" strike="noStrike" cap="none" normalizeH="0" baseline="0" dirty="0">
                          <a:ln>
                            <a:noFill/>
                          </a:ln>
                          <a:solidFill>
                            <a:srgbClr val="000000"/>
                          </a:solidFill>
                          <a:effectLst/>
                          <a:latin typeface="Arial"/>
                        </a:rPr>
                        <a:t>BIGSALARY</a:t>
                      </a:r>
                    </a:p>
                  </a:txBody>
                  <a:tcPr marL="88900" marR="8890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cap="flat">
                      <a:noFill/>
                    </a:lnTlToBr>
                    <a:lnBlToTr cap="flat">
                      <a:noFill/>
                    </a:lnBlToTr>
                    <a:solidFill>
                      <a:srgbClr val="FFFFE1"/>
                    </a:solid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0" i="0" u="none" strike="noStrike" cap="none" normalizeH="0" baseline="0" dirty="0">
                          <a:ln>
                            <a:noFill/>
                          </a:ln>
                          <a:solidFill>
                            <a:srgbClr val="000000"/>
                          </a:solidFill>
                          <a:effectLst/>
                          <a:latin typeface="Arial"/>
                        </a:rPr>
                        <a:t>100000</a:t>
                      </a:r>
                    </a:p>
                  </a:txBody>
                  <a:tcPr marL="88900" marR="8890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solidFill>
                      <a:srgbClr val="FFFFE1"/>
                    </a:solidFill>
                  </a:tcPr>
                </a:tc>
                <a:extLst>
                  <a:ext uri="{0D108BD9-81ED-4DB2-BD59-A6C34878D82A}">
                    <a16:rowId xmlns:a16="http://schemas.microsoft.com/office/drawing/2014/main" val="10003"/>
                  </a:ext>
                </a:extLst>
              </a:tr>
              <a:tr h="346075">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0" i="0" u="none" strike="noStrike" cap="none" normalizeH="0" baseline="0" dirty="0">
                          <a:ln>
                            <a:noFill/>
                          </a:ln>
                          <a:solidFill>
                            <a:srgbClr val="000000"/>
                          </a:solidFill>
                          <a:effectLst/>
                          <a:latin typeface="Arial"/>
                        </a:rPr>
                        <a:t>LIBNAME</a:t>
                      </a:r>
                    </a:p>
                  </a:txBody>
                  <a:tcPr marL="88900" marR="8890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cap="flat">
                      <a:noFill/>
                    </a:lnTlToBr>
                    <a:lnBlToTr cap="flat">
                      <a:noFill/>
                    </a:lnBlToTr>
                    <a:solidFill>
                      <a:srgbClr val="FFFFE1"/>
                    </a:solid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0" i="0" u="none" strike="noStrike" cap="none" normalizeH="0" baseline="0" dirty="0">
                          <a:ln>
                            <a:noFill/>
                          </a:ln>
                          <a:solidFill>
                            <a:srgbClr val="000000"/>
                          </a:solidFill>
                          <a:effectLst/>
                          <a:latin typeface="Arial"/>
                        </a:rPr>
                        <a:t>'ORION'</a:t>
                      </a:r>
                    </a:p>
                  </a:txBody>
                  <a:tcPr marL="88900" marR="8890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solidFill>
                      <a:srgbClr val="FFFFE1"/>
                    </a:solidFill>
                  </a:tcPr>
                </a:tc>
                <a:extLst>
                  <a:ext uri="{0D108BD9-81ED-4DB2-BD59-A6C34878D82A}">
                    <a16:rowId xmlns:a16="http://schemas.microsoft.com/office/drawing/2014/main" val="10004"/>
                  </a:ext>
                </a:extLst>
              </a:tr>
            </a:tbl>
          </a:graphicData>
        </a:graphic>
      </p:graphicFrame>
      <p:grpSp>
        <p:nvGrpSpPr>
          <p:cNvPr id="6" name="Group 5"/>
          <p:cNvGrpSpPr/>
          <p:nvPr/>
        </p:nvGrpSpPr>
        <p:grpSpPr>
          <a:xfrm>
            <a:off x="4938331" y="3452681"/>
            <a:ext cx="3069323" cy="1824038"/>
            <a:chOff x="4938331" y="3452681"/>
            <a:chExt cx="3069323" cy="1824038"/>
          </a:xfrm>
        </p:grpSpPr>
        <p:sp>
          <p:nvSpPr>
            <p:cNvPr id="62486" name="Line 59"/>
            <p:cNvSpPr>
              <a:spLocks noChangeShapeType="1"/>
            </p:cNvSpPr>
            <p:nvPr/>
          </p:nvSpPr>
          <p:spPr bwMode="auto">
            <a:xfrm flipH="1" flipV="1">
              <a:off x="8007654" y="3452681"/>
              <a:ext cx="0" cy="1824038"/>
            </a:xfrm>
            <a:prstGeom prst="line">
              <a:avLst/>
            </a:prstGeom>
            <a:noFill/>
            <a:ln w="19050">
              <a:solidFill>
                <a:schemeClr val="bg2"/>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p>
          </p:txBody>
        </p:sp>
        <p:sp>
          <p:nvSpPr>
            <p:cNvPr id="62485" name="Line 58"/>
            <p:cNvSpPr>
              <a:spLocks noChangeShapeType="1"/>
            </p:cNvSpPr>
            <p:nvPr/>
          </p:nvSpPr>
          <p:spPr bwMode="auto">
            <a:xfrm flipV="1">
              <a:off x="4938331" y="5265606"/>
              <a:ext cx="3068384" cy="0"/>
            </a:xfrm>
            <a:prstGeom prst="line">
              <a:avLst/>
            </a:prstGeom>
            <a:noFill/>
            <a:ln w="19050">
              <a:solidFill>
                <a:schemeClr val="bg2"/>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p>
          </p:txBody>
        </p:sp>
        <p:sp>
          <p:nvSpPr>
            <p:cNvPr id="62487" name="Line 60"/>
            <p:cNvSpPr>
              <a:spLocks noChangeShapeType="1"/>
            </p:cNvSpPr>
            <p:nvPr/>
          </p:nvSpPr>
          <p:spPr bwMode="auto">
            <a:xfrm flipH="1" flipV="1">
              <a:off x="6559854" y="3459031"/>
              <a:ext cx="1447800" cy="0"/>
            </a:xfrm>
            <a:prstGeom prst="line">
              <a:avLst/>
            </a:prstGeom>
            <a:noFill/>
            <a:ln w="19050">
              <a:solidFill>
                <a:schemeClr val="bg2"/>
              </a:solidFill>
              <a:round/>
              <a:headEnd type="none" w="sm" len="sm"/>
              <a:tailEnd type="triangle" w="med" len="lg"/>
            </a:ln>
            <a:extLst>
              <a:ext uri="{909E8E84-426E-40DD-AFC4-6F175D3DCCD1}">
                <a14:hiddenFill xmlns:a14="http://schemas.microsoft.com/office/drawing/2010/main">
                  <a:noFill/>
                </a14:hiddenFill>
              </a:ext>
            </a:extLst>
          </p:spPr>
          <p:txBody>
            <a:bodyPr/>
            <a:lstStyle/>
            <a:p>
              <a:endParaRPr lang="en-US" dirty="0"/>
            </a:p>
          </p:txBody>
        </p:sp>
      </p:grpSp>
    </p:spTree>
    <p:extLst>
      <p:ext uri="{BB962C8B-B14F-4D97-AF65-F5344CB8AC3E}">
        <p14:creationId xmlns:p14="http://schemas.microsoft.com/office/powerpoint/2010/main" val="261930272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p:txBody>
          <a:bodyPr/>
          <a:lstStyle/>
          <a:p>
            <a:r>
              <a:rPr lang="en-US" dirty="0"/>
              <a:t>Resolving Symbolic References</a:t>
            </a:r>
          </a:p>
        </p:txBody>
      </p:sp>
      <p:sp>
        <p:nvSpPr>
          <p:cNvPr id="63491" name="Rectangle 3"/>
          <p:cNvSpPr>
            <a:spLocks noGrp="1" noChangeArrowheads="1"/>
          </p:cNvSpPr>
          <p:nvPr>
            <p:ph type="body" sz="half" idx="1"/>
          </p:nvPr>
        </p:nvSpPr>
        <p:spPr>
          <a:xfrm>
            <a:off x="685800" y="1071563"/>
            <a:ext cx="7848600" cy="1671637"/>
          </a:xfrm>
        </p:spPr>
        <p:txBody>
          <a:bodyPr/>
          <a:lstStyle/>
          <a:p>
            <a:pPr marL="0" indent="0"/>
            <a:r>
              <a:rPr lang="en-US" dirty="0"/>
              <a:t>When the code is submitted, the first macro variable </a:t>
            </a:r>
            <a:br>
              <a:rPr lang="en-US" dirty="0"/>
            </a:br>
            <a:r>
              <a:rPr lang="en-US" dirty="0"/>
              <a:t>is resolved. The value is obtained from the symbol table and substituted in the program before the syntax </a:t>
            </a:r>
            <a:br>
              <a:rPr lang="en-US" dirty="0"/>
            </a:br>
            <a:r>
              <a:rPr lang="en-US" dirty="0"/>
              <a:t>is evaluated.</a:t>
            </a:r>
          </a:p>
        </p:txBody>
      </p:sp>
      <p:sp>
        <p:nvSpPr>
          <p:cNvPr id="63509" name="Line 11"/>
          <p:cNvSpPr>
            <a:spLocks noChangeShapeType="1"/>
          </p:cNvSpPr>
          <p:nvPr/>
        </p:nvSpPr>
        <p:spPr bwMode="auto">
          <a:xfrm flipH="1" flipV="1">
            <a:off x="8229600" y="3427341"/>
            <a:ext cx="0" cy="1824038"/>
          </a:xfrm>
          <a:prstGeom prst="line">
            <a:avLst/>
          </a:prstGeom>
          <a:noFill/>
          <a:ln w="19050">
            <a:solidFill>
              <a:schemeClr val="tx2"/>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p>
        </p:txBody>
      </p:sp>
      <p:sp>
        <p:nvSpPr>
          <p:cNvPr id="63510" name="Text Box 67"/>
          <p:cNvSpPr txBox="1">
            <a:spLocks noChangeArrowheads="1"/>
          </p:cNvSpPr>
          <p:nvPr/>
        </p:nvSpPr>
        <p:spPr bwMode="auto">
          <a:xfrm>
            <a:off x="1524000" y="4438579"/>
            <a:ext cx="6343650" cy="1384300"/>
          </a:xfrm>
          <a:prstGeom prst="rect">
            <a:avLst/>
          </a:prstGeom>
          <a:solidFill>
            <a:srgbClr val="FFFFFF"/>
          </a:solidFill>
          <a:ln w="38100">
            <a:solidFill>
              <a:schemeClr val="tx2"/>
            </a:solidFill>
            <a:miter lim="800000"/>
            <a:headEnd type="none" w="sm" len="sm"/>
            <a:tailEnd type="none" w="sm" len="sm"/>
          </a:ln>
        </p:spPr>
        <p:txBody>
          <a:bodyPr lIns="50800" tIns="50800" rIns="50800" bIns="50800">
            <a:spAutoFit/>
          </a:bodyPr>
          <a:lstStyle>
            <a:lvl1pPr eaLnBrk="0" hangingPunct="0">
              <a:defRPr sz="2400">
                <a:solidFill>
                  <a:schemeClr val="tx1"/>
                </a:solidFill>
                <a:latin typeface="Arial" pitchFamily="34" charset="0"/>
                <a:cs typeface="Arial" pitchFamily="34" charset="0"/>
              </a:defRPr>
            </a:lvl1pPr>
            <a:lvl2pPr marL="742950" indent="-285750" eaLnBrk="0" hangingPunct="0">
              <a:defRPr sz="2400">
                <a:solidFill>
                  <a:schemeClr val="tx1"/>
                </a:solidFill>
                <a:latin typeface="Arial" pitchFamily="34" charset="0"/>
                <a:cs typeface="Arial" pitchFamily="34" charset="0"/>
              </a:defRPr>
            </a:lvl2pPr>
            <a:lvl3pPr marL="1143000" indent="-228600" eaLnBrk="0" hangingPunct="0">
              <a:defRPr sz="2400">
                <a:solidFill>
                  <a:schemeClr val="tx1"/>
                </a:solidFill>
                <a:latin typeface="Arial" pitchFamily="34" charset="0"/>
                <a:cs typeface="Arial" pitchFamily="34" charset="0"/>
              </a:defRPr>
            </a:lvl3pPr>
            <a:lvl4pPr marL="1600200" indent="-228600" eaLnBrk="0" hangingPunct="0">
              <a:defRPr sz="2400">
                <a:solidFill>
                  <a:schemeClr val="tx1"/>
                </a:solidFill>
                <a:latin typeface="Arial" pitchFamily="34" charset="0"/>
                <a:cs typeface="Arial" pitchFamily="34" charset="0"/>
              </a:defRPr>
            </a:lvl4pPr>
            <a:lvl5pPr marL="2057400" indent="-228600" eaLnBrk="0" hangingPunct="0">
              <a:defRPr sz="24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cs typeface="Arial" pitchFamily="34" charset="0"/>
              </a:defRPr>
            </a:lvl9pPr>
          </a:lstStyle>
          <a:p>
            <a:pPr>
              <a:lnSpc>
                <a:spcPct val="85000"/>
              </a:lnSpc>
            </a:pPr>
            <a:r>
              <a:rPr lang="en-US" b="1" dirty="0">
                <a:latin typeface="Courier New" pitchFamily="49" charset="0"/>
              </a:rPr>
              <a:t>proc sql;</a:t>
            </a:r>
          </a:p>
          <a:p>
            <a:pPr>
              <a:lnSpc>
                <a:spcPct val="85000"/>
              </a:lnSpc>
            </a:pPr>
            <a:r>
              <a:rPr lang="en-US" b="1" dirty="0">
                <a:latin typeface="Courier New" pitchFamily="49" charset="0"/>
              </a:rPr>
              <a:t>select *</a:t>
            </a:r>
          </a:p>
          <a:p>
            <a:pPr>
              <a:lnSpc>
                <a:spcPct val="85000"/>
              </a:lnSpc>
            </a:pPr>
            <a:r>
              <a:rPr lang="en-US" b="1" dirty="0">
                <a:latin typeface="Courier New" pitchFamily="49" charset="0"/>
              </a:rPr>
              <a:t>   from orion.employee_payroll</a:t>
            </a:r>
          </a:p>
          <a:p>
            <a:pPr>
              <a:lnSpc>
                <a:spcPct val="85000"/>
              </a:lnSpc>
            </a:pPr>
            <a:r>
              <a:rPr lang="en-US" b="1" dirty="0">
                <a:latin typeface="Courier New" pitchFamily="49" charset="0"/>
              </a:rPr>
              <a:t>   where Salary &gt; &amp;bigsalary;</a:t>
            </a:r>
          </a:p>
        </p:txBody>
      </p:sp>
      <p:sp>
        <p:nvSpPr>
          <p:cNvPr id="63511" name="Line 68"/>
          <p:cNvSpPr>
            <a:spLocks noChangeShapeType="1"/>
          </p:cNvSpPr>
          <p:nvPr/>
        </p:nvSpPr>
        <p:spPr bwMode="auto">
          <a:xfrm flipH="1">
            <a:off x="7123175" y="5246967"/>
            <a:ext cx="1103248" cy="22225"/>
          </a:xfrm>
          <a:prstGeom prst="line">
            <a:avLst/>
          </a:prstGeom>
          <a:noFill/>
          <a:ln w="19050">
            <a:solidFill>
              <a:schemeClr val="tx2"/>
            </a:solidFill>
            <a:round/>
            <a:headEnd type="none" w="sm" len="sm"/>
            <a:tailEnd type="triangle" w="med" len="lg"/>
          </a:ln>
          <a:extLst>
            <a:ext uri="{909E8E84-426E-40DD-AFC4-6F175D3DCCD1}">
              <a14:hiddenFill xmlns:a14="http://schemas.microsoft.com/office/drawing/2010/main">
                <a:noFill/>
              </a14:hiddenFill>
            </a:ext>
          </a:extLst>
        </p:spPr>
        <p:txBody>
          <a:bodyPr/>
          <a:lstStyle/>
          <a:p>
            <a:endParaRPr lang="en-US" dirty="0"/>
          </a:p>
        </p:txBody>
      </p:sp>
      <p:sp>
        <p:nvSpPr>
          <p:cNvPr id="63512" name="Rectangle 69"/>
          <p:cNvSpPr>
            <a:spLocks noChangeArrowheads="1"/>
          </p:cNvSpPr>
          <p:nvPr>
            <p:custDataLst>
              <p:tags r:id="rId1"/>
            </p:custDataLst>
          </p:nvPr>
        </p:nvSpPr>
        <p:spPr bwMode="auto">
          <a:xfrm>
            <a:off x="4109530" y="5078341"/>
            <a:ext cx="2946400" cy="336550"/>
          </a:xfrm>
          <a:prstGeom prst="rect">
            <a:avLst/>
          </a:prstGeom>
          <a:solidFill>
            <a:srgbClr val="99CCFF">
              <a:alpha val="50195"/>
            </a:srgbClr>
          </a:solidFill>
          <a:ln>
            <a:noFill/>
          </a:ln>
          <a:extLst>
            <a:ext uri="{91240B29-F687-4F45-9708-019B960494DF}">
              <a14:hiddenLine xmlns:a14="http://schemas.microsoft.com/office/drawing/2010/main" w="38100">
                <a:solidFill>
                  <a:srgbClr val="000000"/>
                </a:solidFill>
                <a:miter lim="800000"/>
                <a:headEnd type="none" w="med" len="lg"/>
                <a:tailEnd type="none" w="med" len="lg"/>
              </a14:hiddenLine>
            </a:ext>
          </a:extLst>
        </p:spPr>
        <p:txBody>
          <a:bodyPr wrap="none" lIns="88900" tIns="88900" rIns="88900" bIns="88900" anchor="ctr"/>
          <a:lstStyle/>
          <a:p>
            <a:pPr eaLnBrk="0" hangingPunct="0"/>
            <a:endParaRPr lang="en-US" dirty="0"/>
          </a:p>
        </p:txBody>
      </p:sp>
      <p:sp>
        <p:nvSpPr>
          <p:cNvPr id="63514" name="Animation Flag"/>
          <p:cNvSpPr txBox="1">
            <a:spLocks noChangeArrowheads="1"/>
          </p:cNvSpPr>
          <p:nvPr/>
        </p:nvSpPr>
        <p:spPr bwMode="auto">
          <a:xfrm>
            <a:off x="8572500" y="6451600"/>
            <a:ext cx="4397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type="none" w="med" len="lg"/>
                <a:tailEnd type="none" w="med" len="lg"/>
              </a14:hiddenLine>
            </a:ext>
          </a:extLst>
        </p:spPr>
        <p:txBody>
          <a:bodyPr wrap="none">
            <a:spAutoFit/>
          </a:bodyPr>
          <a:lstStyle>
            <a:lvl1pPr eaLnBrk="0" hangingPunct="0">
              <a:defRPr sz="2400">
                <a:solidFill>
                  <a:schemeClr val="tx1"/>
                </a:solidFill>
                <a:latin typeface="Arial" pitchFamily="34" charset="0"/>
                <a:cs typeface="Arial" pitchFamily="34" charset="0"/>
              </a:defRPr>
            </a:lvl1pPr>
            <a:lvl2pPr marL="742950" indent="-285750" eaLnBrk="0" hangingPunct="0">
              <a:defRPr sz="2400">
                <a:solidFill>
                  <a:schemeClr val="tx1"/>
                </a:solidFill>
                <a:latin typeface="Arial" pitchFamily="34" charset="0"/>
                <a:cs typeface="Arial" pitchFamily="34" charset="0"/>
              </a:defRPr>
            </a:lvl2pPr>
            <a:lvl3pPr marL="1143000" indent="-228600" eaLnBrk="0" hangingPunct="0">
              <a:defRPr sz="2400">
                <a:solidFill>
                  <a:schemeClr val="tx1"/>
                </a:solidFill>
                <a:latin typeface="Arial" pitchFamily="34" charset="0"/>
                <a:cs typeface="Arial" pitchFamily="34" charset="0"/>
              </a:defRPr>
            </a:lvl3pPr>
            <a:lvl4pPr marL="1600200" indent="-228600" eaLnBrk="0" hangingPunct="0">
              <a:defRPr sz="2400">
                <a:solidFill>
                  <a:schemeClr val="tx1"/>
                </a:solidFill>
                <a:latin typeface="Arial" pitchFamily="34" charset="0"/>
                <a:cs typeface="Arial" pitchFamily="34" charset="0"/>
              </a:defRPr>
            </a:lvl4pPr>
            <a:lvl5pPr marL="2057400" indent="-228600" eaLnBrk="0" hangingPunct="0">
              <a:defRPr sz="24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cs typeface="Arial" pitchFamily="34" charset="0"/>
              </a:defRPr>
            </a:lvl9pPr>
          </a:lstStyle>
          <a:p>
            <a:r>
              <a:rPr lang="en-US" b="1" dirty="0"/>
              <a:t>...</a:t>
            </a:r>
          </a:p>
        </p:txBody>
      </p:sp>
      <p:graphicFrame>
        <p:nvGraphicFramePr>
          <p:cNvPr id="15" name="Group 189"/>
          <p:cNvGraphicFramePr>
            <a:graphicFrameLocks noGrp="1"/>
          </p:cNvGraphicFramePr>
          <p:nvPr>
            <p:extLst>
              <p:ext uri="{D42A27DB-BD31-4B8C-83A1-F6EECF244321}">
                <p14:modId xmlns:p14="http://schemas.microsoft.com/office/powerpoint/2010/main" val="1499435646"/>
              </p:ext>
            </p:extLst>
          </p:nvPr>
        </p:nvGraphicFramePr>
        <p:xfrm>
          <a:off x="2689289" y="2555010"/>
          <a:ext cx="4343400" cy="1765300"/>
        </p:xfrm>
        <a:graphic>
          <a:graphicData uri="http://schemas.openxmlformats.org/drawingml/2006/table">
            <a:tbl>
              <a:tblPr/>
              <a:tblGrid>
                <a:gridCol w="1676400">
                  <a:extLst>
                    <a:ext uri="{9D8B030D-6E8A-4147-A177-3AD203B41FA5}">
                      <a16:colId xmlns:a16="http://schemas.microsoft.com/office/drawing/2014/main" val="20000"/>
                    </a:ext>
                  </a:extLst>
                </a:gridCol>
                <a:gridCol w="2667000">
                  <a:extLst>
                    <a:ext uri="{9D8B030D-6E8A-4147-A177-3AD203B41FA5}">
                      <a16:colId xmlns:a16="http://schemas.microsoft.com/office/drawing/2014/main" val="20001"/>
                    </a:ext>
                  </a:extLst>
                </a:gridCol>
              </a:tblGrid>
              <a:tr h="381000">
                <a:tc gridSpan="2">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400" b="0" i="0" u="none" strike="noStrike" cap="none" normalizeH="0" baseline="0" dirty="0">
                          <a:ln>
                            <a:noFill/>
                          </a:ln>
                          <a:solidFill>
                            <a:srgbClr val="000000"/>
                          </a:solidFill>
                          <a:effectLst/>
                          <a:latin typeface="Arial" pitchFamily="34" charset="0"/>
                        </a:rPr>
                        <a:t>Partial Global Symbol Table</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cap="flat">
                      <a:noFill/>
                    </a:lnTlToBr>
                    <a:lnBlToTr cap="flat">
                      <a:noFill/>
                    </a:lnBlToTr>
                    <a:solidFill>
                      <a:srgbClr val="FFFFFF"/>
                    </a:solidFill>
                  </a:tcPr>
                </a:tc>
                <a:tc hMerge="1">
                  <a:txBody>
                    <a:bodyPr/>
                    <a:lstStyle/>
                    <a:p>
                      <a:endParaRPr lang="en-US"/>
                    </a:p>
                  </a:txBody>
                  <a:tcPr/>
                </a:tc>
                <a:extLst>
                  <a:ext uri="{0D108BD9-81ED-4DB2-BD59-A6C34878D82A}">
                    <a16:rowId xmlns:a16="http://schemas.microsoft.com/office/drawing/2014/main" val="10000"/>
                  </a:ext>
                </a:extLst>
              </a:tr>
              <a:tr h="346075">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Arial"/>
                        </a:rPr>
                        <a:t>Name</a:t>
                      </a:r>
                    </a:p>
                  </a:txBody>
                  <a:tcPr marL="88900" marR="8890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cap="flat">
                      <a:noFill/>
                    </a:lnTlToBr>
                    <a:lnBlToTr cap="flat">
                      <a:noFill/>
                    </a:lnBlToTr>
                    <a:solidFill>
                      <a:srgbClr val="F9DF78"/>
                    </a:solid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Arial"/>
                        </a:rPr>
                        <a:t>Value</a:t>
                      </a:r>
                    </a:p>
                  </a:txBody>
                  <a:tcPr marL="88900" marR="8890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solidFill>
                      <a:srgbClr val="F9DF78"/>
                    </a:solidFill>
                  </a:tcPr>
                </a:tc>
                <a:extLst>
                  <a:ext uri="{0D108BD9-81ED-4DB2-BD59-A6C34878D82A}">
                    <a16:rowId xmlns:a16="http://schemas.microsoft.com/office/drawing/2014/main" val="10001"/>
                  </a:ext>
                </a:extLst>
              </a:tr>
              <a:tr h="346075">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0" i="0" u="none" strike="noStrike" cap="none" normalizeH="0" baseline="0" dirty="0">
                          <a:ln>
                            <a:noFill/>
                          </a:ln>
                          <a:solidFill>
                            <a:srgbClr val="000000"/>
                          </a:solidFill>
                          <a:effectLst/>
                          <a:latin typeface="Arial"/>
                        </a:rPr>
                        <a:t>DSN</a:t>
                      </a:r>
                    </a:p>
                  </a:txBody>
                  <a:tcPr marL="88900" marR="8890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cap="flat">
                      <a:noFill/>
                    </a:lnTlToBr>
                    <a:lnBlToTr cap="flat">
                      <a:noFill/>
                    </a:lnBlToTr>
                    <a:solidFill>
                      <a:srgbClr val="FFFFE1"/>
                    </a:solid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0" i="0" u="none" strike="noStrike" cap="none" normalizeH="0" baseline="0" dirty="0">
                          <a:ln>
                            <a:noFill/>
                          </a:ln>
                          <a:solidFill>
                            <a:srgbClr val="000000"/>
                          </a:solidFill>
                          <a:effectLst/>
                          <a:latin typeface="Arial"/>
                        </a:rPr>
                        <a:t>employee_payroll</a:t>
                      </a:r>
                    </a:p>
                  </a:txBody>
                  <a:tcPr marL="88900" marR="8890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solidFill>
                      <a:srgbClr val="FFFFE1"/>
                    </a:solidFill>
                  </a:tcPr>
                </a:tc>
                <a:extLst>
                  <a:ext uri="{0D108BD9-81ED-4DB2-BD59-A6C34878D82A}">
                    <a16:rowId xmlns:a16="http://schemas.microsoft.com/office/drawing/2014/main" val="10002"/>
                  </a:ext>
                </a:extLst>
              </a:tr>
              <a:tr h="346075">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0" i="0" u="none" strike="noStrike" cap="none" normalizeH="0" baseline="0" dirty="0">
                          <a:ln>
                            <a:noFill/>
                          </a:ln>
                          <a:solidFill>
                            <a:srgbClr val="000000"/>
                          </a:solidFill>
                          <a:effectLst/>
                          <a:latin typeface="Arial"/>
                        </a:rPr>
                        <a:t>BIGSALARY</a:t>
                      </a:r>
                    </a:p>
                  </a:txBody>
                  <a:tcPr marL="88900" marR="8890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cap="flat">
                      <a:noFill/>
                    </a:lnTlToBr>
                    <a:lnBlToTr cap="flat">
                      <a:noFill/>
                    </a:lnBlToTr>
                    <a:solidFill>
                      <a:srgbClr val="FFFFE1"/>
                    </a:solid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0" i="0" u="none" strike="noStrike" cap="none" normalizeH="0" baseline="0" dirty="0">
                          <a:ln>
                            <a:noFill/>
                          </a:ln>
                          <a:solidFill>
                            <a:srgbClr val="000000"/>
                          </a:solidFill>
                          <a:effectLst/>
                          <a:latin typeface="Arial"/>
                        </a:rPr>
                        <a:t>100000</a:t>
                      </a:r>
                    </a:p>
                  </a:txBody>
                  <a:tcPr marL="88900" marR="8890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solidFill>
                      <a:srgbClr val="FFFFE1"/>
                    </a:solidFill>
                  </a:tcPr>
                </a:tc>
                <a:extLst>
                  <a:ext uri="{0D108BD9-81ED-4DB2-BD59-A6C34878D82A}">
                    <a16:rowId xmlns:a16="http://schemas.microsoft.com/office/drawing/2014/main" val="10003"/>
                  </a:ext>
                </a:extLst>
              </a:tr>
              <a:tr h="346075">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0" i="0" u="none" strike="noStrike" cap="none" normalizeH="0" baseline="0" dirty="0">
                          <a:ln>
                            <a:noFill/>
                          </a:ln>
                          <a:solidFill>
                            <a:srgbClr val="000000"/>
                          </a:solidFill>
                          <a:effectLst/>
                          <a:latin typeface="Arial"/>
                        </a:rPr>
                        <a:t>LIBNAME</a:t>
                      </a:r>
                    </a:p>
                  </a:txBody>
                  <a:tcPr marL="88900" marR="8890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cap="flat">
                      <a:noFill/>
                    </a:lnTlToBr>
                    <a:lnBlToTr cap="flat">
                      <a:noFill/>
                    </a:lnBlToTr>
                    <a:solidFill>
                      <a:srgbClr val="FFFFE1"/>
                    </a:solid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0" i="0" u="none" strike="noStrike" cap="none" normalizeH="0" baseline="0" dirty="0">
                          <a:ln>
                            <a:noFill/>
                          </a:ln>
                          <a:solidFill>
                            <a:srgbClr val="000000"/>
                          </a:solidFill>
                          <a:effectLst/>
                          <a:latin typeface="Arial"/>
                        </a:rPr>
                        <a:t>'ORION'</a:t>
                      </a:r>
                    </a:p>
                  </a:txBody>
                  <a:tcPr marL="88900" marR="8890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solidFill>
                      <a:srgbClr val="FFFFE1"/>
                    </a:solidFill>
                  </a:tcPr>
                </a:tc>
                <a:extLst>
                  <a:ext uri="{0D108BD9-81ED-4DB2-BD59-A6C34878D82A}">
                    <a16:rowId xmlns:a16="http://schemas.microsoft.com/office/drawing/2014/main" val="10004"/>
                  </a:ext>
                </a:extLst>
              </a:tr>
            </a:tbl>
          </a:graphicData>
        </a:graphic>
      </p:graphicFrame>
      <p:sp>
        <p:nvSpPr>
          <p:cNvPr id="63508" name="Line 10"/>
          <p:cNvSpPr>
            <a:spLocks noChangeShapeType="1"/>
          </p:cNvSpPr>
          <p:nvPr/>
        </p:nvSpPr>
        <p:spPr bwMode="auto">
          <a:xfrm flipV="1">
            <a:off x="6776686" y="3432104"/>
            <a:ext cx="1454150" cy="0"/>
          </a:xfrm>
          <a:prstGeom prst="line">
            <a:avLst/>
          </a:prstGeom>
          <a:noFill/>
          <a:ln w="19050">
            <a:solidFill>
              <a:schemeClr val="tx2"/>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p:txBody>
          <a:bodyPr/>
          <a:lstStyle/>
          <a:p>
            <a:r>
              <a:rPr lang="en-US" dirty="0"/>
              <a:t>Resolving Symbolic References</a:t>
            </a:r>
          </a:p>
        </p:txBody>
      </p:sp>
      <p:sp>
        <p:nvSpPr>
          <p:cNvPr id="64515" name="Rectangle 3"/>
          <p:cNvSpPr>
            <a:spLocks noGrp="1" noChangeArrowheads="1"/>
          </p:cNvSpPr>
          <p:nvPr>
            <p:ph type="body" sz="half" idx="1"/>
          </p:nvPr>
        </p:nvSpPr>
        <p:spPr>
          <a:xfrm>
            <a:off x="685800" y="1071563"/>
            <a:ext cx="7848600" cy="1671637"/>
          </a:xfrm>
        </p:spPr>
        <p:txBody>
          <a:bodyPr/>
          <a:lstStyle/>
          <a:p>
            <a:pPr marL="0" indent="0"/>
            <a:r>
              <a:rPr lang="en-US" dirty="0"/>
              <a:t>When the code is submitted, the second macro variable </a:t>
            </a:r>
            <a:br>
              <a:rPr lang="en-US" dirty="0"/>
            </a:br>
            <a:r>
              <a:rPr lang="en-US" dirty="0"/>
              <a:t>is resolved. The value is obtained from the symbol table and substituted in the program before the syntax </a:t>
            </a:r>
            <a:br>
              <a:rPr lang="en-US" dirty="0"/>
            </a:br>
            <a:r>
              <a:rPr lang="en-US" dirty="0"/>
              <a:t>is evaluated.</a:t>
            </a:r>
          </a:p>
        </p:txBody>
      </p:sp>
      <p:sp>
        <p:nvSpPr>
          <p:cNvPr id="64532" name="Line 42"/>
          <p:cNvSpPr>
            <a:spLocks noChangeShapeType="1"/>
          </p:cNvSpPr>
          <p:nvPr/>
        </p:nvSpPr>
        <p:spPr bwMode="auto">
          <a:xfrm flipH="1" flipV="1">
            <a:off x="8692738" y="3732141"/>
            <a:ext cx="0" cy="1862138"/>
          </a:xfrm>
          <a:prstGeom prst="line">
            <a:avLst/>
          </a:prstGeom>
          <a:noFill/>
          <a:ln w="19050">
            <a:solidFill>
              <a:schemeClr val="bg2"/>
            </a:solidFill>
            <a:round/>
            <a:headEnd type="none" w="sm" len="sm"/>
            <a:tailEnd type="none" w="med" len="lg"/>
          </a:ln>
          <a:extLst>
            <a:ext uri="{909E8E84-426E-40DD-AFC4-6F175D3DCCD1}">
              <a14:hiddenFill xmlns:a14="http://schemas.microsoft.com/office/drawing/2010/main">
                <a:noFill/>
              </a14:hiddenFill>
            </a:ext>
          </a:extLst>
        </p:spPr>
        <p:txBody>
          <a:bodyPr/>
          <a:lstStyle/>
          <a:p>
            <a:endParaRPr lang="en-US" dirty="0"/>
          </a:p>
        </p:txBody>
      </p:sp>
      <p:sp>
        <p:nvSpPr>
          <p:cNvPr id="64534" name="Text Box 63"/>
          <p:cNvSpPr txBox="1">
            <a:spLocks noChangeArrowheads="1"/>
          </p:cNvSpPr>
          <p:nvPr/>
        </p:nvSpPr>
        <p:spPr bwMode="auto">
          <a:xfrm>
            <a:off x="1524000" y="4438579"/>
            <a:ext cx="6343650" cy="1384300"/>
          </a:xfrm>
          <a:prstGeom prst="rect">
            <a:avLst/>
          </a:prstGeom>
          <a:solidFill>
            <a:srgbClr val="FFFFFF"/>
          </a:solidFill>
          <a:ln w="38100">
            <a:solidFill>
              <a:schemeClr val="tx2"/>
            </a:solidFill>
            <a:miter lim="800000"/>
            <a:headEnd type="none" w="sm" len="sm"/>
            <a:tailEnd type="none" w="sm" len="sm"/>
          </a:ln>
        </p:spPr>
        <p:txBody>
          <a:bodyPr lIns="50800" tIns="50800" rIns="50800" bIns="50800">
            <a:spAutoFit/>
          </a:bodyPr>
          <a:lstStyle>
            <a:lvl1pPr eaLnBrk="0" hangingPunct="0">
              <a:defRPr sz="2400">
                <a:solidFill>
                  <a:schemeClr val="tx1"/>
                </a:solidFill>
                <a:latin typeface="Arial" pitchFamily="34" charset="0"/>
                <a:cs typeface="Arial" pitchFamily="34" charset="0"/>
              </a:defRPr>
            </a:lvl1pPr>
            <a:lvl2pPr marL="742950" indent="-285750" eaLnBrk="0" hangingPunct="0">
              <a:defRPr sz="2400">
                <a:solidFill>
                  <a:schemeClr val="tx1"/>
                </a:solidFill>
                <a:latin typeface="Arial" pitchFamily="34" charset="0"/>
                <a:cs typeface="Arial" pitchFamily="34" charset="0"/>
              </a:defRPr>
            </a:lvl2pPr>
            <a:lvl3pPr marL="1143000" indent="-228600" eaLnBrk="0" hangingPunct="0">
              <a:defRPr sz="2400">
                <a:solidFill>
                  <a:schemeClr val="tx1"/>
                </a:solidFill>
                <a:latin typeface="Arial" pitchFamily="34" charset="0"/>
                <a:cs typeface="Arial" pitchFamily="34" charset="0"/>
              </a:defRPr>
            </a:lvl3pPr>
            <a:lvl4pPr marL="1600200" indent="-228600" eaLnBrk="0" hangingPunct="0">
              <a:defRPr sz="2400">
                <a:solidFill>
                  <a:schemeClr val="tx1"/>
                </a:solidFill>
                <a:latin typeface="Arial" pitchFamily="34" charset="0"/>
                <a:cs typeface="Arial" pitchFamily="34" charset="0"/>
              </a:defRPr>
            </a:lvl4pPr>
            <a:lvl5pPr marL="2057400" indent="-228600" eaLnBrk="0" hangingPunct="0">
              <a:defRPr sz="24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cs typeface="Arial" pitchFamily="34" charset="0"/>
              </a:defRPr>
            </a:lvl9pPr>
          </a:lstStyle>
          <a:p>
            <a:pPr>
              <a:lnSpc>
                <a:spcPct val="85000"/>
              </a:lnSpc>
            </a:pPr>
            <a:r>
              <a:rPr lang="en-US" b="1" dirty="0">
                <a:latin typeface="Courier New" pitchFamily="49" charset="0"/>
              </a:rPr>
              <a:t>proc sql;</a:t>
            </a:r>
          </a:p>
          <a:p>
            <a:pPr>
              <a:lnSpc>
                <a:spcPct val="85000"/>
              </a:lnSpc>
            </a:pPr>
            <a:r>
              <a:rPr lang="en-US" b="1" dirty="0">
                <a:latin typeface="Courier New" pitchFamily="49" charset="0"/>
              </a:rPr>
              <a:t>select *</a:t>
            </a:r>
          </a:p>
          <a:p>
            <a:pPr>
              <a:lnSpc>
                <a:spcPct val="85000"/>
              </a:lnSpc>
            </a:pPr>
            <a:r>
              <a:rPr lang="en-US" b="1" dirty="0">
                <a:latin typeface="Courier New" pitchFamily="49" charset="0"/>
              </a:rPr>
              <a:t>   from orion.employee_payroll</a:t>
            </a:r>
          </a:p>
          <a:p>
            <a:pPr>
              <a:lnSpc>
                <a:spcPct val="85000"/>
              </a:lnSpc>
            </a:pPr>
            <a:r>
              <a:rPr lang="en-US" b="1" dirty="0">
                <a:latin typeface="Courier New" pitchFamily="49" charset="0"/>
              </a:rPr>
              <a:t>   where Salary &gt; &amp;bigsalary;</a:t>
            </a:r>
          </a:p>
        </p:txBody>
      </p:sp>
      <p:sp>
        <p:nvSpPr>
          <p:cNvPr id="64536" name="Rectangle 65"/>
          <p:cNvSpPr>
            <a:spLocks noChangeArrowheads="1"/>
          </p:cNvSpPr>
          <p:nvPr>
            <p:custDataLst>
              <p:tags r:id="rId1"/>
            </p:custDataLst>
          </p:nvPr>
        </p:nvSpPr>
        <p:spPr bwMode="auto">
          <a:xfrm>
            <a:off x="4853623" y="5416479"/>
            <a:ext cx="1851025" cy="336550"/>
          </a:xfrm>
          <a:prstGeom prst="rect">
            <a:avLst/>
          </a:prstGeom>
          <a:solidFill>
            <a:srgbClr val="99CCFF">
              <a:alpha val="50195"/>
            </a:srgbClr>
          </a:solidFill>
          <a:ln>
            <a:noFill/>
          </a:ln>
          <a:extLst>
            <a:ext uri="{91240B29-F687-4F45-9708-019B960494DF}">
              <a14:hiddenLine xmlns:a14="http://schemas.microsoft.com/office/drawing/2010/main" w="38100">
                <a:solidFill>
                  <a:srgbClr val="000000"/>
                </a:solidFill>
                <a:miter lim="800000"/>
                <a:headEnd type="none" w="med" len="lg"/>
                <a:tailEnd type="none" w="med" len="lg"/>
              </a14:hiddenLine>
            </a:ext>
          </a:extLst>
        </p:spPr>
        <p:txBody>
          <a:bodyPr wrap="none" lIns="88900" tIns="88900" rIns="88900" bIns="88900" anchor="ctr"/>
          <a:lstStyle/>
          <a:p>
            <a:pPr eaLnBrk="0" hangingPunct="0"/>
            <a:endParaRPr lang="en-US" dirty="0"/>
          </a:p>
        </p:txBody>
      </p:sp>
      <p:sp>
        <p:nvSpPr>
          <p:cNvPr id="64537" name="Animation Flag"/>
          <p:cNvSpPr txBox="1">
            <a:spLocks noChangeArrowheads="1"/>
          </p:cNvSpPr>
          <p:nvPr/>
        </p:nvSpPr>
        <p:spPr bwMode="auto">
          <a:xfrm>
            <a:off x="8572500" y="6451600"/>
            <a:ext cx="4397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type="none" w="med" len="lg"/>
                <a:tailEnd type="none" w="med" len="lg"/>
              </a14:hiddenLine>
            </a:ext>
          </a:extLst>
        </p:spPr>
        <p:txBody>
          <a:bodyPr wrap="none">
            <a:spAutoFit/>
          </a:bodyPr>
          <a:lstStyle>
            <a:lvl1pPr eaLnBrk="0" hangingPunct="0">
              <a:defRPr sz="2400">
                <a:solidFill>
                  <a:schemeClr val="tx1"/>
                </a:solidFill>
                <a:latin typeface="Arial" pitchFamily="34" charset="0"/>
                <a:cs typeface="Arial" pitchFamily="34" charset="0"/>
              </a:defRPr>
            </a:lvl1pPr>
            <a:lvl2pPr marL="742950" indent="-285750" eaLnBrk="0" hangingPunct="0">
              <a:defRPr sz="2400">
                <a:solidFill>
                  <a:schemeClr val="tx1"/>
                </a:solidFill>
                <a:latin typeface="Arial" pitchFamily="34" charset="0"/>
                <a:cs typeface="Arial" pitchFamily="34" charset="0"/>
              </a:defRPr>
            </a:lvl2pPr>
            <a:lvl3pPr marL="1143000" indent="-228600" eaLnBrk="0" hangingPunct="0">
              <a:defRPr sz="2400">
                <a:solidFill>
                  <a:schemeClr val="tx1"/>
                </a:solidFill>
                <a:latin typeface="Arial" pitchFamily="34" charset="0"/>
                <a:cs typeface="Arial" pitchFamily="34" charset="0"/>
              </a:defRPr>
            </a:lvl3pPr>
            <a:lvl4pPr marL="1600200" indent="-228600" eaLnBrk="0" hangingPunct="0">
              <a:defRPr sz="2400">
                <a:solidFill>
                  <a:schemeClr val="tx1"/>
                </a:solidFill>
                <a:latin typeface="Arial" pitchFamily="34" charset="0"/>
                <a:cs typeface="Arial" pitchFamily="34" charset="0"/>
              </a:defRPr>
            </a:lvl4pPr>
            <a:lvl5pPr marL="2057400" indent="-228600" eaLnBrk="0" hangingPunct="0">
              <a:defRPr sz="24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cs typeface="Arial" pitchFamily="34" charset="0"/>
              </a:defRPr>
            </a:lvl9pPr>
          </a:lstStyle>
          <a:p>
            <a:r>
              <a:rPr lang="en-US" b="1" dirty="0"/>
              <a:t>...</a:t>
            </a:r>
          </a:p>
        </p:txBody>
      </p:sp>
      <p:graphicFrame>
        <p:nvGraphicFramePr>
          <p:cNvPr id="15" name="Group 189"/>
          <p:cNvGraphicFramePr>
            <a:graphicFrameLocks noGrp="1"/>
          </p:cNvGraphicFramePr>
          <p:nvPr>
            <p:extLst>
              <p:ext uri="{D42A27DB-BD31-4B8C-83A1-F6EECF244321}">
                <p14:modId xmlns:p14="http://schemas.microsoft.com/office/powerpoint/2010/main" val="3579367969"/>
              </p:ext>
            </p:extLst>
          </p:nvPr>
        </p:nvGraphicFramePr>
        <p:xfrm>
          <a:off x="2689289" y="2555010"/>
          <a:ext cx="4343400" cy="1765300"/>
        </p:xfrm>
        <a:graphic>
          <a:graphicData uri="http://schemas.openxmlformats.org/drawingml/2006/table">
            <a:tbl>
              <a:tblPr/>
              <a:tblGrid>
                <a:gridCol w="1676400">
                  <a:extLst>
                    <a:ext uri="{9D8B030D-6E8A-4147-A177-3AD203B41FA5}">
                      <a16:colId xmlns:a16="http://schemas.microsoft.com/office/drawing/2014/main" val="20000"/>
                    </a:ext>
                  </a:extLst>
                </a:gridCol>
                <a:gridCol w="2667000">
                  <a:extLst>
                    <a:ext uri="{9D8B030D-6E8A-4147-A177-3AD203B41FA5}">
                      <a16:colId xmlns:a16="http://schemas.microsoft.com/office/drawing/2014/main" val="20001"/>
                    </a:ext>
                  </a:extLst>
                </a:gridCol>
              </a:tblGrid>
              <a:tr h="381000">
                <a:tc gridSpan="2">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400" b="0" i="0" u="none" strike="noStrike" cap="none" normalizeH="0" baseline="0" dirty="0">
                          <a:ln>
                            <a:noFill/>
                          </a:ln>
                          <a:solidFill>
                            <a:srgbClr val="000000"/>
                          </a:solidFill>
                          <a:effectLst/>
                          <a:latin typeface="Arial" pitchFamily="34" charset="0"/>
                        </a:rPr>
                        <a:t>Partial Global Symbol Table</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cap="flat">
                      <a:noFill/>
                    </a:lnTlToBr>
                    <a:lnBlToTr cap="flat">
                      <a:noFill/>
                    </a:lnBlToTr>
                    <a:solidFill>
                      <a:srgbClr val="FFFFFF"/>
                    </a:solidFill>
                  </a:tcPr>
                </a:tc>
                <a:tc hMerge="1">
                  <a:txBody>
                    <a:bodyPr/>
                    <a:lstStyle/>
                    <a:p>
                      <a:endParaRPr lang="en-US"/>
                    </a:p>
                  </a:txBody>
                  <a:tcPr/>
                </a:tc>
                <a:extLst>
                  <a:ext uri="{0D108BD9-81ED-4DB2-BD59-A6C34878D82A}">
                    <a16:rowId xmlns:a16="http://schemas.microsoft.com/office/drawing/2014/main" val="10000"/>
                  </a:ext>
                </a:extLst>
              </a:tr>
              <a:tr h="346075">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Arial"/>
                        </a:rPr>
                        <a:t>Name</a:t>
                      </a:r>
                    </a:p>
                  </a:txBody>
                  <a:tcPr marL="88900" marR="8890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cap="flat">
                      <a:noFill/>
                    </a:lnTlToBr>
                    <a:lnBlToTr cap="flat">
                      <a:noFill/>
                    </a:lnBlToTr>
                    <a:solidFill>
                      <a:srgbClr val="F9DF78"/>
                    </a:solid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Arial"/>
                        </a:rPr>
                        <a:t>Value</a:t>
                      </a:r>
                    </a:p>
                  </a:txBody>
                  <a:tcPr marL="88900" marR="8890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solidFill>
                      <a:srgbClr val="F9DF78"/>
                    </a:solidFill>
                  </a:tcPr>
                </a:tc>
                <a:extLst>
                  <a:ext uri="{0D108BD9-81ED-4DB2-BD59-A6C34878D82A}">
                    <a16:rowId xmlns:a16="http://schemas.microsoft.com/office/drawing/2014/main" val="10001"/>
                  </a:ext>
                </a:extLst>
              </a:tr>
              <a:tr h="346075">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0" i="0" u="none" strike="noStrike" cap="none" normalizeH="0" baseline="0" dirty="0">
                          <a:ln>
                            <a:noFill/>
                          </a:ln>
                          <a:solidFill>
                            <a:srgbClr val="000000"/>
                          </a:solidFill>
                          <a:effectLst/>
                          <a:latin typeface="Arial"/>
                        </a:rPr>
                        <a:t>DSN</a:t>
                      </a:r>
                    </a:p>
                  </a:txBody>
                  <a:tcPr marL="88900" marR="8890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cap="flat">
                      <a:noFill/>
                    </a:lnTlToBr>
                    <a:lnBlToTr cap="flat">
                      <a:noFill/>
                    </a:lnBlToTr>
                    <a:solidFill>
                      <a:srgbClr val="FFFFE1"/>
                    </a:solid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0" i="0" u="none" strike="noStrike" cap="none" normalizeH="0" baseline="0" dirty="0">
                          <a:ln>
                            <a:noFill/>
                          </a:ln>
                          <a:solidFill>
                            <a:srgbClr val="000000"/>
                          </a:solidFill>
                          <a:effectLst/>
                          <a:latin typeface="Arial"/>
                        </a:rPr>
                        <a:t>employee_payroll</a:t>
                      </a:r>
                    </a:p>
                  </a:txBody>
                  <a:tcPr marL="88900" marR="8890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solidFill>
                      <a:srgbClr val="FFFFE1"/>
                    </a:solidFill>
                  </a:tcPr>
                </a:tc>
                <a:extLst>
                  <a:ext uri="{0D108BD9-81ED-4DB2-BD59-A6C34878D82A}">
                    <a16:rowId xmlns:a16="http://schemas.microsoft.com/office/drawing/2014/main" val="10002"/>
                  </a:ext>
                </a:extLst>
              </a:tr>
              <a:tr h="346075">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0" i="0" u="none" strike="noStrike" cap="none" normalizeH="0" baseline="0" dirty="0">
                          <a:ln>
                            <a:noFill/>
                          </a:ln>
                          <a:solidFill>
                            <a:srgbClr val="000000"/>
                          </a:solidFill>
                          <a:effectLst/>
                          <a:latin typeface="Arial"/>
                        </a:rPr>
                        <a:t>BIGSALARY</a:t>
                      </a:r>
                    </a:p>
                  </a:txBody>
                  <a:tcPr marL="88900" marR="8890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cap="flat">
                      <a:noFill/>
                    </a:lnTlToBr>
                    <a:lnBlToTr cap="flat">
                      <a:noFill/>
                    </a:lnBlToTr>
                    <a:solidFill>
                      <a:srgbClr val="FFFFE1"/>
                    </a:solid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0" i="0" u="none" strike="noStrike" cap="none" normalizeH="0" baseline="0" dirty="0">
                          <a:ln>
                            <a:noFill/>
                          </a:ln>
                          <a:solidFill>
                            <a:srgbClr val="000000"/>
                          </a:solidFill>
                          <a:effectLst/>
                          <a:latin typeface="Arial"/>
                        </a:rPr>
                        <a:t>100000</a:t>
                      </a:r>
                    </a:p>
                  </a:txBody>
                  <a:tcPr marL="88900" marR="8890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solidFill>
                      <a:srgbClr val="FFFFE1"/>
                    </a:solidFill>
                  </a:tcPr>
                </a:tc>
                <a:extLst>
                  <a:ext uri="{0D108BD9-81ED-4DB2-BD59-A6C34878D82A}">
                    <a16:rowId xmlns:a16="http://schemas.microsoft.com/office/drawing/2014/main" val="10003"/>
                  </a:ext>
                </a:extLst>
              </a:tr>
              <a:tr h="346075">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0" i="0" u="none" strike="noStrike" cap="none" normalizeH="0" baseline="0" dirty="0">
                          <a:ln>
                            <a:noFill/>
                          </a:ln>
                          <a:solidFill>
                            <a:srgbClr val="000000"/>
                          </a:solidFill>
                          <a:effectLst/>
                          <a:latin typeface="Arial"/>
                        </a:rPr>
                        <a:t>LIBNAME</a:t>
                      </a:r>
                    </a:p>
                  </a:txBody>
                  <a:tcPr marL="88900" marR="8890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cap="flat">
                      <a:noFill/>
                    </a:lnTlToBr>
                    <a:lnBlToTr cap="flat">
                      <a:noFill/>
                    </a:lnBlToTr>
                    <a:solidFill>
                      <a:srgbClr val="FFFFE1"/>
                    </a:solid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0" i="0" u="none" strike="noStrike" cap="none" normalizeH="0" baseline="0" dirty="0">
                          <a:ln>
                            <a:noFill/>
                          </a:ln>
                          <a:solidFill>
                            <a:srgbClr val="000000"/>
                          </a:solidFill>
                          <a:effectLst/>
                          <a:latin typeface="Arial"/>
                        </a:rPr>
                        <a:t>'ORION'</a:t>
                      </a:r>
                    </a:p>
                  </a:txBody>
                  <a:tcPr marL="88900" marR="8890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solidFill>
                      <a:srgbClr val="FFFFE1"/>
                    </a:solidFill>
                  </a:tcPr>
                </a:tc>
                <a:extLst>
                  <a:ext uri="{0D108BD9-81ED-4DB2-BD59-A6C34878D82A}">
                    <a16:rowId xmlns:a16="http://schemas.microsoft.com/office/drawing/2014/main" val="10004"/>
                  </a:ext>
                </a:extLst>
              </a:tr>
            </a:tbl>
          </a:graphicData>
        </a:graphic>
      </p:graphicFrame>
      <p:sp>
        <p:nvSpPr>
          <p:cNvPr id="64535" name="Line 41"/>
          <p:cNvSpPr>
            <a:spLocks noChangeShapeType="1"/>
          </p:cNvSpPr>
          <p:nvPr/>
        </p:nvSpPr>
        <p:spPr bwMode="auto">
          <a:xfrm flipV="1">
            <a:off x="6986016" y="5590339"/>
            <a:ext cx="1710309" cy="4763"/>
          </a:xfrm>
          <a:prstGeom prst="line">
            <a:avLst/>
          </a:prstGeom>
          <a:noFill/>
          <a:ln w="19050">
            <a:solidFill>
              <a:schemeClr val="bg2"/>
            </a:solidFill>
            <a:round/>
            <a:headEnd type="none" w="sm" len="sm"/>
            <a:tailEnd type="none" w="med" len="lg"/>
          </a:ln>
          <a:extLst>
            <a:ext uri="{909E8E84-426E-40DD-AFC4-6F175D3DCCD1}">
              <a14:hiddenFill xmlns:a14="http://schemas.microsoft.com/office/drawing/2010/main">
                <a:noFill/>
              </a14:hiddenFill>
            </a:ext>
          </a:extLst>
        </p:spPr>
        <p:txBody>
          <a:bodyPr/>
          <a:lstStyle/>
          <a:p>
            <a:endParaRPr lang="en-US" dirty="0"/>
          </a:p>
        </p:txBody>
      </p:sp>
      <p:sp>
        <p:nvSpPr>
          <p:cNvPr id="64533" name="Line 43"/>
          <p:cNvSpPr>
            <a:spLocks noChangeShapeType="1"/>
          </p:cNvSpPr>
          <p:nvPr/>
        </p:nvSpPr>
        <p:spPr bwMode="auto">
          <a:xfrm flipH="1" flipV="1">
            <a:off x="6796088" y="3741666"/>
            <a:ext cx="1905000" cy="0"/>
          </a:xfrm>
          <a:prstGeom prst="line">
            <a:avLst/>
          </a:prstGeom>
          <a:noFill/>
          <a:ln w="19050">
            <a:solidFill>
              <a:schemeClr val="bg2"/>
            </a:solidFill>
            <a:round/>
            <a:headEnd type="none" w="sm" len="sm"/>
            <a:tailEnd type="triangle" w="med" len="lg"/>
          </a:ln>
          <a:extLst>
            <a:ext uri="{909E8E84-426E-40DD-AFC4-6F175D3DCCD1}">
              <a14:hiddenFill xmlns:a14="http://schemas.microsoft.com/office/drawing/2010/main">
                <a:noFill/>
              </a14:hiddenFill>
            </a:ext>
          </a:extLst>
        </p:spPr>
        <p:txBody>
          <a:bodyPr/>
          <a:lstStyle/>
          <a:p>
            <a:endParaRPr lang="en-US" dirty="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p:txBody>
          <a:bodyPr/>
          <a:lstStyle/>
          <a:p>
            <a:r>
              <a:rPr lang="en-US" dirty="0"/>
              <a:t>Resolving Symbolic References</a:t>
            </a:r>
          </a:p>
        </p:txBody>
      </p:sp>
      <p:sp>
        <p:nvSpPr>
          <p:cNvPr id="65539" name="Rectangle 3"/>
          <p:cNvSpPr>
            <a:spLocks noGrp="1" noChangeArrowheads="1"/>
          </p:cNvSpPr>
          <p:nvPr>
            <p:ph type="body" sz="half" idx="1"/>
          </p:nvPr>
        </p:nvSpPr>
        <p:spPr>
          <a:xfrm>
            <a:off x="685800" y="1071563"/>
            <a:ext cx="7848600" cy="1671637"/>
          </a:xfrm>
        </p:spPr>
        <p:txBody>
          <a:bodyPr/>
          <a:lstStyle/>
          <a:p>
            <a:pPr marL="0" indent="0"/>
            <a:r>
              <a:rPr lang="en-US" dirty="0"/>
              <a:t>When the code is submitted, the second macro variable </a:t>
            </a:r>
            <a:br>
              <a:rPr lang="en-US" dirty="0"/>
            </a:br>
            <a:r>
              <a:rPr lang="en-US" dirty="0"/>
              <a:t>is resolved. The value is obtained from the symbol table and substituted in the program before the syntax </a:t>
            </a:r>
            <a:br>
              <a:rPr lang="en-US" dirty="0"/>
            </a:br>
            <a:r>
              <a:rPr lang="en-US" dirty="0"/>
              <a:t>is evaluated.</a:t>
            </a:r>
          </a:p>
        </p:txBody>
      </p:sp>
      <p:sp>
        <p:nvSpPr>
          <p:cNvPr id="65557" name="Line 7"/>
          <p:cNvSpPr>
            <a:spLocks noChangeShapeType="1"/>
          </p:cNvSpPr>
          <p:nvPr/>
        </p:nvSpPr>
        <p:spPr bwMode="auto">
          <a:xfrm flipH="1" flipV="1">
            <a:off x="8699500" y="3732141"/>
            <a:ext cx="0" cy="1828800"/>
          </a:xfrm>
          <a:prstGeom prst="line">
            <a:avLst/>
          </a:prstGeom>
          <a:noFill/>
          <a:ln w="19050">
            <a:solidFill>
              <a:schemeClr val="tx2"/>
            </a:solidFill>
            <a:round/>
            <a:headEnd type="none" w="sm" len="sm"/>
            <a:tailEnd type="none" w="med" len="lg"/>
          </a:ln>
          <a:extLst>
            <a:ext uri="{909E8E84-426E-40DD-AFC4-6F175D3DCCD1}">
              <a14:hiddenFill xmlns:a14="http://schemas.microsoft.com/office/drawing/2010/main">
                <a:noFill/>
              </a14:hiddenFill>
            </a:ext>
          </a:extLst>
        </p:spPr>
        <p:txBody>
          <a:bodyPr/>
          <a:lstStyle/>
          <a:p>
            <a:endParaRPr lang="en-US" dirty="0"/>
          </a:p>
        </p:txBody>
      </p:sp>
      <p:sp>
        <p:nvSpPr>
          <p:cNvPr id="65558" name="Text Box 61"/>
          <p:cNvSpPr txBox="1">
            <a:spLocks noChangeArrowheads="1"/>
          </p:cNvSpPr>
          <p:nvPr/>
        </p:nvSpPr>
        <p:spPr bwMode="auto">
          <a:xfrm>
            <a:off x="1524000" y="4438579"/>
            <a:ext cx="6343650" cy="1384300"/>
          </a:xfrm>
          <a:prstGeom prst="rect">
            <a:avLst/>
          </a:prstGeom>
          <a:solidFill>
            <a:srgbClr val="FFFFFF"/>
          </a:solidFill>
          <a:ln w="38100">
            <a:solidFill>
              <a:schemeClr val="tx2"/>
            </a:solidFill>
            <a:miter lim="800000"/>
            <a:headEnd type="none" w="sm" len="sm"/>
            <a:tailEnd type="none" w="sm" len="sm"/>
          </a:ln>
        </p:spPr>
        <p:txBody>
          <a:bodyPr lIns="50800" tIns="50800" rIns="50800" bIns="50800">
            <a:spAutoFit/>
          </a:bodyPr>
          <a:lstStyle>
            <a:lvl1pPr eaLnBrk="0" hangingPunct="0">
              <a:defRPr sz="2400">
                <a:solidFill>
                  <a:schemeClr val="tx1"/>
                </a:solidFill>
                <a:latin typeface="Arial" pitchFamily="34" charset="0"/>
                <a:cs typeface="Arial" pitchFamily="34" charset="0"/>
              </a:defRPr>
            </a:lvl1pPr>
            <a:lvl2pPr marL="742950" indent="-285750" eaLnBrk="0" hangingPunct="0">
              <a:defRPr sz="2400">
                <a:solidFill>
                  <a:schemeClr val="tx1"/>
                </a:solidFill>
                <a:latin typeface="Arial" pitchFamily="34" charset="0"/>
                <a:cs typeface="Arial" pitchFamily="34" charset="0"/>
              </a:defRPr>
            </a:lvl2pPr>
            <a:lvl3pPr marL="1143000" indent="-228600" eaLnBrk="0" hangingPunct="0">
              <a:defRPr sz="2400">
                <a:solidFill>
                  <a:schemeClr val="tx1"/>
                </a:solidFill>
                <a:latin typeface="Arial" pitchFamily="34" charset="0"/>
                <a:cs typeface="Arial" pitchFamily="34" charset="0"/>
              </a:defRPr>
            </a:lvl3pPr>
            <a:lvl4pPr marL="1600200" indent="-228600" eaLnBrk="0" hangingPunct="0">
              <a:defRPr sz="2400">
                <a:solidFill>
                  <a:schemeClr val="tx1"/>
                </a:solidFill>
                <a:latin typeface="Arial" pitchFamily="34" charset="0"/>
                <a:cs typeface="Arial" pitchFamily="34" charset="0"/>
              </a:defRPr>
            </a:lvl4pPr>
            <a:lvl5pPr marL="2057400" indent="-228600" eaLnBrk="0" hangingPunct="0">
              <a:defRPr sz="24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cs typeface="Arial" pitchFamily="34" charset="0"/>
              </a:defRPr>
            </a:lvl9pPr>
          </a:lstStyle>
          <a:p>
            <a:pPr>
              <a:lnSpc>
                <a:spcPct val="85000"/>
              </a:lnSpc>
            </a:pPr>
            <a:r>
              <a:rPr lang="en-US" b="1" dirty="0">
                <a:latin typeface="Courier New" pitchFamily="49" charset="0"/>
              </a:rPr>
              <a:t>proc sql;</a:t>
            </a:r>
          </a:p>
          <a:p>
            <a:pPr>
              <a:lnSpc>
                <a:spcPct val="85000"/>
              </a:lnSpc>
            </a:pPr>
            <a:r>
              <a:rPr lang="en-US" b="1" dirty="0">
                <a:latin typeface="Courier New" pitchFamily="49" charset="0"/>
              </a:rPr>
              <a:t>select *</a:t>
            </a:r>
          </a:p>
          <a:p>
            <a:pPr>
              <a:lnSpc>
                <a:spcPct val="85000"/>
              </a:lnSpc>
            </a:pPr>
            <a:r>
              <a:rPr lang="en-US" b="1" dirty="0">
                <a:latin typeface="Courier New" pitchFamily="49" charset="0"/>
              </a:rPr>
              <a:t>   from orion.employee_payroll</a:t>
            </a:r>
          </a:p>
          <a:p>
            <a:pPr>
              <a:lnSpc>
                <a:spcPct val="85000"/>
              </a:lnSpc>
            </a:pPr>
            <a:r>
              <a:rPr lang="en-US" b="1" dirty="0">
                <a:latin typeface="Courier New" pitchFamily="49" charset="0"/>
              </a:rPr>
              <a:t>   where Salary &gt; 100000;</a:t>
            </a:r>
          </a:p>
        </p:txBody>
      </p:sp>
      <p:sp>
        <p:nvSpPr>
          <p:cNvPr id="65559" name="Line 8"/>
          <p:cNvSpPr>
            <a:spLocks noChangeShapeType="1"/>
          </p:cNvSpPr>
          <p:nvPr/>
        </p:nvSpPr>
        <p:spPr bwMode="auto">
          <a:xfrm flipH="1">
            <a:off x="6208776" y="5551416"/>
            <a:ext cx="2492312" cy="33338"/>
          </a:xfrm>
          <a:prstGeom prst="line">
            <a:avLst/>
          </a:prstGeom>
          <a:noFill/>
          <a:ln w="19050">
            <a:solidFill>
              <a:schemeClr val="tx2"/>
            </a:solidFill>
            <a:round/>
            <a:headEnd type="none" w="sm" len="sm"/>
            <a:tailEnd type="triangle" w="med" len="lg"/>
          </a:ln>
          <a:extLst>
            <a:ext uri="{909E8E84-426E-40DD-AFC4-6F175D3DCCD1}">
              <a14:hiddenFill xmlns:a14="http://schemas.microsoft.com/office/drawing/2010/main">
                <a:noFill/>
              </a14:hiddenFill>
            </a:ext>
          </a:extLst>
        </p:spPr>
        <p:txBody>
          <a:bodyPr/>
          <a:lstStyle/>
          <a:p>
            <a:endParaRPr lang="en-US" dirty="0"/>
          </a:p>
        </p:txBody>
      </p:sp>
      <p:sp>
        <p:nvSpPr>
          <p:cNvPr id="65560" name="Rectangle 64"/>
          <p:cNvSpPr>
            <a:spLocks noChangeArrowheads="1"/>
          </p:cNvSpPr>
          <p:nvPr>
            <p:custDataLst>
              <p:tags r:id="rId1"/>
            </p:custDataLst>
          </p:nvPr>
        </p:nvSpPr>
        <p:spPr bwMode="auto">
          <a:xfrm>
            <a:off x="4844479" y="5416479"/>
            <a:ext cx="1120775" cy="336550"/>
          </a:xfrm>
          <a:prstGeom prst="rect">
            <a:avLst/>
          </a:prstGeom>
          <a:solidFill>
            <a:srgbClr val="99CCFF">
              <a:alpha val="50195"/>
            </a:srgbClr>
          </a:solidFill>
          <a:ln>
            <a:noFill/>
          </a:ln>
          <a:extLst>
            <a:ext uri="{91240B29-F687-4F45-9708-019B960494DF}">
              <a14:hiddenLine xmlns:a14="http://schemas.microsoft.com/office/drawing/2010/main" w="38100">
                <a:solidFill>
                  <a:srgbClr val="000000"/>
                </a:solidFill>
                <a:miter lim="800000"/>
                <a:headEnd type="none" w="med" len="lg"/>
                <a:tailEnd type="none" w="med" len="lg"/>
              </a14:hiddenLine>
            </a:ext>
          </a:extLst>
        </p:spPr>
        <p:txBody>
          <a:bodyPr wrap="none" lIns="88900" tIns="88900" rIns="88900" bIns="88900" anchor="ctr"/>
          <a:lstStyle/>
          <a:p>
            <a:pPr eaLnBrk="0" hangingPunct="0"/>
            <a:endParaRPr lang="en-US" dirty="0"/>
          </a:p>
        </p:txBody>
      </p:sp>
      <p:graphicFrame>
        <p:nvGraphicFramePr>
          <p:cNvPr id="14" name="Group 189"/>
          <p:cNvGraphicFramePr>
            <a:graphicFrameLocks noGrp="1"/>
          </p:cNvGraphicFramePr>
          <p:nvPr>
            <p:extLst>
              <p:ext uri="{D42A27DB-BD31-4B8C-83A1-F6EECF244321}">
                <p14:modId xmlns:p14="http://schemas.microsoft.com/office/powerpoint/2010/main" val="3543081359"/>
              </p:ext>
            </p:extLst>
          </p:nvPr>
        </p:nvGraphicFramePr>
        <p:xfrm>
          <a:off x="2689289" y="2555010"/>
          <a:ext cx="4343400" cy="1765300"/>
        </p:xfrm>
        <a:graphic>
          <a:graphicData uri="http://schemas.openxmlformats.org/drawingml/2006/table">
            <a:tbl>
              <a:tblPr/>
              <a:tblGrid>
                <a:gridCol w="1676400">
                  <a:extLst>
                    <a:ext uri="{9D8B030D-6E8A-4147-A177-3AD203B41FA5}">
                      <a16:colId xmlns:a16="http://schemas.microsoft.com/office/drawing/2014/main" val="20000"/>
                    </a:ext>
                  </a:extLst>
                </a:gridCol>
                <a:gridCol w="2667000">
                  <a:extLst>
                    <a:ext uri="{9D8B030D-6E8A-4147-A177-3AD203B41FA5}">
                      <a16:colId xmlns:a16="http://schemas.microsoft.com/office/drawing/2014/main" val="20001"/>
                    </a:ext>
                  </a:extLst>
                </a:gridCol>
              </a:tblGrid>
              <a:tr h="381000">
                <a:tc gridSpan="2">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400" b="0" i="0" u="none" strike="noStrike" cap="none" normalizeH="0" baseline="0" dirty="0">
                          <a:ln>
                            <a:noFill/>
                          </a:ln>
                          <a:solidFill>
                            <a:srgbClr val="000000"/>
                          </a:solidFill>
                          <a:effectLst/>
                          <a:latin typeface="Arial" pitchFamily="34" charset="0"/>
                        </a:rPr>
                        <a:t>Partial Global Symbol Table</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cap="flat">
                      <a:noFill/>
                    </a:lnTlToBr>
                    <a:lnBlToTr cap="flat">
                      <a:noFill/>
                    </a:lnBlToTr>
                    <a:solidFill>
                      <a:srgbClr val="FFFFFF"/>
                    </a:solidFill>
                  </a:tcPr>
                </a:tc>
                <a:tc hMerge="1">
                  <a:txBody>
                    <a:bodyPr/>
                    <a:lstStyle/>
                    <a:p>
                      <a:endParaRPr lang="en-US"/>
                    </a:p>
                  </a:txBody>
                  <a:tcPr/>
                </a:tc>
                <a:extLst>
                  <a:ext uri="{0D108BD9-81ED-4DB2-BD59-A6C34878D82A}">
                    <a16:rowId xmlns:a16="http://schemas.microsoft.com/office/drawing/2014/main" val="10000"/>
                  </a:ext>
                </a:extLst>
              </a:tr>
              <a:tr h="346075">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Arial"/>
                        </a:rPr>
                        <a:t>Name</a:t>
                      </a:r>
                    </a:p>
                  </a:txBody>
                  <a:tcPr marL="88900" marR="8890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cap="flat">
                      <a:noFill/>
                    </a:lnTlToBr>
                    <a:lnBlToTr cap="flat">
                      <a:noFill/>
                    </a:lnBlToTr>
                    <a:solidFill>
                      <a:srgbClr val="F9DF78"/>
                    </a:solid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Arial"/>
                        </a:rPr>
                        <a:t>Value</a:t>
                      </a:r>
                    </a:p>
                  </a:txBody>
                  <a:tcPr marL="88900" marR="8890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solidFill>
                      <a:srgbClr val="F9DF78"/>
                    </a:solidFill>
                  </a:tcPr>
                </a:tc>
                <a:extLst>
                  <a:ext uri="{0D108BD9-81ED-4DB2-BD59-A6C34878D82A}">
                    <a16:rowId xmlns:a16="http://schemas.microsoft.com/office/drawing/2014/main" val="10001"/>
                  </a:ext>
                </a:extLst>
              </a:tr>
              <a:tr h="346075">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0" i="0" u="none" strike="noStrike" cap="none" normalizeH="0" baseline="0" dirty="0">
                          <a:ln>
                            <a:noFill/>
                          </a:ln>
                          <a:solidFill>
                            <a:srgbClr val="000000"/>
                          </a:solidFill>
                          <a:effectLst/>
                          <a:latin typeface="Arial"/>
                        </a:rPr>
                        <a:t>DSN</a:t>
                      </a:r>
                    </a:p>
                  </a:txBody>
                  <a:tcPr marL="88900" marR="8890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cap="flat">
                      <a:noFill/>
                    </a:lnTlToBr>
                    <a:lnBlToTr cap="flat">
                      <a:noFill/>
                    </a:lnBlToTr>
                    <a:solidFill>
                      <a:srgbClr val="FFFFE1"/>
                    </a:solid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0" i="0" u="none" strike="noStrike" cap="none" normalizeH="0" baseline="0" dirty="0">
                          <a:ln>
                            <a:noFill/>
                          </a:ln>
                          <a:solidFill>
                            <a:srgbClr val="000000"/>
                          </a:solidFill>
                          <a:effectLst/>
                          <a:latin typeface="Arial"/>
                        </a:rPr>
                        <a:t>employee_payroll</a:t>
                      </a:r>
                    </a:p>
                  </a:txBody>
                  <a:tcPr marL="88900" marR="8890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solidFill>
                      <a:srgbClr val="FFFFE1"/>
                    </a:solidFill>
                  </a:tcPr>
                </a:tc>
                <a:extLst>
                  <a:ext uri="{0D108BD9-81ED-4DB2-BD59-A6C34878D82A}">
                    <a16:rowId xmlns:a16="http://schemas.microsoft.com/office/drawing/2014/main" val="10002"/>
                  </a:ext>
                </a:extLst>
              </a:tr>
              <a:tr h="346075">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0" i="0" u="none" strike="noStrike" cap="none" normalizeH="0" baseline="0" dirty="0">
                          <a:ln>
                            <a:noFill/>
                          </a:ln>
                          <a:solidFill>
                            <a:srgbClr val="000000"/>
                          </a:solidFill>
                          <a:effectLst/>
                          <a:latin typeface="Arial"/>
                        </a:rPr>
                        <a:t>BIGSALARY</a:t>
                      </a:r>
                    </a:p>
                  </a:txBody>
                  <a:tcPr marL="88900" marR="8890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cap="flat">
                      <a:noFill/>
                    </a:lnTlToBr>
                    <a:lnBlToTr cap="flat">
                      <a:noFill/>
                    </a:lnBlToTr>
                    <a:solidFill>
                      <a:srgbClr val="FFFFE1"/>
                    </a:solid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0" i="0" u="none" strike="noStrike" cap="none" normalizeH="0" baseline="0" dirty="0">
                          <a:ln>
                            <a:noFill/>
                          </a:ln>
                          <a:solidFill>
                            <a:srgbClr val="000000"/>
                          </a:solidFill>
                          <a:effectLst/>
                          <a:latin typeface="Arial"/>
                        </a:rPr>
                        <a:t>100000</a:t>
                      </a:r>
                    </a:p>
                  </a:txBody>
                  <a:tcPr marL="88900" marR="8890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solidFill>
                      <a:srgbClr val="FFFFE1"/>
                    </a:solidFill>
                  </a:tcPr>
                </a:tc>
                <a:extLst>
                  <a:ext uri="{0D108BD9-81ED-4DB2-BD59-A6C34878D82A}">
                    <a16:rowId xmlns:a16="http://schemas.microsoft.com/office/drawing/2014/main" val="10003"/>
                  </a:ext>
                </a:extLst>
              </a:tr>
              <a:tr h="346075">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0" i="0" u="none" strike="noStrike" cap="none" normalizeH="0" baseline="0" dirty="0">
                          <a:ln>
                            <a:noFill/>
                          </a:ln>
                          <a:solidFill>
                            <a:srgbClr val="000000"/>
                          </a:solidFill>
                          <a:effectLst/>
                          <a:latin typeface="Arial"/>
                        </a:rPr>
                        <a:t>LIBNAME</a:t>
                      </a:r>
                    </a:p>
                  </a:txBody>
                  <a:tcPr marL="88900" marR="8890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cap="flat">
                      <a:noFill/>
                    </a:lnTlToBr>
                    <a:lnBlToTr cap="flat">
                      <a:noFill/>
                    </a:lnBlToTr>
                    <a:solidFill>
                      <a:srgbClr val="FFFFE1"/>
                    </a:solid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0" i="0" u="none" strike="noStrike" cap="none" normalizeH="0" baseline="0" dirty="0">
                          <a:ln>
                            <a:noFill/>
                          </a:ln>
                          <a:solidFill>
                            <a:srgbClr val="000000"/>
                          </a:solidFill>
                          <a:effectLst/>
                          <a:latin typeface="Arial"/>
                        </a:rPr>
                        <a:t>'ORION'</a:t>
                      </a:r>
                    </a:p>
                  </a:txBody>
                  <a:tcPr marL="88900" marR="8890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solidFill>
                      <a:srgbClr val="FFFFE1"/>
                    </a:solidFill>
                  </a:tcPr>
                </a:tc>
                <a:extLst>
                  <a:ext uri="{0D108BD9-81ED-4DB2-BD59-A6C34878D82A}">
                    <a16:rowId xmlns:a16="http://schemas.microsoft.com/office/drawing/2014/main" val="10004"/>
                  </a:ext>
                </a:extLst>
              </a:tr>
            </a:tbl>
          </a:graphicData>
        </a:graphic>
      </p:graphicFrame>
      <p:sp>
        <p:nvSpPr>
          <p:cNvPr id="65556" name="Line 6"/>
          <p:cNvSpPr>
            <a:spLocks noChangeShapeType="1"/>
          </p:cNvSpPr>
          <p:nvPr/>
        </p:nvSpPr>
        <p:spPr bwMode="auto">
          <a:xfrm flipV="1">
            <a:off x="6802438" y="3734673"/>
            <a:ext cx="1905000" cy="0"/>
          </a:xfrm>
          <a:prstGeom prst="line">
            <a:avLst/>
          </a:prstGeom>
          <a:noFill/>
          <a:ln w="19050">
            <a:solidFill>
              <a:schemeClr val="tx2"/>
            </a:solidFill>
            <a:round/>
            <a:headEnd type="none" w="sm" len="sm"/>
            <a:tailEnd type="none" w="med" len="lg"/>
          </a:ln>
          <a:extLst>
            <a:ext uri="{909E8E84-426E-40DD-AFC4-6F175D3DCCD1}">
              <a14:hiddenFill xmlns:a14="http://schemas.microsoft.com/office/drawing/2010/main">
                <a:noFill/>
              </a14:hiddenFill>
            </a:ext>
          </a:extLst>
        </p:spPr>
        <p:txBody>
          <a:bodyPr/>
          <a:lstStyle/>
          <a:p>
            <a:endParaRPr lang="en-US" dirty="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3"/>
          <p:cNvSpPr>
            <a:spLocks noGrp="1" noChangeArrowheads="1"/>
          </p:cNvSpPr>
          <p:nvPr>
            <p:ph type="title"/>
          </p:nvPr>
        </p:nvSpPr>
        <p:spPr/>
        <p:txBody>
          <a:bodyPr/>
          <a:lstStyle/>
          <a:p>
            <a:r>
              <a:rPr lang="en-US" dirty="0"/>
              <a:t>Referencing a Macro Variable </a:t>
            </a:r>
            <a:br>
              <a:rPr lang="en-US" dirty="0"/>
            </a:br>
            <a:r>
              <a:rPr lang="en-US" dirty="0"/>
              <a:t>in Quotation Marks</a:t>
            </a:r>
          </a:p>
        </p:txBody>
      </p:sp>
      <p:sp>
        <p:nvSpPr>
          <p:cNvPr id="80899" name="Rectangle 4"/>
          <p:cNvSpPr>
            <a:spLocks noGrp="1" noChangeArrowheads="1"/>
          </p:cNvSpPr>
          <p:nvPr>
            <p:ph idx="1"/>
          </p:nvPr>
        </p:nvSpPr>
        <p:spPr>
          <a:xfrm>
            <a:off x="685800" y="1071563"/>
            <a:ext cx="7848600" cy="5376862"/>
          </a:xfrm>
        </p:spPr>
        <p:txBody>
          <a:bodyPr/>
          <a:lstStyle/>
          <a:p>
            <a:pPr marL="0" indent="0"/>
            <a:endParaRPr lang="en-US" dirty="0"/>
          </a:p>
          <a:p>
            <a:pPr marL="0" indent="0"/>
            <a:r>
              <a:rPr lang="en-US" dirty="0"/>
              <a:t>To reference a macro variable </a:t>
            </a:r>
            <a:br>
              <a:rPr lang="en-US" dirty="0"/>
            </a:br>
            <a:r>
              <a:rPr lang="en-US" dirty="0"/>
              <a:t>within a quoted text string, </a:t>
            </a:r>
            <a:br>
              <a:rPr lang="en-US" dirty="0"/>
            </a:br>
            <a:r>
              <a:rPr lang="en-US" dirty="0"/>
              <a:t>enclose the reference in </a:t>
            </a:r>
            <a:br>
              <a:rPr lang="en-US" dirty="0"/>
            </a:br>
            <a:r>
              <a:rPr lang="en-US" b="1" i="1" dirty="0"/>
              <a:t>double</a:t>
            </a:r>
            <a:r>
              <a:rPr lang="en-US" dirty="0"/>
              <a:t> quotation marks.</a:t>
            </a:r>
          </a:p>
          <a:p>
            <a:pPr marL="0" indent="0"/>
            <a:endParaRPr lang="en-US" sz="1800" dirty="0"/>
          </a:p>
          <a:p>
            <a:pPr marL="0" indent="0">
              <a:spcBef>
                <a:spcPct val="35000"/>
              </a:spcBef>
              <a:buClrTx/>
              <a:buFontTx/>
              <a:buNone/>
            </a:pPr>
            <a:r>
              <a:rPr lang="en-US" dirty="0"/>
              <a:t>A macro variable resolves within </a:t>
            </a:r>
            <a:r>
              <a:rPr lang="en-US" dirty="0">
                <a:solidFill>
                  <a:schemeClr val="tx1"/>
                </a:solidFill>
              </a:rPr>
              <a:t>double </a:t>
            </a:r>
            <a:r>
              <a:rPr lang="en-US" dirty="0"/>
              <a:t>quotation marks.</a:t>
            </a:r>
          </a:p>
          <a:p>
            <a:pPr marL="0" indent="0">
              <a:spcBef>
                <a:spcPct val="35000"/>
              </a:spcBef>
              <a:buClrTx/>
              <a:buFontTx/>
              <a:buNone/>
            </a:pPr>
            <a:endParaRPr lang="en-US" dirty="0"/>
          </a:p>
          <a:p>
            <a:pPr marL="0" indent="0">
              <a:spcBef>
                <a:spcPct val="35000"/>
              </a:spcBef>
              <a:buClrTx/>
              <a:buFontTx/>
              <a:buNone/>
            </a:pPr>
            <a:endParaRPr lang="en-US" dirty="0"/>
          </a:p>
          <a:p>
            <a:pPr marL="0" indent="0">
              <a:spcBef>
                <a:spcPct val="35000"/>
              </a:spcBef>
              <a:buClrTx/>
              <a:buFontTx/>
              <a:buNone/>
            </a:pPr>
            <a:endParaRPr lang="en-US" dirty="0"/>
          </a:p>
        </p:txBody>
      </p:sp>
      <p:graphicFrame>
        <p:nvGraphicFramePr>
          <p:cNvPr id="222301" name="Group 93"/>
          <p:cNvGraphicFramePr>
            <a:graphicFrameLocks noGrp="1"/>
          </p:cNvGraphicFramePr>
          <p:nvPr>
            <p:extLst>
              <p:ext uri="{D42A27DB-BD31-4B8C-83A1-F6EECF244321}">
                <p14:modId xmlns:p14="http://schemas.microsoft.com/office/powerpoint/2010/main" val="3610379948"/>
              </p:ext>
            </p:extLst>
          </p:nvPr>
        </p:nvGraphicFramePr>
        <p:xfrm>
          <a:off x="4919472" y="1393952"/>
          <a:ext cx="3822192" cy="1057570"/>
        </p:xfrm>
        <a:graphic>
          <a:graphicData uri="http://schemas.openxmlformats.org/drawingml/2006/table">
            <a:tbl>
              <a:tblPr/>
              <a:tblGrid>
                <a:gridCol w="1714497">
                  <a:extLst>
                    <a:ext uri="{9D8B030D-6E8A-4147-A177-3AD203B41FA5}">
                      <a16:colId xmlns:a16="http://schemas.microsoft.com/office/drawing/2014/main" val="20000"/>
                    </a:ext>
                  </a:extLst>
                </a:gridCol>
                <a:gridCol w="2107695">
                  <a:extLst>
                    <a:ext uri="{9D8B030D-6E8A-4147-A177-3AD203B41FA5}">
                      <a16:colId xmlns:a16="http://schemas.microsoft.com/office/drawing/2014/main" val="20001"/>
                    </a:ext>
                  </a:extLst>
                </a:gridCol>
              </a:tblGrid>
              <a:tr h="365713">
                <a:tc gridSpan="2">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400" b="0" i="0" u="none" strike="noStrike" cap="none" normalizeH="0" baseline="0" dirty="0">
                          <a:ln>
                            <a:noFill/>
                          </a:ln>
                          <a:solidFill>
                            <a:srgbClr val="000000"/>
                          </a:solidFill>
                          <a:effectLst/>
                          <a:latin typeface="Arial" pitchFamily="34" charset="0"/>
                        </a:rPr>
                        <a:t>Partial Global Symbol Table</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cap="flat">
                      <a:noFill/>
                    </a:lnTlToBr>
                    <a:lnBlToTr cap="flat">
                      <a:noFill/>
                    </a:lnBlToTr>
                    <a:solidFill>
                      <a:srgbClr val="FFFFFF"/>
                    </a:solidFill>
                  </a:tcPr>
                </a:tc>
                <a:tc hMerge="1">
                  <a:txBody>
                    <a:bodyPr/>
                    <a:lstStyle/>
                    <a:p>
                      <a:endParaRPr lang="en-US"/>
                    </a:p>
                  </a:txBody>
                  <a:tcPr/>
                </a:tc>
                <a:extLst>
                  <a:ext uri="{0D108BD9-81ED-4DB2-BD59-A6C34878D82A}">
                    <a16:rowId xmlns:a16="http://schemas.microsoft.com/office/drawing/2014/main" val="10000"/>
                  </a:ext>
                </a:extLst>
              </a:tr>
              <a:tr h="345905">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Arial"/>
                        </a:rPr>
                        <a:t>Name</a:t>
                      </a:r>
                    </a:p>
                  </a:txBody>
                  <a:tcPr marL="88900" marR="8890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cap="flat">
                      <a:noFill/>
                    </a:lnTlToBr>
                    <a:lnBlToTr cap="flat">
                      <a:noFill/>
                    </a:lnBlToTr>
                    <a:solidFill>
                      <a:srgbClr val="F9DF78"/>
                    </a:solid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Arial"/>
                        </a:rPr>
                        <a:t>Value</a:t>
                      </a:r>
                    </a:p>
                  </a:txBody>
                  <a:tcPr marL="88900" marR="8890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solidFill>
                      <a:srgbClr val="F9DF78"/>
                    </a:solidFill>
                  </a:tcPr>
                </a:tc>
                <a:extLst>
                  <a:ext uri="{0D108BD9-81ED-4DB2-BD59-A6C34878D82A}">
                    <a16:rowId xmlns:a16="http://schemas.microsoft.com/office/drawing/2014/main" val="10001"/>
                  </a:ext>
                </a:extLst>
              </a:tr>
              <a:tr h="345905">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0" i="0" u="none" strike="noStrike" cap="none" normalizeH="0" baseline="0" dirty="0">
                          <a:ln>
                            <a:noFill/>
                          </a:ln>
                          <a:solidFill>
                            <a:srgbClr val="000000"/>
                          </a:solidFill>
                          <a:effectLst/>
                          <a:latin typeface="Arial"/>
                        </a:rPr>
                        <a:t>CITY</a:t>
                      </a:r>
                    </a:p>
                  </a:txBody>
                  <a:tcPr marL="88900" marR="8890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cap="flat">
                      <a:noFill/>
                    </a:lnTlToBr>
                    <a:lnBlToTr cap="flat">
                      <a:noFill/>
                    </a:lnBlToTr>
                    <a:solidFill>
                      <a:srgbClr val="FFFFE1"/>
                    </a:solid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0" i="0" u="none" strike="noStrike" cap="none" normalizeH="0" baseline="0" dirty="0">
                          <a:ln>
                            <a:noFill/>
                          </a:ln>
                          <a:solidFill>
                            <a:srgbClr val="000000"/>
                          </a:solidFill>
                          <a:effectLst/>
                          <a:latin typeface="Arial"/>
                        </a:rPr>
                        <a:t>San Diego</a:t>
                      </a:r>
                    </a:p>
                  </a:txBody>
                  <a:tcPr marL="88900" marR="8890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solidFill>
                      <a:srgbClr val="FFFFE1"/>
                    </a:solidFill>
                  </a:tcPr>
                </a:tc>
                <a:extLst>
                  <a:ext uri="{0D108BD9-81ED-4DB2-BD59-A6C34878D82A}">
                    <a16:rowId xmlns:a16="http://schemas.microsoft.com/office/drawing/2014/main" val="10002"/>
                  </a:ext>
                </a:extLst>
              </a:tr>
            </a:tbl>
          </a:graphicData>
        </a:graphic>
      </p:graphicFrame>
      <p:sp>
        <p:nvSpPr>
          <p:cNvPr id="80924" name="Text Box 9"/>
          <p:cNvSpPr txBox="1">
            <a:spLocks noChangeArrowheads="1"/>
          </p:cNvSpPr>
          <p:nvPr/>
        </p:nvSpPr>
        <p:spPr bwMode="auto">
          <a:xfrm>
            <a:off x="685800" y="4013200"/>
            <a:ext cx="4711700" cy="457200"/>
          </a:xfrm>
          <a:prstGeom prst="rect">
            <a:avLst/>
          </a:prstGeom>
          <a:solidFill>
            <a:srgbClr val="FFFFFF"/>
          </a:solidFill>
          <a:ln w="38100">
            <a:solidFill>
              <a:schemeClr val="tx2"/>
            </a:solidFill>
            <a:miter lim="800000"/>
            <a:headEnd type="none" w="sm" len="sm"/>
            <a:tailEnd type="none" w="sm" len="sm"/>
          </a:ln>
        </p:spPr>
        <p:txBody>
          <a:bodyPr wrap="none" tIns="91440" rIns="50800" bIns="50800">
            <a:spAutoFit/>
          </a:bodyPr>
          <a:lstStyle>
            <a:lvl1pPr eaLnBrk="0" hangingPunct="0">
              <a:defRPr sz="2400">
                <a:solidFill>
                  <a:schemeClr val="tx1"/>
                </a:solidFill>
                <a:latin typeface="Arial" pitchFamily="34" charset="0"/>
                <a:cs typeface="Arial" pitchFamily="34" charset="0"/>
              </a:defRPr>
            </a:lvl1pPr>
            <a:lvl2pPr marL="742950" indent="-285750" eaLnBrk="0" hangingPunct="0">
              <a:defRPr sz="2400">
                <a:solidFill>
                  <a:schemeClr val="tx1"/>
                </a:solidFill>
                <a:latin typeface="Arial" pitchFamily="34" charset="0"/>
                <a:cs typeface="Arial" pitchFamily="34" charset="0"/>
              </a:defRPr>
            </a:lvl2pPr>
            <a:lvl3pPr marL="1143000" indent="-228600" eaLnBrk="0" hangingPunct="0">
              <a:defRPr sz="2400">
                <a:solidFill>
                  <a:schemeClr val="tx1"/>
                </a:solidFill>
                <a:latin typeface="Arial" pitchFamily="34" charset="0"/>
                <a:cs typeface="Arial" pitchFamily="34" charset="0"/>
              </a:defRPr>
            </a:lvl3pPr>
            <a:lvl4pPr marL="1600200" indent="-228600" eaLnBrk="0" hangingPunct="0">
              <a:defRPr sz="2400">
                <a:solidFill>
                  <a:schemeClr val="tx1"/>
                </a:solidFill>
                <a:latin typeface="Arial" pitchFamily="34" charset="0"/>
                <a:cs typeface="Arial" pitchFamily="34" charset="0"/>
              </a:defRPr>
            </a:lvl4pPr>
            <a:lvl5pPr marL="2057400" indent="-228600" eaLnBrk="0" hangingPunct="0">
              <a:defRPr sz="24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cs typeface="Arial" pitchFamily="34" charset="0"/>
              </a:defRPr>
            </a:lvl9pPr>
          </a:lstStyle>
          <a:p>
            <a:pPr>
              <a:lnSpc>
                <a:spcPct val="85000"/>
              </a:lnSpc>
            </a:pPr>
            <a:r>
              <a:rPr lang="en-US" b="1" dirty="0">
                <a:latin typeface="Courier New" pitchFamily="49" charset="0"/>
              </a:rPr>
              <a:t>title "Report for &amp;city";</a:t>
            </a:r>
          </a:p>
        </p:txBody>
      </p:sp>
      <p:sp>
        <p:nvSpPr>
          <p:cNvPr id="80925" name="Rectangle 168"/>
          <p:cNvSpPr>
            <a:spLocks noChangeArrowheads="1"/>
          </p:cNvSpPr>
          <p:nvPr>
            <p:custDataLst>
              <p:tags r:id="rId1"/>
            </p:custDataLst>
          </p:nvPr>
        </p:nvSpPr>
        <p:spPr bwMode="auto">
          <a:xfrm>
            <a:off x="4059238" y="4084638"/>
            <a:ext cx="938212" cy="336550"/>
          </a:xfrm>
          <a:prstGeom prst="rect">
            <a:avLst/>
          </a:prstGeom>
          <a:solidFill>
            <a:srgbClr val="99CCFF">
              <a:alpha val="50195"/>
            </a:srgbClr>
          </a:solidFill>
          <a:ln>
            <a:noFill/>
          </a:ln>
          <a:extLst>
            <a:ext uri="{91240B29-F687-4F45-9708-019B960494DF}">
              <a14:hiddenLine xmlns:a14="http://schemas.microsoft.com/office/drawing/2010/main" w="38100">
                <a:solidFill>
                  <a:srgbClr val="000000"/>
                </a:solidFill>
                <a:miter lim="800000"/>
                <a:headEnd type="none" w="med" len="lg"/>
                <a:tailEnd type="none" w="med" len="lg"/>
              </a14:hiddenLine>
            </a:ext>
          </a:extLst>
        </p:spPr>
        <p:txBody>
          <a:bodyPr wrap="none" lIns="88900" tIns="88900" rIns="88900" bIns="88900" anchor="ctr"/>
          <a:lstStyle/>
          <a:p>
            <a:pPr eaLnBrk="0" hangingPunct="0"/>
            <a:endParaRPr lang="en-US" dirty="0"/>
          </a:p>
        </p:txBody>
      </p:sp>
    </p:spTree>
    <p:extLst>
      <p:ext uri="{BB962C8B-B14F-4D97-AF65-F5344CB8AC3E}">
        <p14:creationId xmlns:p14="http://schemas.microsoft.com/office/powerpoint/2010/main" val="501106604"/>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3"/>
          <p:cNvSpPr>
            <a:spLocks noGrp="1" noChangeArrowheads="1"/>
          </p:cNvSpPr>
          <p:nvPr>
            <p:ph type="title"/>
          </p:nvPr>
        </p:nvSpPr>
        <p:spPr/>
        <p:txBody>
          <a:bodyPr/>
          <a:lstStyle/>
          <a:p>
            <a:r>
              <a:rPr lang="en-US" dirty="0"/>
              <a:t>Referencing a Macro Variable </a:t>
            </a:r>
            <a:br>
              <a:rPr lang="en-US" dirty="0"/>
            </a:br>
            <a:r>
              <a:rPr lang="en-US" dirty="0"/>
              <a:t>in Quotation Marks</a:t>
            </a:r>
          </a:p>
        </p:txBody>
      </p:sp>
      <p:sp>
        <p:nvSpPr>
          <p:cNvPr id="80899" name="Rectangle 4"/>
          <p:cNvSpPr>
            <a:spLocks noGrp="1" noChangeArrowheads="1"/>
          </p:cNvSpPr>
          <p:nvPr>
            <p:ph idx="1"/>
          </p:nvPr>
        </p:nvSpPr>
        <p:spPr>
          <a:xfrm>
            <a:off x="685800" y="1071563"/>
            <a:ext cx="7848600" cy="5376862"/>
          </a:xfrm>
        </p:spPr>
        <p:txBody>
          <a:bodyPr/>
          <a:lstStyle/>
          <a:p>
            <a:pPr marL="0" indent="0"/>
            <a:endParaRPr lang="en-US" dirty="0"/>
          </a:p>
          <a:p>
            <a:pPr marL="0" indent="0"/>
            <a:r>
              <a:rPr lang="en-US" dirty="0"/>
              <a:t>To reference a macro variable </a:t>
            </a:r>
            <a:br>
              <a:rPr lang="en-US" dirty="0"/>
            </a:br>
            <a:r>
              <a:rPr lang="en-US" dirty="0"/>
              <a:t>within a quoted text string, </a:t>
            </a:r>
            <a:br>
              <a:rPr lang="en-US" dirty="0"/>
            </a:br>
            <a:r>
              <a:rPr lang="en-US" dirty="0"/>
              <a:t>enclose the reference in </a:t>
            </a:r>
            <a:br>
              <a:rPr lang="en-US" dirty="0"/>
            </a:br>
            <a:r>
              <a:rPr lang="en-US" b="1" i="1" dirty="0"/>
              <a:t>double</a:t>
            </a:r>
            <a:r>
              <a:rPr lang="en-US" dirty="0"/>
              <a:t> quotation marks.</a:t>
            </a:r>
          </a:p>
          <a:p>
            <a:pPr marL="0" indent="0"/>
            <a:endParaRPr lang="en-US" sz="1800" dirty="0"/>
          </a:p>
          <a:p>
            <a:pPr marL="0" indent="0">
              <a:spcBef>
                <a:spcPct val="35000"/>
              </a:spcBef>
              <a:buClrTx/>
              <a:buFontTx/>
              <a:buNone/>
            </a:pPr>
            <a:r>
              <a:rPr lang="en-US" dirty="0"/>
              <a:t>A macro variable resolves within </a:t>
            </a:r>
            <a:r>
              <a:rPr lang="en-US" dirty="0">
                <a:solidFill>
                  <a:schemeClr val="tx1"/>
                </a:solidFill>
              </a:rPr>
              <a:t>double </a:t>
            </a:r>
            <a:r>
              <a:rPr lang="en-US" dirty="0"/>
              <a:t>quotation marks.</a:t>
            </a:r>
          </a:p>
          <a:p>
            <a:pPr marL="0" indent="0">
              <a:spcBef>
                <a:spcPct val="35000"/>
              </a:spcBef>
              <a:buClrTx/>
              <a:buFontTx/>
              <a:buNone/>
            </a:pPr>
            <a:endParaRPr lang="en-US" dirty="0"/>
          </a:p>
          <a:p>
            <a:pPr marL="0" indent="0">
              <a:spcBef>
                <a:spcPct val="35000"/>
              </a:spcBef>
              <a:buClrTx/>
              <a:buFontTx/>
              <a:buNone/>
            </a:pPr>
            <a:endParaRPr lang="en-US" dirty="0"/>
          </a:p>
          <a:p>
            <a:pPr marL="0" indent="0">
              <a:spcBef>
                <a:spcPct val="35000"/>
              </a:spcBef>
              <a:buClrTx/>
              <a:buFontTx/>
              <a:buNone/>
            </a:pPr>
            <a:r>
              <a:rPr lang="en-US" dirty="0"/>
              <a:t>Output</a:t>
            </a:r>
          </a:p>
        </p:txBody>
      </p:sp>
      <p:sp>
        <p:nvSpPr>
          <p:cNvPr id="80901" name="Freeform 2"/>
          <p:cNvSpPr>
            <a:spLocks/>
          </p:cNvSpPr>
          <p:nvPr/>
        </p:nvSpPr>
        <p:spPr bwMode="auto">
          <a:xfrm>
            <a:off x="6263640" y="2249424"/>
            <a:ext cx="2575560" cy="2563876"/>
          </a:xfrm>
          <a:custGeom>
            <a:avLst/>
            <a:gdLst>
              <a:gd name="T0" fmla="*/ 2147483647 w 1584"/>
              <a:gd name="T1" fmla="*/ 0 h 960"/>
              <a:gd name="T2" fmla="*/ 2147483647 w 1584"/>
              <a:gd name="T3" fmla="*/ 0 h 960"/>
              <a:gd name="T4" fmla="*/ 2147483647 w 1584"/>
              <a:gd name="T5" fmla="*/ 2147483647 h 960"/>
              <a:gd name="T6" fmla="*/ 0 w 1584"/>
              <a:gd name="T7" fmla="*/ 2147483647 h 960"/>
              <a:gd name="T8" fmla="*/ 0 60000 65536"/>
              <a:gd name="T9" fmla="*/ 0 60000 65536"/>
              <a:gd name="T10" fmla="*/ 0 60000 65536"/>
              <a:gd name="T11" fmla="*/ 0 60000 65536"/>
              <a:gd name="T12" fmla="*/ 0 w 1584"/>
              <a:gd name="T13" fmla="*/ 0 h 960"/>
              <a:gd name="T14" fmla="*/ 1584 w 1584"/>
              <a:gd name="T15" fmla="*/ 960 h 960"/>
            </a:gdLst>
            <a:ahLst/>
            <a:cxnLst>
              <a:cxn ang="T8">
                <a:pos x="T0" y="T1"/>
              </a:cxn>
              <a:cxn ang="T9">
                <a:pos x="T2" y="T3"/>
              </a:cxn>
              <a:cxn ang="T10">
                <a:pos x="T4" y="T5"/>
              </a:cxn>
              <a:cxn ang="T11">
                <a:pos x="T6" y="T7"/>
              </a:cxn>
            </a:cxnLst>
            <a:rect l="T12" t="T13" r="T14" b="T15"/>
            <a:pathLst>
              <a:path w="1584" h="960">
                <a:moveTo>
                  <a:pt x="1440" y="0"/>
                </a:moveTo>
                <a:lnTo>
                  <a:pt x="1584" y="0"/>
                </a:lnTo>
                <a:lnTo>
                  <a:pt x="1584" y="960"/>
                </a:lnTo>
                <a:lnTo>
                  <a:pt x="0" y="960"/>
                </a:lnTo>
              </a:path>
            </a:pathLst>
          </a:custGeom>
          <a:noFill/>
          <a:ln w="19050">
            <a:solidFill>
              <a:schemeClr val="tx2"/>
            </a:solidFill>
            <a:round/>
            <a:headEnd type="none" w="med" len="lg"/>
            <a:tailEnd type="triangle" w="med" len="lg"/>
          </a:ln>
          <a:extLst>
            <a:ext uri="{909E8E84-426E-40DD-AFC4-6F175D3DCCD1}">
              <a14:hiddenFill xmlns:a14="http://schemas.microsoft.com/office/drawing/2010/main">
                <a:solidFill>
                  <a:srgbClr val="FFFFFF"/>
                </a:solidFill>
              </a14:hiddenFill>
            </a:ext>
          </a:extLst>
        </p:spPr>
        <p:txBody>
          <a:bodyPr lIns="88900" tIns="88900" rIns="88900" bIns="88900"/>
          <a:lstStyle/>
          <a:p>
            <a:endParaRPr lang="en-US" dirty="0"/>
          </a:p>
        </p:txBody>
      </p:sp>
      <p:graphicFrame>
        <p:nvGraphicFramePr>
          <p:cNvPr id="222301" name="Group 93"/>
          <p:cNvGraphicFramePr>
            <a:graphicFrameLocks noGrp="1"/>
          </p:cNvGraphicFramePr>
          <p:nvPr>
            <p:extLst>
              <p:ext uri="{D42A27DB-BD31-4B8C-83A1-F6EECF244321}">
                <p14:modId xmlns:p14="http://schemas.microsoft.com/office/powerpoint/2010/main" val="2448473806"/>
              </p:ext>
            </p:extLst>
          </p:nvPr>
        </p:nvGraphicFramePr>
        <p:xfrm>
          <a:off x="4919472" y="1393952"/>
          <a:ext cx="3822192" cy="1057570"/>
        </p:xfrm>
        <a:graphic>
          <a:graphicData uri="http://schemas.openxmlformats.org/drawingml/2006/table">
            <a:tbl>
              <a:tblPr/>
              <a:tblGrid>
                <a:gridCol w="1714497">
                  <a:extLst>
                    <a:ext uri="{9D8B030D-6E8A-4147-A177-3AD203B41FA5}">
                      <a16:colId xmlns:a16="http://schemas.microsoft.com/office/drawing/2014/main" val="20000"/>
                    </a:ext>
                  </a:extLst>
                </a:gridCol>
                <a:gridCol w="2107695">
                  <a:extLst>
                    <a:ext uri="{9D8B030D-6E8A-4147-A177-3AD203B41FA5}">
                      <a16:colId xmlns:a16="http://schemas.microsoft.com/office/drawing/2014/main" val="20001"/>
                    </a:ext>
                  </a:extLst>
                </a:gridCol>
              </a:tblGrid>
              <a:tr h="365713">
                <a:tc gridSpan="2">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400" b="0" i="0" u="none" strike="noStrike" cap="none" normalizeH="0" baseline="0" dirty="0">
                          <a:ln>
                            <a:noFill/>
                          </a:ln>
                          <a:solidFill>
                            <a:srgbClr val="000000"/>
                          </a:solidFill>
                          <a:effectLst/>
                          <a:latin typeface="Arial" pitchFamily="34" charset="0"/>
                        </a:rPr>
                        <a:t>Partial Global Symbol Table</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cap="flat">
                      <a:noFill/>
                    </a:lnTlToBr>
                    <a:lnBlToTr cap="flat">
                      <a:noFill/>
                    </a:lnBlToTr>
                    <a:solidFill>
                      <a:srgbClr val="FFFFFF"/>
                    </a:solidFill>
                  </a:tcPr>
                </a:tc>
                <a:tc hMerge="1">
                  <a:txBody>
                    <a:bodyPr/>
                    <a:lstStyle/>
                    <a:p>
                      <a:endParaRPr lang="en-US"/>
                    </a:p>
                  </a:txBody>
                  <a:tcPr/>
                </a:tc>
                <a:extLst>
                  <a:ext uri="{0D108BD9-81ED-4DB2-BD59-A6C34878D82A}">
                    <a16:rowId xmlns:a16="http://schemas.microsoft.com/office/drawing/2014/main" val="10000"/>
                  </a:ext>
                </a:extLst>
              </a:tr>
              <a:tr h="345905">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Arial"/>
                        </a:rPr>
                        <a:t>Name</a:t>
                      </a:r>
                    </a:p>
                  </a:txBody>
                  <a:tcPr marL="88900" marR="8890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cap="flat">
                      <a:noFill/>
                    </a:lnTlToBr>
                    <a:lnBlToTr cap="flat">
                      <a:noFill/>
                    </a:lnBlToTr>
                    <a:solidFill>
                      <a:srgbClr val="F9DF78"/>
                    </a:solid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Arial"/>
                        </a:rPr>
                        <a:t>Value</a:t>
                      </a:r>
                    </a:p>
                  </a:txBody>
                  <a:tcPr marL="88900" marR="8890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solidFill>
                      <a:srgbClr val="F9DF78"/>
                    </a:solidFill>
                  </a:tcPr>
                </a:tc>
                <a:extLst>
                  <a:ext uri="{0D108BD9-81ED-4DB2-BD59-A6C34878D82A}">
                    <a16:rowId xmlns:a16="http://schemas.microsoft.com/office/drawing/2014/main" val="10001"/>
                  </a:ext>
                </a:extLst>
              </a:tr>
              <a:tr h="345905">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0" i="0" u="none" strike="noStrike" cap="none" normalizeH="0" baseline="0" dirty="0">
                          <a:ln>
                            <a:noFill/>
                          </a:ln>
                          <a:solidFill>
                            <a:srgbClr val="000000"/>
                          </a:solidFill>
                          <a:effectLst/>
                          <a:latin typeface="Arial"/>
                        </a:rPr>
                        <a:t>CITY</a:t>
                      </a:r>
                    </a:p>
                  </a:txBody>
                  <a:tcPr marL="88900" marR="8890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cap="flat">
                      <a:noFill/>
                    </a:lnTlToBr>
                    <a:lnBlToTr cap="flat">
                      <a:noFill/>
                    </a:lnBlToTr>
                    <a:solidFill>
                      <a:srgbClr val="FFFFE1"/>
                    </a:solid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0" i="0" u="none" strike="noStrike" cap="none" normalizeH="0" baseline="0" dirty="0">
                          <a:ln>
                            <a:noFill/>
                          </a:ln>
                          <a:solidFill>
                            <a:srgbClr val="000000"/>
                          </a:solidFill>
                          <a:effectLst/>
                          <a:latin typeface="Arial"/>
                        </a:rPr>
                        <a:t>San Diego</a:t>
                      </a:r>
                    </a:p>
                  </a:txBody>
                  <a:tcPr marL="88900" marR="8890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solidFill>
                      <a:srgbClr val="FFFFE1"/>
                    </a:solidFill>
                  </a:tcPr>
                </a:tc>
                <a:extLst>
                  <a:ext uri="{0D108BD9-81ED-4DB2-BD59-A6C34878D82A}">
                    <a16:rowId xmlns:a16="http://schemas.microsoft.com/office/drawing/2014/main" val="10002"/>
                  </a:ext>
                </a:extLst>
              </a:tr>
            </a:tbl>
          </a:graphicData>
        </a:graphic>
      </p:graphicFrame>
      <p:sp>
        <p:nvSpPr>
          <p:cNvPr id="80920" name="Freeform 46"/>
          <p:cNvSpPr>
            <a:spLocks/>
          </p:cNvSpPr>
          <p:nvPr/>
        </p:nvSpPr>
        <p:spPr bwMode="auto">
          <a:xfrm>
            <a:off x="381001" y="2249424"/>
            <a:ext cx="4547615" cy="1992376"/>
          </a:xfrm>
          <a:custGeom>
            <a:avLst/>
            <a:gdLst>
              <a:gd name="T0" fmla="*/ 2147483647 w 3552"/>
              <a:gd name="T1" fmla="*/ 2147483647 h 1008"/>
              <a:gd name="T2" fmla="*/ 0 w 3552"/>
              <a:gd name="T3" fmla="*/ 2147483647 h 1008"/>
              <a:gd name="T4" fmla="*/ 0 w 3552"/>
              <a:gd name="T5" fmla="*/ 2147483647 h 1008"/>
              <a:gd name="T6" fmla="*/ 2147483647 w 3552"/>
              <a:gd name="T7" fmla="*/ 2147483647 h 1008"/>
              <a:gd name="T8" fmla="*/ 2147483647 w 3552"/>
              <a:gd name="T9" fmla="*/ 0 h 1008"/>
              <a:gd name="T10" fmla="*/ 2147483647 w 3552"/>
              <a:gd name="T11" fmla="*/ 0 h 1008"/>
              <a:gd name="T12" fmla="*/ 0 60000 65536"/>
              <a:gd name="T13" fmla="*/ 0 60000 65536"/>
              <a:gd name="T14" fmla="*/ 0 60000 65536"/>
              <a:gd name="T15" fmla="*/ 0 60000 65536"/>
              <a:gd name="T16" fmla="*/ 0 60000 65536"/>
              <a:gd name="T17" fmla="*/ 0 60000 65536"/>
              <a:gd name="T18" fmla="*/ 0 w 3552"/>
              <a:gd name="T19" fmla="*/ 0 h 1008"/>
              <a:gd name="T20" fmla="*/ 3552 w 3552"/>
              <a:gd name="T21" fmla="*/ 1008 h 1008"/>
            </a:gdLst>
            <a:ahLst/>
            <a:cxnLst>
              <a:cxn ang="T12">
                <a:pos x="T0" y="T1"/>
              </a:cxn>
              <a:cxn ang="T13">
                <a:pos x="T2" y="T3"/>
              </a:cxn>
              <a:cxn ang="T14">
                <a:pos x="T4" y="T5"/>
              </a:cxn>
              <a:cxn ang="T15">
                <a:pos x="T6" y="T7"/>
              </a:cxn>
              <a:cxn ang="T16">
                <a:pos x="T8" y="T9"/>
              </a:cxn>
              <a:cxn ang="T17">
                <a:pos x="T10" y="T11"/>
              </a:cxn>
            </a:cxnLst>
            <a:rect l="T18" t="T19" r="T20" b="T21"/>
            <a:pathLst>
              <a:path w="3552" h="1008">
                <a:moveTo>
                  <a:pt x="192" y="1008"/>
                </a:moveTo>
                <a:lnTo>
                  <a:pt x="0" y="1008"/>
                </a:lnTo>
                <a:lnTo>
                  <a:pt x="0" y="384"/>
                </a:lnTo>
                <a:lnTo>
                  <a:pt x="2976" y="384"/>
                </a:lnTo>
                <a:lnTo>
                  <a:pt x="2976" y="0"/>
                </a:lnTo>
                <a:lnTo>
                  <a:pt x="3552" y="0"/>
                </a:lnTo>
              </a:path>
            </a:pathLst>
          </a:custGeom>
          <a:noFill/>
          <a:ln w="19050">
            <a:solidFill>
              <a:schemeClr val="tx2"/>
            </a:solidFill>
            <a:round/>
            <a:headEnd type="none" w="med" len="lg"/>
            <a:tailEnd type="triangle" w="med" len="lg"/>
          </a:ln>
          <a:extLst>
            <a:ext uri="{909E8E84-426E-40DD-AFC4-6F175D3DCCD1}">
              <a14:hiddenFill xmlns:a14="http://schemas.microsoft.com/office/drawing/2010/main">
                <a:solidFill>
                  <a:srgbClr val="FFFFFF"/>
                </a:solidFill>
              </a14:hiddenFill>
            </a:ext>
          </a:extLst>
        </p:spPr>
        <p:txBody>
          <a:bodyPr lIns="88900" tIns="88900" rIns="88900" bIns="88900"/>
          <a:lstStyle/>
          <a:p>
            <a:endParaRPr lang="en-US" dirty="0"/>
          </a:p>
        </p:txBody>
      </p:sp>
      <p:sp>
        <p:nvSpPr>
          <p:cNvPr id="80921" name="Text Box 47"/>
          <p:cNvSpPr txBox="1">
            <a:spLocks noChangeArrowheads="1"/>
          </p:cNvSpPr>
          <p:nvPr/>
        </p:nvSpPr>
        <p:spPr bwMode="auto">
          <a:xfrm>
            <a:off x="685800" y="4598988"/>
            <a:ext cx="5489644" cy="471411"/>
          </a:xfrm>
          <a:prstGeom prst="rect">
            <a:avLst/>
          </a:prstGeom>
          <a:solidFill>
            <a:srgbClr val="FFFFFF"/>
          </a:solidFill>
          <a:ln w="38100">
            <a:solidFill>
              <a:schemeClr val="tx2"/>
            </a:solidFill>
            <a:miter lim="800000"/>
            <a:headEnd type="none" w="sm" len="sm"/>
            <a:tailEnd type="none" w="sm" len="sm"/>
          </a:ln>
        </p:spPr>
        <p:txBody>
          <a:bodyPr wrap="none" tIns="91440" rIns="50800" bIns="50800">
            <a:spAutoFit/>
          </a:bodyPr>
          <a:lstStyle>
            <a:lvl1pPr eaLnBrk="0" hangingPunct="0">
              <a:defRPr sz="2400">
                <a:solidFill>
                  <a:schemeClr val="tx1"/>
                </a:solidFill>
                <a:latin typeface="Arial" pitchFamily="34" charset="0"/>
                <a:cs typeface="Arial" pitchFamily="34" charset="0"/>
              </a:defRPr>
            </a:lvl1pPr>
            <a:lvl2pPr marL="742950" indent="-285750" eaLnBrk="0" hangingPunct="0">
              <a:defRPr sz="2400">
                <a:solidFill>
                  <a:schemeClr val="tx1"/>
                </a:solidFill>
                <a:latin typeface="Arial" pitchFamily="34" charset="0"/>
                <a:cs typeface="Arial" pitchFamily="34" charset="0"/>
              </a:defRPr>
            </a:lvl2pPr>
            <a:lvl3pPr marL="1143000" indent="-228600" eaLnBrk="0" hangingPunct="0">
              <a:defRPr sz="2400">
                <a:solidFill>
                  <a:schemeClr val="tx1"/>
                </a:solidFill>
                <a:latin typeface="Arial" pitchFamily="34" charset="0"/>
                <a:cs typeface="Arial" pitchFamily="34" charset="0"/>
              </a:defRPr>
            </a:lvl3pPr>
            <a:lvl4pPr marL="1600200" indent="-228600" eaLnBrk="0" hangingPunct="0">
              <a:defRPr sz="2400">
                <a:solidFill>
                  <a:schemeClr val="tx1"/>
                </a:solidFill>
                <a:latin typeface="Arial" pitchFamily="34" charset="0"/>
                <a:cs typeface="Arial" pitchFamily="34" charset="0"/>
              </a:defRPr>
            </a:lvl4pPr>
            <a:lvl5pPr marL="2057400" indent="-228600" eaLnBrk="0" hangingPunct="0">
              <a:defRPr sz="24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cs typeface="Arial" pitchFamily="34" charset="0"/>
              </a:defRPr>
            </a:lvl9pPr>
          </a:lstStyle>
          <a:p>
            <a:pPr>
              <a:lnSpc>
                <a:spcPct val="85000"/>
              </a:lnSpc>
            </a:pPr>
            <a:r>
              <a:rPr lang="en-US" b="1" dirty="0">
                <a:latin typeface="Courier New" pitchFamily="49" charset="0"/>
              </a:rPr>
              <a:t>title "Report for San Diego";</a:t>
            </a:r>
          </a:p>
        </p:txBody>
      </p:sp>
      <p:sp>
        <p:nvSpPr>
          <p:cNvPr id="80922" name="Rectangle 49"/>
          <p:cNvSpPr>
            <a:spLocks noChangeArrowheads="1"/>
          </p:cNvSpPr>
          <p:nvPr/>
        </p:nvSpPr>
        <p:spPr bwMode="auto">
          <a:xfrm>
            <a:off x="685800" y="5635625"/>
            <a:ext cx="3810000" cy="452438"/>
          </a:xfrm>
          <a:prstGeom prst="rect">
            <a:avLst/>
          </a:prstGeom>
          <a:solidFill>
            <a:srgbClr val="FFFFFF"/>
          </a:solidFill>
          <a:ln w="38100">
            <a:solidFill>
              <a:schemeClr val="tx2"/>
            </a:solidFill>
            <a:miter lim="800000"/>
            <a:headEnd type="none" w="med" len="lg"/>
            <a:tailEnd type="none" w="med" len="lg"/>
          </a:ln>
        </p:spPr>
        <p:txBody>
          <a:bodyPr lIns="88900" tIns="91440" rIns="88900" bIns="50800">
            <a:spAutoFit/>
          </a:bodyPr>
          <a:lstStyle/>
          <a:p>
            <a:pPr algn="ctr" eaLnBrk="0" hangingPunct="0"/>
            <a:r>
              <a:rPr lang="en-US" sz="2000" b="1" dirty="0">
                <a:solidFill>
                  <a:srgbClr val="000000"/>
                </a:solidFill>
                <a:latin typeface="SAS Monospace" pitchFamily="49" charset="0"/>
              </a:rPr>
              <a:t>Report for San Diego</a:t>
            </a:r>
          </a:p>
        </p:txBody>
      </p:sp>
      <p:sp>
        <p:nvSpPr>
          <p:cNvPr id="80924" name="Text Box 9"/>
          <p:cNvSpPr txBox="1">
            <a:spLocks noChangeArrowheads="1"/>
          </p:cNvSpPr>
          <p:nvPr/>
        </p:nvSpPr>
        <p:spPr bwMode="auto">
          <a:xfrm>
            <a:off x="685800" y="4013200"/>
            <a:ext cx="4711700" cy="457200"/>
          </a:xfrm>
          <a:prstGeom prst="rect">
            <a:avLst/>
          </a:prstGeom>
          <a:solidFill>
            <a:srgbClr val="FFFFFF"/>
          </a:solidFill>
          <a:ln w="38100">
            <a:solidFill>
              <a:schemeClr val="tx2"/>
            </a:solidFill>
            <a:miter lim="800000"/>
            <a:headEnd type="none" w="sm" len="sm"/>
            <a:tailEnd type="none" w="sm" len="sm"/>
          </a:ln>
        </p:spPr>
        <p:txBody>
          <a:bodyPr wrap="none" tIns="91440" rIns="50800" bIns="50800">
            <a:spAutoFit/>
          </a:bodyPr>
          <a:lstStyle>
            <a:lvl1pPr eaLnBrk="0" hangingPunct="0">
              <a:defRPr sz="2400">
                <a:solidFill>
                  <a:schemeClr val="tx1"/>
                </a:solidFill>
                <a:latin typeface="Arial" pitchFamily="34" charset="0"/>
                <a:cs typeface="Arial" pitchFamily="34" charset="0"/>
              </a:defRPr>
            </a:lvl1pPr>
            <a:lvl2pPr marL="742950" indent="-285750" eaLnBrk="0" hangingPunct="0">
              <a:defRPr sz="2400">
                <a:solidFill>
                  <a:schemeClr val="tx1"/>
                </a:solidFill>
                <a:latin typeface="Arial" pitchFamily="34" charset="0"/>
                <a:cs typeface="Arial" pitchFamily="34" charset="0"/>
              </a:defRPr>
            </a:lvl2pPr>
            <a:lvl3pPr marL="1143000" indent="-228600" eaLnBrk="0" hangingPunct="0">
              <a:defRPr sz="2400">
                <a:solidFill>
                  <a:schemeClr val="tx1"/>
                </a:solidFill>
                <a:latin typeface="Arial" pitchFamily="34" charset="0"/>
                <a:cs typeface="Arial" pitchFamily="34" charset="0"/>
              </a:defRPr>
            </a:lvl3pPr>
            <a:lvl4pPr marL="1600200" indent="-228600" eaLnBrk="0" hangingPunct="0">
              <a:defRPr sz="2400">
                <a:solidFill>
                  <a:schemeClr val="tx1"/>
                </a:solidFill>
                <a:latin typeface="Arial" pitchFamily="34" charset="0"/>
                <a:cs typeface="Arial" pitchFamily="34" charset="0"/>
              </a:defRPr>
            </a:lvl4pPr>
            <a:lvl5pPr marL="2057400" indent="-228600" eaLnBrk="0" hangingPunct="0">
              <a:defRPr sz="24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cs typeface="Arial" pitchFamily="34" charset="0"/>
              </a:defRPr>
            </a:lvl9pPr>
          </a:lstStyle>
          <a:p>
            <a:pPr>
              <a:lnSpc>
                <a:spcPct val="85000"/>
              </a:lnSpc>
            </a:pPr>
            <a:r>
              <a:rPr lang="en-US" b="1" dirty="0">
                <a:latin typeface="Courier New" pitchFamily="49" charset="0"/>
              </a:rPr>
              <a:t>title "Report for &amp;city";</a:t>
            </a:r>
          </a:p>
        </p:txBody>
      </p:sp>
      <p:sp>
        <p:nvSpPr>
          <p:cNvPr id="80925" name="Rectangle 168"/>
          <p:cNvSpPr>
            <a:spLocks noChangeArrowheads="1"/>
          </p:cNvSpPr>
          <p:nvPr>
            <p:custDataLst>
              <p:tags r:id="rId1"/>
            </p:custDataLst>
          </p:nvPr>
        </p:nvSpPr>
        <p:spPr bwMode="auto">
          <a:xfrm>
            <a:off x="4059238" y="4084638"/>
            <a:ext cx="938212" cy="336550"/>
          </a:xfrm>
          <a:prstGeom prst="rect">
            <a:avLst/>
          </a:prstGeom>
          <a:solidFill>
            <a:srgbClr val="99CCFF">
              <a:alpha val="50195"/>
            </a:srgbClr>
          </a:solidFill>
          <a:ln>
            <a:noFill/>
          </a:ln>
          <a:extLst>
            <a:ext uri="{91240B29-F687-4F45-9708-019B960494DF}">
              <a14:hiddenLine xmlns:a14="http://schemas.microsoft.com/office/drawing/2010/main" w="38100">
                <a:solidFill>
                  <a:srgbClr val="000000"/>
                </a:solidFill>
                <a:miter lim="800000"/>
                <a:headEnd type="none" w="med" len="lg"/>
                <a:tailEnd type="none" w="med" len="lg"/>
              </a14:hiddenLine>
            </a:ext>
          </a:extLst>
        </p:spPr>
        <p:txBody>
          <a:bodyPr wrap="none" lIns="88900" tIns="88900" rIns="88900" bIns="88900" anchor="ctr"/>
          <a:lstStyle/>
          <a:p>
            <a:pPr eaLnBrk="0" hangingPunct="0"/>
            <a:endParaRPr lang="en-US" dirty="0"/>
          </a:p>
        </p:txBody>
      </p:sp>
    </p:spTree>
    <p:extLst>
      <p:ext uri="{BB962C8B-B14F-4D97-AF65-F5344CB8AC3E}">
        <p14:creationId xmlns:p14="http://schemas.microsoft.com/office/powerpoint/2010/main" val="1584735196"/>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4"/>
          <p:cNvSpPr>
            <a:spLocks noGrp="1" noChangeArrowheads="1"/>
          </p:cNvSpPr>
          <p:nvPr>
            <p:ph type="title"/>
          </p:nvPr>
        </p:nvSpPr>
        <p:spPr/>
        <p:txBody>
          <a:bodyPr/>
          <a:lstStyle/>
          <a:p>
            <a:r>
              <a:rPr lang="en-US" altLang="en-US"/>
              <a:t>8.05 Quiz</a:t>
            </a:r>
            <a:endParaRPr lang="en-US" altLang="en-US" dirty="0"/>
          </a:p>
        </p:txBody>
      </p:sp>
      <p:sp>
        <p:nvSpPr>
          <p:cNvPr id="2051" name="Rectangle 5"/>
          <p:cNvSpPr>
            <a:spLocks noGrp="1" noChangeArrowheads="1"/>
          </p:cNvSpPr>
          <p:nvPr>
            <p:ph idx="1"/>
          </p:nvPr>
        </p:nvSpPr>
        <p:spPr/>
        <p:txBody>
          <a:bodyPr/>
          <a:lstStyle/>
          <a:p>
            <a:pPr marL="0" indent="0"/>
            <a:r>
              <a:rPr lang="en-US"/>
              <a:t>What happens if the macro</a:t>
            </a:r>
            <a:br>
              <a:rPr lang="en-US"/>
            </a:br>
            <a:r>
              <a:rPr lang="en-US"/>
              <a:t>variable value includes quotation</a:t>
            </a:r>
            <a:br>
              <a:rPr lang="en-US"/>
            </a:br>
            <a:r>
              <a:rPr lang="en-US"/>
              <a:t>marks?</a:t>
            </a:r>
            <a:endParaRPr lang="en-US" dirty="0"/>
          </a:p>
        </p:txBody>
      </p:sp>
      <p:sp>
        <p:nvSpPr>
          <p:cNvPr id="6" name="Freeform 46"/>
          <p:cNvSpPr>
            <a:spLocks/>
          </p:cNvSpPr>
          <p:nvPr/>
        </p:nvSpPr>
        <p:spPr bwMode="auto">
          <a:xfrm>
            <a:off x="383465" y="2249604"/>
            <a:ext cx="4949952" cy="1992376"/>
          </a:xfrm>
          <a:custGeom>
            <a:avLst/>
            <a:gdLst>
              <a:gd name="T0" fmla="*/ 2147483647 w 3552"/>
              <a:gd name="T1" fmla="*/ 2147483647 h 1008"/>
              <a:gd name="T2" fmla="*/ 0 w 3552"/>
              <a:gd name="T3" fmla="*/ 2147483647 h 1008"/>
              <a:gd name="T4" fmla="*/ 0 w 3552"/>
              <a:gd name="T5" fmla="*/ 2147483647 h 1008"/>
              <a:gd name="T6" fmla="*/ 2147483647 w 3552"/>
              <a:gd name="T7" fmla="*/ 2147483647 h 1008"/>
              <a:gd name="T8" fmla="*/ 2147483647 w 3552"/>
              <a:gd name="T9" fmla="*/ 0 h 1008"/>
              <a:gd name="T10" fmla="*/ 2147483647 w 3552"/>
              <a:gd name="T11" fmla="*/ 0 h 1008"/>
              <a:gd name="T12" fmla="*/ 0 60000 65536"/>
              <a:gd name="T13" fmla="*/ 0 60000 65536"/>
              <a:gd name="T14" fmla="*/ 0 60000 65536"/>
              <a:gd name="T15" fmla="*/ 0 60000 65536"/>
              <a:gd name="T16" fmla="*/ 0 60000 65536"/>
              <a:gd name="T17" fmla="*/ 0 60000 65536"/>
              <a:gd name="T18" fmla="*/ 0 w 3552"/>
              <a:gd name="T19" fmla="*/ 0 h 1008"/>
              <a:gd name="T20" fmla="*/ 3552 w 3552"/>
              <a:gd name="T21" fmla="*/ 1008 h 1008"/>
            </a:gdLst>
            <a:ahLst/>
            <a:cxnLst>
              <a:cxn ang="T12">
                <a:pos x="T0" y="T1"/>
              </a:cxn>
              <a:cxn ang="T13">
                <a:pos x="T2" y="T3"/>
              </a:cxn>
              <a:cxn ang="T14">
                <a:pos x="T4" y="T5"/>
              </a:cxn>
              <a:cxn ang="T15">
                <a:pos x="T6" y="T7"/>
              </a:cxn>
              <a:cxn ang="T16">
                <a:pos x="T8" y="T9"/>
              </a:cxn>
              <a:cxn ang="T17">
                <a:pos x="T10" y="T11"/>
              </a:cxn>
            </a:cxnLst>
            <a:rect l="T18" t="T19" r="T20" b="T21"/>
            <a:pathLst>
              <a:path w="3552" h="1008">
                <a:moveTo>
                  <a:pt x="192" y="1008"/>
                </a:moveTo>
                <a:lnTo>
                  <a:pt x="0" y="1008"/>
                </a:lnTo>
                <a:lnTo>
                  <a:pt x="0" y="384"/>
                </a:lnTo>
                <a:lnTo>
                  <a:pt x="2976" y="384"/>
                </a:lnTo>
                <a:lnTo>
                  <a:pt x="2976" y="0"/>
                </a:lnTo>
                <a:lnTo>
                  <a:pt x="3552" y="0"/>
                </a:lnTo>
              </a:path>
            </a:pathLst>
          </a:custGeom>
          <a:noFill/>
          <a:ln w="19050">
            <a:solidFill>
              <a:schemeClr val="tx2"/>
            </a:solidFill>
            <a:round/>
            <a:headEnd type="none" w="med" len="lg"/>
            <a:tailEnd type="triangle" w="med" len="lg"/>
          </a:ln>
          <a:extLst>
            <a:ext uri="{909E8E84-426E-40DD-AFC4-6F175D3DCCD1}">
              <a14:hiddenFill xmlns:a14="http://schemas.microsoft.com/office/drawing/2010/main">
                <a:solidFill>
                  <a:srgbClr val="FFFFFF"/>
                </a:solidFill>
              </a14:hiddenFill>
            </a:ext>
          </a:extLst>
        </p:spPr>
        <p:txBody>
          <a:bodyPr lIns="88900" tIns="88900" rIns="88900" bIns="88900"/>
          <a:lstStyle/>
          <a:p>
            <a:endParaRPr lang="en-US" dirty="0"/>
          </a:p>
        </p:txBody>
      </p:sp>
      <p:sp>
        <p:nvSpPr>
          <p:cNvPr id="7" name="Freeform 2"/>
          <p:cNvSpPr>
            <a:spLocks/>
          </p:cNvSpPr>
          <p:nvPr/>
        </p:nvSpPr>
        <p:spPr bwMode="auto">
          <a:xfrm>
            <a:off x="4096512" y="2249424"/>
            <a:ext cx="4742688" cy="2562289"/>
          </a:xfrm>
          <a:custGeom>
            <a:avLst/>
            <a:gdLst>
              <a:gd name="T0" fmla="*/ 2147483647 w 1584"/>
              <a:gd name="T1" fmla="*/ 0 h 960"/>
              <a:gd name="T2" fmla="*/ 2147483647 w 1584"/>
              <a:gd name="T3" fmla="*/ 0 h 960"/>
              <a:gd name="T4" fmla="*/ 2147483647 w 1584"/>
              <a:gd name="T5" fmla="*/ 2147483647 h 960"/>
              <a:gd name="T6" fmla="*/ 0 w 1584"/>
              <a:gd name="T7" fmla="*/ 2147483647 h 960"/>
              <a:gd name="T8" fmla="*/ 0 60000 65536"/>
              <a:gd name="T9" fmla="*/ 0 60000 65536"/>
              <a:gd name="T10" fmla="*/ 0 60000 65536"/>
              <a:gd name="T11" fmla="*/ 0 60000 65536"/>
              <a:gd name="T12" fmla="*/ 0 w 1584"/>
              <a:gd name="T13" fmla="*/ 0 h 960"/>
              <a:gd name="T14" fmla="*/ 1584 w 1584"/>
              <a:gd name="T15" fmla="*/ 960 h 960"/>
            </a:gdLst>
            <a:ahLst/>
            <a:cxnLst>
              <a:cxn ang="T8">
                <a:pos x="T0" y="T1"/>
              </a:cxn>
              <a:cxn ang="T9">
                <a:pos x="T2" y="T3"/>
              </a:cxn>
              <a:cxn ang="T10">
                <a:pos x="T4" y="T5"/>
              </a:cxn>
              <a:cxn ang="T11">
                <a:pos x="T6" y="T7"/>
              </a:cxn>
            </a:cxnLst>
            <a:rect l="T12" t="T13" r="T14" b="T15"/>
            <a:pathLst>
              <a:path w="1584" h="960">
                <a:moveTo>
                  <a:pt x="1440" y="0"/>
                </a:moveTo>
                <a:lnTo>
                  <a:pt x="1584" y="0"/>
                </a:lnTo>
                <a:lnTo>
                  <a:pt x="1584" y="960"/>
                </a:lnTo>
                <a:lnTo>
                  <a:pt x="0" y="960"/>
                </a:lnTo>
              </a:path>
            </a:pathLst>
          </a:custGeom>
          <a:noFill/>
          <a:ln w="19050">
            <a:solidFill>
              <a:schemeClr val="tx2"/>
            </a:solidFill>
            <a:round/>
            <a:headEnd type="none" w="med" len="lg"/>
            <a:tailEnd type="triangle" w="med" len="lg"/>
          </a:ln>
          <a:extLst>
            <a:ext uri="{909E8E84-426E-40DD-AFC4-6F175D3DCCD1}">
              <a14:hiddenFill xmlns:a14="http://schemas.microsoft.com/office/drawing/2010/main">
                <a:solidFill>
                  <a:srgbClr val="FFFFFF"/>
                </a:solidFill>
              </a14:hiddenFill>
            </a:ext>
          </a:extLst>
        </p:spPr>
        <p:txBody>
          <a:bodyPr lIns="88900" tIns="88900" rIns="88900" bIns="88900"/>
          <a:lstStyle/>
          <a:p>
            <a:endParaRPr lang="en-US" dirty="0"/>
          </a:p>
        </p:txBody>
      </p:sp>
      <p:graphicFrame>
        <p:nvGraphicFramePr>
          <p:cNvPr id="8" name="Group 93"/>
          <p:cNvGraphicFramePr>
            <a:graphicFrameLocks noGrp="1"/>
          </p:cNvGraphicFramePr>
          <p:nvPr>
            <p:extLst>
              <p:ext uri="{D42A27DB-BD31-4B8C-83A1-F6EECF244321}">
                <p14:modId xmlns:p14="http://schemas.microsoft.com/office/powerpoint/2010/main" val="2498493654"/>
              </p:ext>
            </p:extLst>
          </p:nvPr>
        </p:nvGraphicFramePr>
        <p:xfrm>
          <a:off x="5385816" y="1393952"/>
          <a:ext cx="3040062" cy="1852168"/>
        </p:xfrm>
        <a:graphic>
          <a:graphicData uri="http://schemas.openxmlformats.org/drawingml/2006/table">
            <a:tbl>
              <a:tblPr/>
              <a:tblGrid>
                <a:gridCol w="1363662">
                  <a:extLst>
                    <a:ext uri="{9D8B030D-6E8A-4147-A177-3AD203B41FA5}">
                      <a16:colId xmlns:a16="http://schemas.microsoft.com/office/drawing/2014/main" val="20000"/>
                    </a:ext>
                  </a:extLst>
                </a:gridCol>
                <a:gridCol w="1676400">
                  <a:extLst>
                    <a:ext uri="{9D8B030D-6E8A-4147-A177-3AD203B41FA5}">
                      <a16:colId xmlns:a16="http://schemas.microsoft.com/office/drawing/2014/main" val="20001"/>
                    </a:ext>
                  </a:extLst>
                </a:gridCol>
              </a:tblGrid>
              <a:tr h="365713">
                <a:tc gridSpan="2">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400" b="0" i="0" u="none" strike="noStrike" cap="none" normalizeH="0" baseline="0" dirty="0">
                          <a:ln>
                            <a:noFill/>
                          </a:ln>
                          <a:solidFill>
                            <a:srgbClr val="000000"/>
                          </a:solidFill>
                          <a:effectLst/>
                          <a:latin typeface="Arial" pitchFamily="34" charset="0"/>
                        </a:rPr>
                        <a:t>Global Symbol Table</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cap="flat">
                      <a:noFill/>
                    </a:lnTlToBr>
                    <a:lnBlToTr cap="flat">
                      <a:noFill/>
                    </a:lnBlToTr>
                    <a:solidFill>
                      <a:srgbClr val="FFFFFF"/>
                    </a:solidFill>
                  </a:tcPr>
                </a:tc>
                <a:tc hMerge="1">
                  <a:txBody>
                    <a:bodyPr/>
                    <a:lstStyle/>
                    <a:p>
                      <a:endParaRPr lang="en-US"/>
                    </a:p>
                  </a:txBody>
                  <a:tcPr/>
                </a:tc>
                <a:extLst>
                  <a:ext uri="{0D108BD9-81ED-4DB2-BD59-A6C34878D82A}">
                    <a16:rowId xmlns:a16="http://schemas.microsoft.com/office/drawing/2014/main" val="10000"/>
                  </a:ext>
                </a:extLst>
              </a:tr>
              <a:tr h="345905">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Arial"/>
                        </a:rPr>
                        <a:t>Name</a:t>
                      </a:r>
                    </a:p>
                  </a:txBody>
                  <a:tcPr marL="88900" marR="8890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cap="flat">
                      <a:noFill/>
                    </a:lnTlToBr>
                    <a:lnBlToTr cap="flat">
                      <a:noFill/>
                    </a:lnBlToTr>
                    <a:solidFill>
                      <a:srgbClr val="F9DF78"/>
                    </a:solid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Arial"/>
                        </a:rPr>
                        <a:t>Value</a:t>
                      </a:r>
                    </a:p>
                  </a:txBody>
                  <a:tcPr marL="88900" marR="8890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solidFill>
                      <a:srgbClr val="F9DF78"/>
                    </a:solidFill>
                  </a:tcPr>
                </a:tc>
                <a:extLst>
                  <a:ext uri="{0D108BD9-81ED-4DB2-BD59-A6C34878D82A}">
                    <a16:rowId xmlns:a16="http://schemas.microsoft.com/office/drawing/2014/main" val="10001"/>
                  </a:ext>
                </a:extLst>
              </a:tr>
              <a:tr h="345905">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0" i="0" u="none" strike="noStrike" cap="none" normalizeH="0" baseline="0" dirty="0">
                          <a:ln>
                            <a:noFill/>
                          </a:ln>
                          <a:solidFill>
                            <a:srgbClr val="000000"/>
                          </a:solidFill>
                          <a:effectLst/>
                          <a:latin typeface="Arial"/>
                        </a:rPr>
                        <a:t>CITY</a:t>
                      </a:r>
                    </a:p>
                  </a:txBody>
                  <a:tcPr marL="88900" marR="8890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cap="flat">
                      <a:noFill/>
                    </a:lnTlToBr>
                    <a:lnBlToTr cap="flat">
                      <a:noFill/>
                    </a:lnBlToTr>
                    <a:solidFill>
                      <a:srgbClr val="FFFFE1"/>
                    </a:solid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0" i="0" u="none" strike="noStrike" cap="none" normalizeH="0" baseline="0" dirty="0">
                          <a:ln>
                            <a:noFill/>
                          </a:ln>
                          <a:solidFill>
                            <a:srgbClr val="000000"/>
                          </a:solidFill>
                          <a:effectLst/>
                          <a:latin typeface="+mn-lt"/>
                        </a:rPr>
                        <a:t>'San Diego'</a:t>
                      </a:r>
                      <a:endParaRPr kumimoji="0" lang="en-US" sz="2000" b="0" i="0" u="none" strike="noStrike" cap="none" normalizeH="0" baseline="0" dirty="0">
                        <a:ln>
                          <a:noFill/>
                        </a:ln>
                        <a:solidFill>
                          <a:srgbClr val="000000"/>
                        </a:solidFill>
                        <a:effectLst/>
                        <a:latin typeface="Arial"/>
                      </a:endParaRPr>
                    </a:p>
                  </a:txBody>
                  <a:tcPr marL="88900" marR="8890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solidFill>
                      <a:srgbClr val="FFFFE1"/>
                    </a:solidFill>
                  </a:tcPr>
                </a:tc>
                <a:extLst>
                  <a:ext uri="{0D108BD9-81ED-4DB2-BD59-A6C34878D82A}">
                    <a16:rowId xmlns:a16="http://schemas.microsoft.com/office/drawing/2014/main" val="10002"/>
                  </a:ext>
                </a:extLst>
              </a:tr>
              <a:tr h="345905">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0" i="0" u="none" strike="noStrike" cap="none" normalizeH="0" baseline="0" dirty="0">
                          <a:ln>
                            <a:noFill/>
                          </a:ln>
                          <a:solidFill>
                            <a:srgbClr val="000000"/>
                          </a:solidFill>
                          <a:effectLst/>
                          <a:latin typeface="Arial"/>
                        </a:rPr>
                        <a:t>DATE</a:t>
                      </a:r>
                    </a:p>
                  </a:txBody>
                  <a:tcPr marL="88900" marR="8890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cap="flat">
                      <a:noFill/>
                    </a:lnTlToBr>
                    <a:lnBlToTr cap="flat">
                      <a:noFill/>
                    </a:lnBlToTr>
                    <a:solidFill>
                      <a:srgbClr val="FFFFE1"/>
                    </a:solid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0" i="0" u="none" strike="noStrike" cap="none" normalizeH="0" baseline="0" dirty="0">
                          <a:ln>
                            <a:noFill/>
                          </a:ln>
                          <a:solidFill>
                            <a:srgbClr val="000000"/>
                          </a:solidFill>
                          <a:effectLst/>
                          <a:latin typeface="Arial"/>
                        </a:rPr>
                        <a:t>05JAN2007</a:t>
                      </a:r>
                    </a:p>
                  </a:txBody>
                  <a:tcPr marL="88900" marR="8890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solidFill>
                      <a:srgbClr val="FFFFE1"/>
                    </a:solidFill>
                  </a:tcPr>
                </a:tc>
                <a:extLst>
                  <a:ext uri="{0D108BD9-81ED-4DB2-BD59-A6C34878D82A}">
                    <a16:rowId xmlns:a16="http://schemas.microsoft.com/office/drawing/2014/main" val="10003"/>
                  </a:ext>
                </a:extLst>
              </a:tr>
              <a:tr h="448693">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0" i="0" u="none" strike="noStrike" cap="none" normalizeH="0" baseline="0" dirty="0">
                          <a:ln>
                            <a:noFill/>
                          </a:ln>
                          <a:solidFill>
                            <a:srgbClr val="000000"/>
                          </a:solidFill>
                          <a:effectLst/>
                          <a:latin typeface="Arial"/>
                        </a:rPr>
                        <a:t>AMOUNT</a:t>
                      </a:r>
                    </a:p>
                  </a:txBody>
                  <a:tcPr marL="88900" marR="8890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cap="flat">
                      <a:noFill/>
                    </a:lnTlToBr>
                    <a:lnBlToTr cap="flat">
                      <a:noFill/>
                    </a:lnBlToTr>
                    <a:solidFill>
                      <a:srgbClr val="FFFFE1"/>
                    </a:solid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0" i="0" u="none" strike="noStrike" cap="none" normalizeH="0" baseline="0" dirty="0">
                          <a:ln>
                            <a:noFill/>
                          </a:ln>
                          <a:solidFill>
                            <a:srgbClr val="000000"/>
                          </a:solidFill>
                          <a:effectLst/>
                          <a:latin typeface="Arial"/>
                        </a:rPr>
                        <a:t>975</a:t>
                      </a:r>
                    </a:p>
                  </a:txBody>
                  <a:tcPr marL="88900" marR="8890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solidFill>
                      <a:srgbClr val="FFFFE1"/>
                    </a:solidFill>
                  </a:tcPr>
                </a:tc>
                <a:extLst>
                  <a:ext uri="{0D108BD9-81ED-4DB2-BD59-A6C34878D82A}">
                    <a16:rowId xmlns:a16="http://schemas.microsoft.com/office/drawing/2014/main" val="10004"/>
                  </a:ext>
                </a:extLst>
              </a:tr>
            </a:tbl>
          </a:graphicData>
        </a:graphic>
      </p:graphicFrame>
      <p:sp>
        <p:nvSpPr>
          <p:cNvPr id="9" name="Text Box 47"/>
          <p:cNvSpPr txBox="1">
            <a:spLocks noChangeArrowheads="1"/>
          </p:cNvSpPr>
          <p:nvPr/>
        </p:nvSpPr>
        <p:spPr bwMode="auto">
          <a:xfrm>
            <a:off x="685800" y="4598988"/>
            <a:ext cx="3093154" cy="457561"/>
          </a:xfrm>
          <a:prstGeom prst="rect">
            <a:avLst/>
          </a:prstGeom>
          <a:solidFill>
            <a:srgbClr val="FFFFFF"/>
          </a:solidFill>
          <a:ln w="38100">
            <a:solidFill>
              <a:schemeClr val="tx2"/>
            </a:solidFill>
            <a:miter lim="800000"/>
            <a:headEnd type="none" w="sm" len="sm"/>
            <a:tailEnd type="none" w="sm" len="sm"/>
          </a:ln>
        </p:spPr>
        <p:txBody>
          <a:bodyPr wrap="none" tIns="91440" rIns="50800" bIns="50800">
            <a:spAutoFit/>
          </a:bodyPr>
          <a:lstStyle>
            <a:lvl1pPr eaLnBrk="0" hangingPunct="0">
              <a:defRPr sz="2400">
                <a:solidFill>
                  <a:schemeClr val="tx1"/>
                </a:solidFill>
                <a:latin typeface="Arial" pitchFamily="34" charset="0"/>
                <a:cs typeface="Arial" pitchFamily="34" charset="0"/>
              </a:defRPr>
            </a:lvl1pPr>
            <a:lvl2pPr marL="742950" indent="-285750" eaLnBrk="0" hangingPunct="0">
              <a:defRPr sz="2400">
                <a:solidFill>
                  <a:schemeClr val="tx1"/>
                </a:solidFill>
                <a:latin typeface="Arial" pitchFamily="34" charset="0"/>
                <a:cs typeface="Arial" pitchFamily="34" charset="0"/>
              </a:defRPr>
            </a:lvl2pPr>
            <a:lvl3pPr marL="1143000" indent="-228600" eaLnBrk="0" hangingPunct="0">
              <a:defRPr sz="2400">
                <a:solidFill>
                  <a:schemeClr val="tx1"/>
                </a:solidFill>
                <a:latin typeface="Arial" pitchFamily="34" charset="0"/>
                <a:cs typeface="Arial" pitchFamily="34" charset="0"/>
              </a:defRPr>
            </a:lvl3pPr>
            <a:lvl4pPr marL="1600200" indent="-228600" eaLnBrk="0" hangingPunct="0">
              <a:defRPr sz="2400">
                <a:solidFill>
                  <a:schemeClr val="tx1"/>
                </a:solidFill>
                <a:latin typeface="Arial" pitchFamily="34" charset="0"/>
                <a:cs typeface="Arial" pitchFamily="34" charset="0"/>
              </a:defRPr>
            </a:lvl4pPr>
            <a:lvl5pPr marL="2057400" indent="-228600" eaLnBrk="0" hangingPunct="0">
              <a:defRPr sz="24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cs typeface="Arial" pitchFamily="34" charset="0"/>
              </a:defRPr>
            </a:lvl9pPr>
          </a:lstStyle>
          <a:p>
            <a:pPr>
              <a:lnSpc>
                <a:spcPct val="85000"/>
              </a:lnSpc>
            </a:pPr>
            <a:r>
              <a:rPr lang="en-US" b="1" dirty="0">
                <a:latin typeface="Courier New" pitchFamily="49" charset="0"/>
              </a:rPr>
              <a:t>where city="??";</a:t>
            </a:r>
          </a:p>
        </p:txBody>
      </p:sp>
      <p:sp>
        <p:nvSpPr>
          <p:cNvPr id="10" name="Text Box 9"/>
          <p:cNvSpPr txBox="1">
            <a:spLocks noChangeArrowheads="1"/>
          </p:cNvSpPr>
          <p:nvPr/>
        </p:nvSpPr>
        <p:spPr bwMode="auto">
          <a:xfrm>
            <a:off x="685800" y="4013200"/>
            <a:ext cx="3646191" cy="457561"/>
          </a:xfrm>
          <a:prstGeom prst="rect">
            <a:avLst/>
          </a:prstGeom>
          <a:solidFill>
            <a:srgbClr val="FFFFFF"/>
          </a:solidFill>
          <a:ln w="38100">
            <a:solidFill>
              <a:schemeClr val="tx2"/>
            </a:solidFill>
            <a:miter lim="800000"/>
            <a:headEnd type="none" w="sm" len="sm"/>
            <a:tailEnd type="none" w="sm" len="sm"/>
          </a:ln>
        </p:spPr>
        <p:txBody>
          <a:bodyPr wrap="none" tIns="91440" rIns="50800" bIns="50800">
            <a:spAutoFit/>
          </a:bodyPr>
          <a:lstStyle>
            <a:lvl1pPr eaLnBrk="0" hangingPunct="0">
              <a:defRPr sz="2400">
                <a:solidFill>
                  <a:schemeClr val="tx1"/>
                </a:solidFill>
                <a:latin typeface="Arial" pitchFamily="34" charset="0"/>
                <a:cs typeface="Arial" pitchFamily="34" charset="0"/>
              </a:defRPr>
            </a:lvl1pPr>
            <a:lvl2pPr marL="742950" indent="-285750" eaLnBrk="0" hangingPunct="0">
              <a:defRPr sz="2400">
                <a:solidFill>
                  <a:schemeClr val="tx1"/>
                </a:solidFill>
                <a:latin typeface="Arial" pitchFamily="34" charset="0"/>
                <a:cs typeface="Arial" pitchFamily="34" charset="0"/>
              </a:defRPr>
            </a:lvl2pPr>
            <a:lvl3pPr marL="1143000" indent="-228600" eaLnBrk="0" hangingPunct="0">
              <a:defRPr sz="2400">
                <a:solidFill>
                  <a:schemeClr val="tx1"/>
                </a:solidFill>
                <a:latin typeface="Arial" pitchFamily="34" charset="0"/>
                <a:cs typeface="Arial" pitchFamily="34" charset="0"/>
              </a:defRPr>
            </a:lvl3pPr>
            <a:lvl4pPr marL="1600200" indent="-228600" eaLnBrk="0" hangingPunct="0">
              <a:defRPr sz="2400">
                <a:solidFill>
                  <a:schemeClr val="tx1"/>
                </a:solidFill>
                <a:latin typeface="Arial" pitchFamily="34" charset="0"/>
                <a:cs typeface="Arial" pitchFamily="34" charset="0"/>
              </a:defRPr>
            </a:lvl4pPr>
            <a:lvl5pPr marL="2057400" indent="-228600" eaLnBrk="0" hangingPunct="0">
              <a:defRPr sz="24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cs typeface="Arial" pitchFamily="34" charset="0"/>
              </a:defRPr>
            </a:lvl9pPr>
          </a:lstStyle>
          <a:p>
            <a:pPr>
              <a:lnSpc>
                <a:spcPct val="85000"/>
              </a:lnSpc>
            </a:pPr>
            <a:r>
              <a:rPr lang="en-US" b="1" dirty="0">
                <a:latin typeface="Courier New" pitchFamily="49" charset="0"/>
              </a:rPr>
              <a:t>where city="&amp;city";</a:t>
            </a:r>
          </a:p>
        </p:txBody>
      </p:sp>
      <p:sp>
        <p:nvSpPr>
          <p:cNvPr id="11" name="Rectangle 168"/>
          <p:cNvSpPr>
            <a:spLocks noChangeArrowheads="1"/>
          </p:cNvSpPr>
          <p:nvPr>
            <p:custDataLst>
              <p:tags r:id="rId2"/>
            </p:custDataLst>
          </p:nvPr>
        </p:nvSpPr>
        <p:spPr bwMode="auto">
          <a:xfrm>
            <a:off x="2965705" y="4066350"/>
            <a:ext cx="938212" cy="336550"/>
          </a:xfrm>
          <a:prstGeom prst="rect">
            <a:avLst/>
          </a:prstGeom>
          <a:solidFill>
            <a:srgbClr val="99CCFF">
              <a:alpha val="50195"/>
            </a:srgbClr>
          </a:solidFill>
          <a:ln>
            <a:noFill/>
          </a:ln>
          <a:extLst>
            <a:ext uri="{91240B29-F687-4F45-9708-019B960494DF}">
              <a14:hiddenLine xmlns:a14="http://schemas.microsoft.com/office/drawing/2010/main" w="38100">
                <a:solidFill>
                  <a:srgbClr val="000000"/>
                </a:solidFill>
                <a:miter lim="800000"/>
                <a:headEnd type="none" w="med" len="lg"/>
                <a:tailEnd type="none" w="med" len="lg"/>
              </a14:hiddenLine>
            </a:ext>
          </a:extLst>
        </p:spPr>
        <p:txBody>
          <a:bodyPr wrap="none" lIns="88900" tIns="88900" rIns="88900" bIns="88900" anchor="ctr"/>
          <a:lstStyle/>
          <a:p>
            <a:pPr eaLnBrk="0" hangingPunct="0"/>
            <a:endParaRPr lang="en-US" dirty="0"/>
          </a:p>
        </p:txBody>
      </p:sp>
      <p:sp>
        <p:nvSpPr>
          <p:cNvPr id="12" name="TextBox 11"/>
          <p:cNvSpPr txBox="1"/>
          <p:nvPr/>
        </p:nvSpPr>
        <p:spPr>
          <a:xfrm>
            <a:off x="383465" y="2374392"/>
            <a:ext cx="4414670" cy="507318"/>
          </a:xfrm>
          <a:prstGeom prst="rect">
            <a:avLst/>
          </a:prstGeom>
          <a:solidFill>
            <a:srgbClr val="FFFFFF"/>
          </a:solidFill>
          <a:ln w="38100" cmpd="sng">
            <a:solidFill>
              <a:schemeClr val="tx2"/>
            </a:solidFill>
          </a:ln>
        </p:spPr>
        <p:txBody>
          <a:bodyPr vert="horz" wrap="none" lIns="88900" tIns="88900" rIns="266700" bIns="88900" rtlCol="0">
            <a:spAutoFit/>
          </a:bodyPr>
          <a:lstStyle/>
          <a:p>
            <a:pPr>
              <a:lnSpc>
                <a:spcPct val="85000"/>
              </a:lnSpc>
            </a:pPr>
            <a:r>
              <a:rPr lang="en-US" b="1" dirty="0">
                <a:latin typeface="Courier New"/>
              </a:rPr>
              <a:t>%let city='San Diego';</a:t>
            </a:r>
          </a:p>
        </p:txBody>
      </p:sp>
      <p:sp>
        <p:nvSpPr>
          <p:cNvPr id="3" name="Program Name"/>
          <p:cNvSpPr txBox="1"/>
          <p:nvPr/>
        </p:nvSpPr>
        <p:spPr bwMode="auto">
          <a:xfrm>
            <a:off x="7956550" y="6324600"/>
            <a:ext cx="98135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rtlCol="0" anchor="b">
            <a:spAutoFit/>
          </a:bodyPr>
          <a:lstStyle/>
          <a:p>
            <a:pPr algn="r"/>
            <a:r>
              <a:rPr lang="en-US" sz="1600" b="1" dirty="0"/>
              <a:t>s108a02</a:t>
            </a:r>
          </a:p>
        </p:txBody>
      </p:sp>
    </p:spTree>
    <p:custDataLst>
      <p:tags r:id="rId1"/>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a:xfrm>
            <a:off x="685800" y="457200"/>
            <a:ext cx="8305800" cy="685800"/>
          </a:xfrm>
        </p:spPr>
        <p:txBody>
          <a:bodyPr/>
          <a:lstStyle/>
          <a:p>
            <a:r>
              <a:rPr lang="en-US" dirty="0"/>
              <a:t>Querying Metadata about SAS Libraries</a:t>
            </a:r>
          </a:p>
        </p:txBody>
      </p:sp>
      <p:sp>
        <p:nvSpPr>
          <p:cNvPr id="35843" name="Rectangle 3"/>
          <p:cNvSpPr>
            <a:spLocks noGrp="1" noChangeArrowheads="1"/>
          </p:cNvSpPr>
          <p:nvPr>
            <p:ph idx="1"/>
          </p:nvPr>
        </p:nvSpPr>
        <p:spPr>
          <a:xfrm>
            <a:off x="685800" y="1071563"/>
            <a:ext cx="7848600" cy="5557837"/>
          </a:xfrm>
        </p:spPr>
        <p:txBody>
          <a:bodyPr/>
          <a:lstStyle/>
          <a:p>
            <a:pPr marL="0" indent="0">
              <a:spcBef>
                <a:spcPct val="0"/>
              </a:spcBef>
            </a:pPr>
            <a:r>
              <a:rPr lang="en-US" dirty="0">
                <a:solidFill>
                  <a:schemeClr val="tx1"/>
                </a:solidFill>
                <a:cs typeface="Times New Roman" pitchFamily="18" charset="0"/>
              </a:rPr>
              <a:t>There can be more than 30 dictionary tables. </a:t>
            </a:r>
            <a:r>
              <a:rPr lang="en-US">
                <a:solidFill>
                  <a:schemeClr val="tx1"/>
                </a:solidFill>
                <a:cs typeface="Times New Roman" pitchFamily="18" charset="0"/>
              </a:rPr>
              <a:t>We </a:t>
            </a:r>
            <a:r>
              <a:rPr lang="en-US">
                <a:cs typeface="Times New Roman" pitchFamily="18" charset="0"/>
              </a:rPr>
              <a:t>will</a:t>
            </a:r>
            <a:r>
              <a:rPr lang="en-US">
                <a:solidFill>
                  <a:schemeClr val="tx1"/>
                </a:solidFill>
                <a:cs typeface="Times New Roman" pitchFamily="18" charset="0"/>
              </a:rPr>
              <a:t> </a:t>
            </a:r>
            <a:r>
              <a:rPr lang="en-US">
                <a:cs typeface="Times New Roman" pitchFamily="18" charset="0"/>
              </a:rPr>
              <a:t>focus</a:t>
            </a:r>
            <a:r>
              <a:rPr lang="en-US">
                <a:solidFill>
                  <a:schemeClr val="tx1"/>
                </a:solidFill>
                <a:cs typeface="Times New Roman" pitchFamily="18" charset="0"/>
              </a:rPr>
              <a:t> </a:t>
            </a:r>
            <a:r>
              <a:rPr lang="en-US" dirty="0">
                <a:solidFill>
                  <a:schemeClr val="tx1"/>
                </a:solidFill>
                <a:cs typeface="Times New Roman" pitchFamily="18" charset="0"/>
              </a:rPr>
              <a:t>on using data from three of the tables.</a:t>
            </a:r>
          </a:p>
          <a:p>
            <a:pPr marL="0" indent="0">
              <a:spcBef>
                <a:spcPct val="0"/>
              </a:spcBef>
            </a:pPr>
            <a:r>
              <a:rPr lang="en-US" sz="1400" dirty="0">
                <a:solidFill>
                  <a:schemeClr val="tx1"/>
                </a:solidFill>
                <a:cs typeface="Times New Roman" pitchFamily="18" charset="0"/>
              </a:rPr>
              <a:t> </a:t>
            </a:r>
          </a:p>
          <a:p>
            <a:pPr marL="0" indent="0">
              <a:spcBef>
                <a:spcPct val="0"/>
              </a:spcBef>
            </a:pPr>
            <a:r>
              <a:rPr lang="en-US" b="1" dirty="0">
                <a:solidFill>
                  <a:srgbClr val="800080"/>
                </a:solidFill>
                <a:cs typeface="Times New Roman" pitchFamily="18" charset="0"/>
              </a:rPr>
              <a:t>DICTIONARY.TABLES</a:t>
            </a:r>
          </a:p>
          <a:p>
            <a:pPr marL="566738" lvl="2" indent="-336550">
              <a:spcBef>
                <a:spcPct val="0"/>
              </a:spcBef>
            </a:pPr>
            <a:r>
              <a:rPr lang="en-US" dirty="0">
                <a:cs typeface="Times New Roman" pitchFamily="18" charset="0"/>
              </a:rPr>
              <a:t>detailed information about tables</a:t>
            </a:r>
          </a:p>
          <a:p>
            <a:pPr marL="0" indent="0">
              <a:spcBef>
                <a:spcPct val="0"/>
              </a:spcBef>
            </a:pPr>
            <a:r>
              <a:rPr lang="en-US" b="1" dirty="0">
                <a:solidFill>
                  <a:srgbClr val="800080"/>
                </a:solidFill>
                <a:cs typeface="Times New Roman" pitchFamily="18" charset="0"/>
              </a:rPr>
              <a:t>DICTIONARY.COLUMNS</a:t>
            </a:r>
          </a:p>
          <a:p>
            <a:pPr marL="566738" lvl="2" indent="-336550">
              <a:spcBef>
                <a:spcPct val="0"/>
              </a:spcBef>
            </a:pPr>
            <a:r>
              <a:rPr lang="en-US" dirty="0">
                <a:cs typeface="Times New Roman" pitchFamily="18" charset="0"/>
              </a:rPr>
              <a:t>detailed information about all columns in all tables</a:t>
            </a:r>
          </a:p>
          <a:p>
            <a:pPr marL="0" lvl="2" indent="0">
              <a:spcBef>
                <a:spcPct val="0"/>
              </a:spcBef>
              <a:buNone/>
            </a:pPr>
            <a:r>
              <a:rPr lang="en-US" b="1" dirty="0">
                <a:solidFill>
                  <a:srgbClr val="800080"/>
                </a:solidFill>
                <a:cs typeface="Times New Roman" pitchFamily="18" charset="0"/>
              </a:rPr>
              <a:t>DICTIONARY.MEMBERS</a:t>
            </a:r>
          </a:p>
          <a:p>
            <a:pPr marL="566738" lvl="2" indent="-336550">
              <a:spcBef>
                <a:spcPct val="0"/>
              </a:spcBef>
            </a:pPr>
            <a:r>
              <a:rPr lang="en-US" dirty="0">
                <a:cs typeface="Times New Roman" pitchFamily="18" charset="0"/>
              </a:rPr>
              <a:t>general information about SAS library members</a:t>
            </a:r>
          </a:p>
        </p:txBody>
      </p:sp>
    </p:spTree>
    <p:extLst>
      <p:ext uri="{BB962C8B-B14F-4D97-AF65-F5344CB8AC3E}">
        <p14:creationId xmlns:p14="http://schemas.microsoft.com/office/powerpoint/2010/main" val="260090947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4"/>
          <p:cNvSpPr>
            <a:spLocks noGrp="1" noChangeArrowheads="1"/>
          </p:cNvSpPr>
          <p:nvPr>
            <p:ph type="title"/>
          </p:nvPr>
        </p:nvSpPr>
        <p:spPr/>
        <p:txBody>
          <a:bodyPr/>
          <a:lstStyle/>
          <a:p>
            <a:r>
              <a:rPr lang="en-US" altLang="en-US"/>
              <a:t>8.05 Quiz – Correct Answer</a:t>
            </a:r>
            <a:endParaRPr lang="en-US" altLang="en-US" dirty="0"/>
          </a:p>
        </p:txBody>
      </p:sp>
      <p:sp>
        <p:nvSpPr>
          <p:cNvPr id="2051" name="Rectangle 5"/>
          <p:cNvSpPr>
            <a:spLocks noGrp="1" noChangeArrowheads="1"/>
          </p:cNvSpPr>
          <p:nvPr>
            <p:ph idx="1"/>
          </p:nvPr>
        </p:nvSpPr>
        <p:spPr/>
        <p:txBody>
          <a:bodyPr/>
          <a:lstStyle/>
          <a:p>
            <a:pPr marL="0" indent="0"/>
            <a:r>
              <a:rPr lang="en-US" dirty="0"/>
              <a:t>What happens if the macro</a:t>
            </a:r>
            <a:br>
              <a:rPr lang="en-US" dirty="0"/>
            </a:br>
            <a:r>
              <a:rPr lang="en-US" dirty="0"/>
              <a:t>variable value includes quotation</a:t>
            </a:r>
            <a:br>
              <a:rPr lang="en-US" dirty="0"/>
            </a:br>
            <a:r>
              <a:rPr lang="en-US" dirty="0"/>
              <a:t>marks?</a:t>
            </a:r>
          </a:p>
          <a:p>
            <a:pPr marL="0" indent="0"/>
            <a:endParaRPr lang="en-US" dirty="0"/>
          </a:p>
          <a:p>
            <a:pPr marL="0" indent="0"/>
            <a:endParaRPr lang="en-US" dirty="0"/>
          </a:p>
          <a:p>
            <a:br>
              <a:rPr lang="en-US" b="1" dirty="0"/>
            </a:br>
            <a:endParaRPr lang="en-US" b="1" dirty="0"/>
          </a:p>
          <a:p>
            <a:endParaRPr lang="en-US" dirty="0"/>
          </a:p>
          <a:p>
            <a:endParaRPr lang="en-US" dirty="0"/>
          </a:p>
          <a:p>
            <a:endParaRPr lang="en-US" dirty="0"/>
          </a:p>
          <a:p>
            <a:endParaRPr lang="en-US" sz="1200" dirty="0"/>
          </a:p>
          <a:p>
            <a:r>
              <a:rPr lang="en-US" dirty="0"/>
              <a:t>Partial SAS Log</a:t>
            </a:r>
          </a:p>
          <a:p>
            <a:endParaRPr lang="en-US" dirty="0"/>
          </a:p>
          <a:p>
            <a:pPr marL="0" indent="0"/>
            <a:endParaRPr lang="en-US" dirty="0"/>
          </a:p>
        </p:txBody>
      </p:sp>
      <p:sp>
        <p:nvSpPr>
          <p:cNvPr id="6" name="Freeform 46"/>
          <p:cNvSpPr>
            <a:spLocks/>
          </p:cNvSpPr>
          <p:nvPr/>
        </p:nvSpPr>
        <p:spPr bwMode="auto">
          <a:xfrm>
            <a:off x="383465" y="2249604"/>
            <a:ext cx="4949952" cy="1992376"/>
          </a:xfrm>
          <a:custGeom>
            <a:avLst/>
            <a:gdLst>
              <a:gd name="T0" fmla="*/ 2147483647 w 3552"/>
              <a:gd name="T1" fmla="*/ 2147483647 h 1008"/>
              <a:gd name="T2" fmla="*/ 0 w 3552"/>
              <a:gd name="T3" fmla="*/ 2147483647 h 1008"/>
              <a:gd name="T4" fmla="*/ 0 w 3552"/>
              <a:gd name="T5" fmla="*/ 2147483647 h 1008"/>
              <a:gd name="T6" fmla="*/ 2147483647 w 3552"/>
              <a:gd name="T7" fmla="*/ 2147483647 h 1008"/>
              <a:gd name="T8" fmla="*/ 2147483647 w 3552"/>
              <a:gd name="T9" fmla="*/ 0 h 1008"/>
              <a:gd name="T10" fmla="*/ 2147483647 w 3552"/>
              <a:gd name="T11" fmla="*/ 0 h 1008"/>
              <a:gd name="T12" fmla="*/ 0 60000 65536"/>
              <a:gd name="T13" fmla="*/ 0 60000 65536"/>
              <a:gd name="T14" fmla="*/ 0 60000 65536"/>
              <a:gd name="T15" fmla="*/ 0 60000 65536"/>
              <a:gd name="T16" fmla="*/ 0 60000 65536"/>
              <a:gd name="T17" fmla="*/ 0 60000 65536"/>
              <a:gd name="T18" fmla="*/ 0 w 3552"/>
              <a:gd name="T19" fmla="*/ 0 h 1008"/>
              <a:gd name="T20" fmla="*/ 3552 w 3552"/>
              <a:gd name="T21" fmla="*/ 1008 h 1008"/>
            </a:gdLst>
            <a:ahLst/>
            <a:cxnLst>
              <a:cxn ang="T12">
                <a:pos x="T0" y="T1"/>
              </a:cxn>
              <a:cxn ang="T13">
                <a:pos x="T2" y="T3"/>
              </a:cxn>
              <a:cxn ang="T14">
                <a:pos x="T4" y="T5"/>
              </a:cxn>
              <a:cxn ang="T15">
                <a:pos x="T6" y="T7"/>
              </a:cxn>
              <a:cxn ang="T16">
                <a:pos x="T8" y="T9"/>
              </a:cxn>
              <a:cxn ang="T17">
                <a:pos x="T10" y="T11"/>
              </a:cxn>
            </a:cxnLst>
            <a:rect l="T18" t="T19" r="T20" b="T21"/>
            <a:pathLst>
              <a:path w="3552" h="1008">
                <a:moveTo>
                  <a:pt x="192" y="1008"/>
                </a:moveTo>
                <a:lnTo>
                  <a:pt x="0" y="1008"/>
                </a:lnTo>
                <a:lnTo>
                  <a:pt x="0" y="384"/>
                </a:lnTo>
                <a:lnTo>
                  <a:pt x="2976" y="384"/>
                </a:lnTo>
                <a:lnTo>
                  <a:pt x="2976" y="0"/>
                </a:lnTo>
                <a:lnTo>
                  <a:pt x="3552" y="0"/>
                </a:lnTo>
              </a:path>
            </a:pathLst>
          </a:custGeom>
          <a:noFill/>
          <a:ln w="19050">
            <a:solidFill>
              <a:schemeClr val="tx2"/>
            </a:solidFill>
            <a:round/>
            <a:headEnd type="none" w="med" len="lg"/>
            <a:tailEnd type="triangle" w="med" len="lg"/>
          </a:ln>
          <a:extLst>
            <a:ext uri="{909E8E84-426E-40DD-AFC4-6F175D3DCCD1}">
              <a14:hiddenFill xmlns:a14="http://schemas.microsoft.com/office/drawing/2010/main">
                <a:solidFill>
                  <a:srgbClr val="FFFFFF"/>
                </a:solidFill>
              </a14:hiddenFill>
            </a:ext>
          </a:extLst>
        </p:spPr>
        <p:txBody>
          <a:bodyPr lIns="88900" tIns="88900" rIns="88900" bIns="88900"/>
          <a:lstStyle/>
          <a:p>
            <a:endParaRPr lang="en-US" dirty="0"/>
          </a:p>
        </p:txBody>
      </p:sp>
      <p:sp>
        <p:nvSpPr>
          <p:cNvPr id="7" name="Freeform 2"/>
          <p:cNvSpPr>
            <a:spLocks/>
          </p:cNvSpPr>
          <p:nvPr/>
        </p:nvSpPr>
        <p:spPr bwMode="auto">
          <a:xfrm>
            <a:off x="4096512" y="2249424"/>
            <a:ext cx="4742688" cy="2562289"/>
          </a:xfrm>
          <a:custGeom>
            <a:avLst/>
            <a:gdLst>
              <a:gd name="T0" fmla="*/ 2147483647 w 1584"/>
              <a:gd name="T1" fmla="*/ 0 h 960"/>
              <a:gd name="T2" fmla="*/ 2147483647 w 1584"/>
              <a:gd name="T3" fmla="*/ 0 h 960"/>
              <a:gd name="T4" fmla="*/ 2147483647 w 1584"/>
              <a:gd name="T5" fmla="*/ 2147483647 h 960"/>
              <a:gd name="T6" fmla="*/ 0 w 1584"/>
              <a:gd name="T7" fmla="*/ 2147483647 h 960"/>
              <a:gd name="T8" fmla="*/ 0 60000 65536"/>
              <a:gd name="T9" fmla="*/ 0 60000 65536"/>
              <a:gd name="T10" fmla="*/ 0 60000 65536"/>
              <a:gd name="T11" fmla="*/ 0 60000 65536"/>
              <a:gd name="T12" fmla="*/ 0 w 1584"/>
              <a:gd name="T13" fmla="*/ 0 h 960"/>
              <a:gd name="T14" fmla="*/ 1584 w 1584"/>
              <a:gd name="T15" fmla="*/ 960 h 960"/>
            </a:gdLst>
            <a:ahLst/>
            <a:cxnLst>
              <a:cxn ang="T8">
                <a:pos x="T0" y="T1"/>
              </a:cxn>
              <a:cxn ang="T9">
                <a:pos x="T2" y="T3"/>
              </a:cxn>
              <a:cxn ang="T10">
                <a:pos x="T4" y="T5"/>
              </a:cxn>
              <a:cxn ang="T11">
                <a:pos x="T6" y="T7"/>
              </a:cxn>
            </a:cxnLst>
            <a:rect l="T12" t="T13" r="T14" b="T15"/>
            <a:pathLst>
              <a:path w="1584" h="960">
                <a:moveTo>
                  <a:pt x="1440" y="0"/>
                </a:moveTo>
                <a:lnTo>
                  <a:pt x="1584" y="0"/>
                </a:lnTo>
                <a:lnTo>
                  <a:pt x="1584" y="960"/>
                </a:lnTo>
                <a:lnTo>
                  <a:pt x="0" y="960"/>
                </a:lnTo>
              </a:path>
            </a:pathLst>
          </a:custGeom>
          <a:noFill/>
          <a:ln w="19050">
            <a:solidFill>
              <a:schemeClr val="tx2"/>
            </a:solidFill>
            <a:round/>
            <a:headEnd type="none" w="med" len="lg"/>
            <a:tailEnd type="triangle" w="med" len="lg"/>
          </a:ln>
          <a:extLst>
            <a:ext uri="{909E8E84-426E-40DD-AFC4-6F175D3DCCD1}">
              <a14:hiddenFill xmlns:a14="http://schemas.microsoft.com/office/drawing/2010/main">
                <a:solidFill>
                  <a:srgbClr val="FFFFFF"/>
                </a:solidFill>
              </a14:hiddenFill>
            </a:ext>
          </a:extLst>
        </p:spPr>
        <p:txBody>
          <a:bodyPr lIns="88900" tIns="88900" rIns="88900" bIns="88900"/>
          <a:lstStyle/>
          <a:p>
            <a:endParaRPr lang="en-US" dirty="0"/>
          </a:p>
        </p:txBody>
      </p:sp>
      <p:graphicFrame>
        <p:nvGraphicFramePr>
          <p:cNvPr id="8" name="Group 93"/>
          <p:cNvGraphicFramePr>
            <a:graphicFrameLocks noGrp="1"/>
          </p:cNvGraphicFramePr>
          <p:nvPr>
            <p:extLst>
              <p:ext uri="{D42A27DB-BD31-4B8C-83A1-F6EECF244321}">
                <p14:modId xmlns:p14="http://schemas.microsoft.com/office/powerpoint/2010/main" val="2498493654"/>
              </p:ext>
            </p:extLst>
          </p:nvPr>
        </p:nvGraphicFramePr>
        <p:xfrm>
          <a:off x="5385816" y="1393952"/>
          <a:ext cx="3040062" cy="1852168"/>
        </p:xfrm>
        <a:graphic>
          <a:graphicData uri="http://schemas.openxmlformats.org/drawingml/2006/table">
            <a:tbl>
              <a:tblPr/>
              <a:tblGrid>
                <a:gridCol w="1363662">
                  <a:extLst>
                    <a:ext uri="{9D8B030D-6E8A-4147-A177-3AD203B41FA5}">
                      <a16:colId xmlns:a16="http://schemas.microsoft.com/office/drawing/2014/main" val="20000"/>
                    </a:ext>
                  </a:extLst>
                </a:gridCol>
                <a:gridCol w="1676400">
                  <a:extLst>
                    <a:ext uri="{9D8B030D-6E8A-4147-A177-3AD203B41FA5}">
                      <a16:colId xmlns:a16="http://schemas.microsoft.com/office/drawing/2014/main" val="20001"/>
                    </a:ext>
                  </a:extLst>
                </a:gridCol>
              </a:tblGrid>
              <a:tr h="365713">
                <a:tc gridSpan="2">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400" b="0" i="0" u="none" strike="noStrike" cap="none" normalizeH="0" baseline="0" dirty="0">
                          <a:ln>
                            <a:noFill/>
                          </a:ln>
                          <a:solidFill>
                            <a:srgbClr val="000000"/>
                          </a:solidFill>
                          <a:effectLst/>
                          <a:latin typeface="Arial" pitchFamily="34" charset="0"/>
                        </a:rPr>
                        <a:t>Global Symbol Table</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cap="flat">
                      <a:noFill/>
                    </a:lnTlToBr>
                    <a:lnBlToTr cap="flat">
                      <a:noFill/>
                    </a:lnBlToTr>
                    <a:solidFill>
                      <a:srgbClr val="FFFFFF"/>
                    </a:solidFill>
                  </a:tcPr>
                </a:tc>
                <a:tc hMerge="1">
                  <a:txBody>
                    <a:bodyPr/>
                    <a:lstStyle/>
                    <a:p>
                      <a:endParaRPr lang="en-US"/>
                    </a:p>
                  </a:txBody>
                  <a:tcPr/>
                </a:tc>
                <a:extLst>
                  <a:ext uri="{0D108BD9-81ED-4DB2-BD59-A6C34878D82A}">
                    <a16:rowId xmlns:a16="http://schemas.microsoft.com/office/drawing/2014/main" val="10000"/>
                  </a:ext>
                </a:extLst>
              </a:tr>
              <a:tr h="345905">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Arial"/>
                        </a:rPr>
                        <a:t>Name</a:t>
                      </a:r>
                    </a:p>
                  </a:txBody>
                  <a:tcPr marL="88900" marR="8890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cap="flat">
                      <a:noFill/>
                    </a:lnTlToBr>
                    <a:lnBlToTr cap="flat">
                      <a:noFill/>
                    </a:lnBlToTr>
                    <a:solidFill>
                      <a:srgbClr val="F9DF78"/>
                    </a:solid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Arial"/>
                        </a:rPr>
                        <a:t>Value</a:t>
                      </a:r>
                    </a:p>
                  </a:txBody>
                  <a:tcPr marL="88900" marR="8890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solidFill>
                      <a:srgbClr val="F9DF78"/>
                    </a:solidFill>
                  </a:tcPr>
                </a:tc>
                <a:extLst>
                  <a:ext uri="{0D108BD9-81ED-4DB2-BD59-A6C34878D82A}">
                    <a16:rowId xmlns:a16="http://schemas.microsoft.com/office/drawing/2014/main" val="10001"/>
                  </a:ext>
                </a:extLst>
              </a:tr>
              <a:tr h="345905">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0" i="0" u="none" strike="noStrike" cap="none" normalizeH="0" baseline="0" dirty="0">
                          <a:ln>
                            <a:noFill/>
                          </a:ln>
                          <a:solidFill>
                            <a:srgbClr val="000000"/>
                          </a:solidFill>
                          <a:effectLst/>
                          <a:latin typeface="Arial"/>
                        </a:rPr>
                        <a:t>CITY</a:t>
                      </a:r>
                    </a:p>
                  </a:txBody>
                  <a:tcPr marL="88900" marR="8890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cap="flat">
                      <a:noFill/>
                    </a:lnTlToBr>
                    <a:lnBlToTr cap="flat">
                      <a:noFill/>
                    </a:lnBlToTr>
                    <a:solidFill>
                      <a:srgbClr val="FFFFE1"/>
                    </a:solid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0" i="0" u="none" strike="noStrike" cap="none" normalizeH="0" baseline="0" dirty="0">
                          <a:ln>
                            <a:noFill/>
                          </a:ln>
                          <a:solidFill>
                            <a:srgbClr val="000000"/>
                          </a:solidFill>
                          <a:effectLst/>
                          <a:latin typeface="+mn-lt"/>
                        </a:rPr>
                        <a:t>'San Diego'</a:t>
                      </a:r>
                      <a:endParaRPr kumimoji="0" lang="en-US" sz="2000" b="0" i="0" u="none" strike="noStrike" cap="none" normalizeH="0" baseline="0" dirty="0">
                        <a:ln>
                          <a:noFill/>
                        </a:ln>
                        <a:solidFill>
                          <a:srgbClr val="000000"/>
                        </a:solidFill>
                        <a:effectLst/>
                        <a:latin typeface="Arial"/>
                      </a:endParaRPr>
                    </a:p>
                  </a:txBody>
                  <a:tcPr marL="88900" marR="8890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solidFill>
                      <a:srgbClr val="FFFFE1"/>
                    </a:solidFill>
                  </a:tcPr>
                </a:tc>
                <a:extLst>
                  <a:ext uri="{0D108BD9-81ED-4DB2-BD59-A6C34878D82A}">
                    <a16:rowId xmlns:a16="http://schemas.microsoft.com/office/drawing/2014/main" val="10002"/>
                  </a:ext>
                </a:extLst>
              </a:tr>
              <a:tr h="345905">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0" i="0" u="none" strike="noStrike" cap="none" normalizeH="0" baseline="0" dirty="0">
                          <a:ln>
                            <a:noFill/>
                          </a:ln>
                          <a:solidFill>
                            <a:srgbClr val="000000"/>
                          </a:solidFill>
                          <a:effectLst/>
                          <a:latin typeface="Arial"/>
                        </a:rPr>
                        <a:t>DATE</a:t>
                      </a:r>
                    </a:p>
                  </a:txBody>
                  <a:tcPr marL="88900" marR="8890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cap="flat">
                      <a:noFill/>
                    </a:lnTlToBr>
                    <a:lnBlToTr cap="flat">
                      <a:noFill/>
                    </a:lnBlToTr>
                    <a:solidFill>
                      <a:srgbClr val="FFFFE1"/>
                    </a:solid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0" i="0" u="none" strike="noStrike" cap="none" normalizeH="0" baseline="0" dirty="0">
                          <a:ln>
                            <a:noFill/>
                          </a:ln>
                          <a:solidFill>
                            <a:srgbClr val="000000"/>
                          </a:solidFill>
                          <a:effectLst/>
                          <a:latin typeface="Arial"/>
                        </a:rPr>
                        <a:t>05JAN2007</a:t>
                      </a:r>
                    </a:p>
                  </a:txBody>
                  <a:tcPr marL="88900" marR="8890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solidFill>
                      <a:srgbClr val="FFFFE1"/>
                    </a:solidFill>
                  </a:tcPr>
                </a:tc>
                <a:extLst>
                  <a:ext uri="{0D108BD9-81ED-4DB2-BD59-A6C34878D82A}">
                    <a16:rowId xmlns:a16="http://schemas.microsoft.com/office/drawing/2014/main" val="10003"/>
                  </a:ext>
                </a:extLst>
              </a:tr>
              <a:tr h="448693">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0" i="0" u="none" strike="noStrike" cap="none" normalizeH="0" baseline="0" dirty="0">
                          <a:ln>
                            <a:noFill/>
                          </a:ln>
                          <a:solidFill>
                            <a:srgbClr val="000000"/>
                          </a:solidFill>
                          <a:effectLst/>
                          <a:latin typeface="Arial"/>
                        </a:rPr>
                        <a:t>AMOUNT</a:t>
                      </a:r>
                    </a:p>
                  </a:txBody>
                  <a:tcPr marL="88900" marR="8890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cap="flat">
                      <a:noFill/>
                    </a:lnTlToBr>
                    <a:lnBlToTr cap="flat">
                      <a:noFill/>
                    </a:lnBlToTr>
                    <a:solidFill>
                      <a:srgbClr val="FFFFE1"/>
                    </a:solid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0" i="0" u="none" strike="noStrike" cap="none" normalizeH="0" baseline="0" dirty="0">
                          <a:ln>
                            <a:noFill/>
                          </a:ln>
                          <a:solidFill>
                            <a:srgbClr val="000000"/>
                          </a:solidFill>
                          <a:effectLst/>
                          <a:latin typeface="Arial"/>
                        </a:rPr>
                        <a:t>975</a:t>
                      </a:r>
                    </a:p>
                  </a:txBody>
                  <a:tcPr marL="88900" marR="8890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solidFill>
                      <a:srgbClr val="FFFFE1"/>
                    </a:solidFill>
                  </a:tcPr>
                </a:tc>
                <a:extLst>
                  <a:ext uri="{0D108BD9-81ED-4DB2-BD59-A6C34878D82A}">
                    <a16:rowId xmlns:a16="http://schemas.microsoft.com/office/drawing/2014/main" val="10004"/>
                  </a:ext>
                </a:extLst>
              </a:tr>
            </a:tbl>
          </a:graphicData>
        </a:graphic>
      </p:graphicFrame>
      <p:sp>
        <p:nvSpPr>
          <p:cNvPr id="9" name="Text Box 47"/>
          <p:cNvSpPr txBox="1">
            <a:spLocks noChangeArrowheads="1"/>
          </p:cNvSpPr>
          <p:nvPr/>
        </p:nvSpPr>
        <p:spPr bwMode="auto">
          <a:xfrm>
            <a:off x="685800" y="4598988"/>
            <a:ext cx="3093154" cy="457561"/>
          </a:xfrm>
          <a:prstGeom prst="rect">
            <a:avLst/>
          </a:prstGeom>
          <a:solidFill>
            <a:srgbClr val="FFFFFF"/>
          </a:solidFill>
          <a:ln w="38100">
            <a:solidFill>
              <a:schemeClr val="tx2"/>
            </a:solidFill>
            <a:miter lim="800000"/>
            <a:headEnd type="none" w="sm" len="sm"/>
            <a:tailEnd type="none" w="sm" len="sm"/>
          </a:ln>
        </p:spPr>
        <p:txBody>
          <a:bodyPr wrap="none" tIns="91440" rIns="50800" bIns="50800">
            <a:spAutoFit/>
          </a:bodyPr>
          <a:lstStyle>
            <a:lvl1pPr eaLnBrk="0" hangingPunct="0">
              <a:defRPr sz="2400">
                <a:solidFill>
                  <a:schemeClr val="tx1"/>
                </a:solidFill>
                <a:latin typeface="Arial" pitchFamily="34" charset="0"/>
                <a:cs typeface="Arial" pitchFamily="34" charset="0"/>
              </a:defRPr>
            </a:lvl1pPr>
            <a:lvl2pPr marL="742950" indent="-285750" eaLnBrk="0" hangingPunct="0">
              <a:defRPr sz="2400">
                <a:solidFill>
                  <a:schemeClr val="tx1"/>
                </a:solidFill>
                <a:latin typeface="Arial" pitchFamily="34" charset="0"/>
                <a:cs typeface="Arial" pitchFamily="34" charset="0"/>
              </a:defRPr>
            </a:lvl2pPr>
            <a:lvl3pPr marL="1143000" indent="-228600" eaLnBrk="0" hangingPunct="0">
              <a:defRPr sz="2400">
                <a:solidFill>
                  <a:schemeClr val="tx1"/>
                </a:solidFill>
                <a:latin typeface="Arial" pitchFamily="34" charset="0"/>
                <a:cs typeface="Arial" pitchFamily="34" charset="0"/>
              </a:defRPr>
            </a:lvl3pPr>
            <a:lvl4pPr marL="1600200" indent="-228600" eaLnBrk="0" hangingPunct="0">
              <a:defRPr sz="2400">
                <a:solidFill>
                  <a:schemeClr val="tx1"/>
                </a:solidFill>
                <a:latin typeface="Arial" pitchFamily="34" charset="0"/>
                <a:cs typeface="Arial" pitchFamily="34" charset="0"/>
              </a:defRPr>
            </a:lvl4pPr>
            <a:lvl5pPr marL="2057400" indent="-228600" eaLnBrk="0" hangingPunct="0">
              <a:defRPr sz="24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cs typeface="Arial" pitchFamily="34" charset="0"/>
              </a:defRPr>
            </a:lvl9pPr>
          </a:lstStyle>
          <a:p>
            <a:pPr>
              <a:lnSpc>
                <a:spcPct val="85000"/>
              </a:lnSpc>
            </a:pPr>
            <a:r>
              <a:rPr lang="en-US" b="1" dirty="0">
                <a:latin typeface="Courier New" pitchFamily="49" charset="0"/>
              </a:rPr>
              <a:t>where city="??";</a:t>
            </a:r>
          </a:p>
        </p:txBody>
      </p:sp>
      <p:sp>
        <p:nvSpPr>
          <p:cNvPr id="10" name="Text Box 9"/>
          <p:cNvSpPr txBox="1">
            <a:spLocks noChangeArrowheads="1"/>
          </p:cNvSpPr>
          <p:nvPr/>
        </p:nvSpPr>
        <p:spPr bwMode="auto">
          <a:xfrm>
            <a:off x="685800" y="4013200"/>
            <a:ext cx="3646191" cy="457561"/>
          </a:xfrm>
          <a:prstGeom prst="rect">
            <a:avLst/>
          </a:prstGeom>
          <a:solidFill>
            <a:srgbClr val="FFFFFF"/>
          </a:solidFill>
          <a:ln w="38100">
            <a:solidFill>
              <a:schemeClr val="tx2"/>
            </a:solidFill>
            <a:miter lim="800000"/>
            <a:headEnd type="none" w="sm" len="sm"/>
            <a:tailEnd type="none" w="sm" len="sm"/>
          </a:ln>
        </p:spPr>
        <p:txBody>
          <a:bodyPr wrap="none" tIns="91440" rIns="50800" bIns="50800">
            <a:spAutoFit/>
          </a:bodyPr>
          <a:lstStyle>
            <a:lvl1pPr eaLnBrk="0" hangingPunct="0">
              <a:defRPr sz="2400">
                <a:solidFill>
                  <a:schemeClr val="tx1"/>
                </a:solidFill>
                <a:latin typeface="Arial" pitchFamily="34" charset="0"/>
                <a:cs typeface="Arial" pitchFamily="34" charset="0"/>
              </a:defRPr>
            </a:lvl1pPr>
            <a:lvl2pPr marL="742950" indent="-285750" eaLnBrk="0" hangingPunct="0">
              <a:defRPr sz="2400">
                <a:solidFill>
                  <a:schemeClr val="tx1"/>
                </a:solidFill>
                <a:latin typeface="Arial" pitchFamily="34" charset="0"/>
                <a:cs typeface="Arial" pitchFamily="34" charset="0"/>
              </a:defRPr>
            </a:lvl2pPr>
            <a:lvl3pPr marL="1143000" indent="-228600" eaLnBrk="0" hangingPunct="0">
              <a:defRPr sz="2400">
                <a:solidFill>
                  <a:schemeClr val="tx1"/>
                </a:solidFill>
                <a:latin typeface="Arial" pitchFamily="34" charset="0"/>
                <a:cs typeface="Arial" pitchFamily="34" charset="0"/>
              </a:defRPr>
            </a:lvl3pPr>
            <a:lvl4pPr marL="1600200" indent="-228600" eaLnBrk="0" hangingPunct="0">
              <a:defRPr sz="2400">
                <a:solidFill>
                  <a:schemeClr val="tx1"/>
                </a:solidFill>
                <a:latin typeface="Arial" pitchFamily="34" charset="0"/>
                <a:cs typeface="Arial" pitchFamily="34" charset="0"/>
              </a:defRPr>
            </a:lvl4pPr>
            <a:lvl5pPr marL="2057400" indent="-228600" eaLnBrk="0" hangingPunct="0">
              <a:defRPr sz="24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cs typeface="Arial" pitchFamily="34" charset="0"/>
              </a:defRPr>
            </a:lvl9pPr>
          </a:lstStyle>
          <a:p>
            <a:pPr>
              <a:lnSpc>
                <a:spcPct val="85000"/>
              </a:lnSpc>
            </a:pPr>
            <a:r>
              <a:rPr lang="en-US" b="1" dirty="0">
                <a:latin typeface="Courier New" pitchFamily="49" charset="0"/>
              </a:rPr>
              <a:t>where city="&amp;city";</a:t>
            </a:r>
          </a:p>
        </p:txBody>
      </p:sp>
      <p:sp>
        <p:nvSpPr>
          <p:cNvPr id="11" name="Rectangle 168"/>
          <p:cNvSpPr>
            <a:spLocks noChangeArrowheads="1"/>
          </p:cNvSpPr>
          <p:nvPr>
            <p:custDataLst>
              <p:tags r:id="rId2"/>
            </p:custDataLst>
          </p:nvPr>
        </p:nvSpPr>
        <p:spPr bwMode="auto">
          <a:xfrm>
            <a:off x="2965705" y="4066350"/>
            <a:ext cx="938212" cy="336550"/>
          </a:xfrm>
          <a:prstGeom prst="rect">
            <a:avLst/>
          </a:prstGeom>
          <a:solidFill>
            <a:srgbClr val="99CCFF">
              <a:alpha val="50195"/>
            </a:srgbClr>
          </a:solidFill>
          <a:ln>
            <a:noFill/>
          </a:ln>
          <a:extLst>
            <a:ext uri="{91240B29-F687-4F45-9708-019B960494DF}">
              <a14:hiddenLine xmlns:a14="http://schemas.microsoft.com/office/drawing/2010/main" w="38100">
                <a:solidFill>
                  <a:srgbClr val="000000"/>
                </a:solidFill>
                <a:miter lim="800000"/>
                <a:headEnd type="none" w="med" len="lg"/>
                <a:tailEnd type="none" w="med" len="lg"/>
              </a14:hiddenLine>
            </a:ext>
          </a:extLst>
        </p:spPr>
        <p:txBody>
          <a:bodyPr wrap="none" lIns="88900" tIns="88900" rIns="88900" bIns="88900" anchor="ctr"/>
          <a:lstStyle/>
          <a:p>
            <a:pPr eaLnBrk="0" hangingPunct="0"/>
            <a:endParaRPr lang="en-US" dirty="0"/>
          </a:p>
        </p:txBody>
      </p:sp>
      <p:sp>
        <p:nvSpPr>
          <p:cNvPr id="12" name="TextBox 11"/>
          <p:cNvSpPr txBox="1"/>
          <p:nvPr/>
        </p:nvSpPr>
        <p:spPr>
          <a:xfrm>
            <a:off x="383465" y="2374392"/>
            <a:ext cx="4414670" cy="507318"/>
          </a:xfrm>
          <a:prstGeom prst="rect">
            <a:avLst/>
          </a:prstGeom>
          <a:solidFill>
            <a:srgbClr val="FFFFFF"/>
          </a:solidFill>
          <a:ln w="38100" cmpd="sng">
            <a:solidFill>
              <a:schemeClr val="tx2"/>
            </a:solidFill>
          </a:ln>
        </p:spPr>
        <p:txBody>
          <a:bodyPr vert="horz" wrap="none" lIns="88900" tIns="88900" rIns="266700" bIns="88900" rtlCol="0">
            <a:spAutoFit/>
          </a:bodyPr>
          <a:lstStyle/>
          <a:p>
            <a:pPr>
              <a:lnSpc>
                <a:spcPct val="85000"/>
              </a:lnSpc>
            </a:pPr>
            <a:r>
              <a:rPr lang="en-US" b="1" dirty="0">
                <a:latin typeface="Courier New"/>
              </a:rPr>
              <a:t>%let city='San Diego';</a:t>
            </a:r>
          </a:p>
        </p:txBody>
      </p:sp>
      <p:sp>
        <p:nvSpPr>
          <p:cNvPr id="13" name="TextBox 12"/>
          <p:cNvSpPr txBox="1"/>
          <p:nvPr/>
        </p:nvSpPr>
        <p:spPr>
          <a:xfrm>
            <a:off x="685800" y="5819167"/>
            <a:ext cx="3635611" cy="425758"/>
          </a:xfrm>
          <a:prstGeom prst="rect">
            <a:avLst/>
          </a:prstGeom>
          <a:solidFill>
            <a:srgbClr val="FFFFFF"/>
          </a:solidFill>
          <a:ln w="38100" cmpd="sng">
            <a:solidFill>
              <a:schemeClr val="tx2"/>
            </a:solidFill>
          </a:ln>
        </p:spPr>
        <p:txBody>
          <a:bodyPr vert="horz" wrap="none" lIns="88900" tIns="88900" rIns="88900" bIns="88900" rtlCol="0">
            <a:spAutoFit/>
          </a:bodyPr>
          <a:lstStyle/>
          <a:p>
            <a:r>
              <a:rPr lang="en-US" sz="1600" b="1" dirty="0">
                <a:latin typeface="SAS Monospace"/>
              </a:rPr>
              <a:t>NOTE: No rows were selected.</a:t>
            </a:r>
          </a:p>
        </p:txBody>
      </p:sp>
      <p:sp>
        <p:nvSpPr>
          <p:cNvPr id="14" name="Program Name"/>
          <p:cNvSpPr txBox="1"/>
          <p:nvPr/>
        </p:nvSpPr>
        <p:spPr bwMode="auto">
          <a:xfrm>
            <a:off x="7956550" y="6324600"/>
            <a:ext cx="98135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rtlCol="0" anchor="b">
            <a:spAutoFit/>
          </a:bodyPr>
          <a:lstStyle/>
          <a:p>
            <a:pPr algn="r"/>
            <a:r>
              <a:rPr lang="en-US" sz="1600" b="1" dirty="0"/>
              <a:t>s108a02</a:t>
            </a:r>
          </a:p>
        </p:txBody>
      </p:sp>
      <p:sp>
        <p:nvSpPr>
          <p:cNvPr id="3" name="TextBox 2"/>
          <p:cNvSpPr txBox="1"/>
          <p:nvPr/>
        </p:nvSpPr>
        <p:spPr bwMode="auto">
          <a:xfrm>
            <a:off x="383464" y="3359275"/>
            <a:ext cx="8616269"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rtlCol="0" anchor="b">
            <a:spAutoFit/>
          </a:bodyPr>
          <a:lstStyle/>
          <a:p>
            <a:r>
              <a:rPr lang="en-US" b="1" dirty="0"/>
              <a:t>A macro variable resolves within double quotation marks.</a:t>
            </a:r>
          </a:p>
          <a:p>
            <a:endParaRPr lang="en-US" dirty="0">
              <a:solidFill>
                <a:srgbClr val="FFFFFF"/>
              </a:solidFill>
            </a:endParaRPr>
          </a:p>
        </p:txBody>
      </p:sp>
    </p:spTree>
    <p:custDataLst>
      <p:tags r:id="rId1"/>
    </p:custDataLst>
    <p:extLst>
      <p:ext uri="{BB962C8B-B14F-4D97-AF65-F5344CB8AC3E}">
        <p14:creationId xmlns:p14="http://schemas.microsoft.com/office/powerpoint/2010/main" val="176176866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ChangeArrowheads="1"/>
          </p:cNvSpPr>
          <p:nvPr>
            <p:ph type="title"/>
          </p:nvPr>
        </p:nvSpPr>
        <p:spPr/>
        <p:txBody>
          <a:bodyPr/>
          <a:lstStyle/>
          <a:p>
            <a:r>
              <a:rPr lang="en-US" dirty="0"/>
              <a:t>Referencing a Macro Variable </a:t>
            </a:r>
            <a:br>
              <a:rPr lang="en-US" dirty="0"/>
            </a:br>
            <a:r>
              <a:rPr lang="en-US" dirty="0"/>
              <a:t>in Quotation Marks</a:t>
            </a:r>
          </a:p>
        </p:txBody>
      </p:sp>
      <p:sp>
        <p:nvSpPr>
          <p:cNvPr id="82947" name="Rectangle 3"/>
          <p:cNvSpPr>
            <a:spLocks noGrp="1" noChangeArrowheads="1"/>
          </p:cNvSpPr>
          <p:nvPr>
            <p:ph idx="1"/>
          </p:nvPr>
        </p:nvSpPr>
        <p:spPr>
          <a:xfrm>
            <a:off x="685800" y="1071563"/>
            <a:ext cx="7848600" cy="4848225"/>
          </a:xfrm>
        </p:spPr>
        <p:txBody>
          <a:bodyPr/>
          <a:lstStyle/>
          <a:p>
            <a:pPr marL="0" indent="0">
              <a:spcBef>
                <a:spcPct val="35000"/>
              </a:spcBef>
              <a:buClrTx/>
              <a:buFontTx/>
              <a:buNone/>
            </a:pPr>
            <a:endParaRPr lang="en-US" dirty="0"/>
          </a:p>
          <a:p>
            <a:pPr marL="0" indent="0">
              <a:spcBef>
                <a:spcPct val="35000"/>
              </a:spcBef>
              <a:buClrTx/>
              <a:buFontTx/>
              <a:buNone/>
            </a:pPr>
            <a:r>
              <a:rPr lang="en-US" dirty="0"/>
              <a:t>A macro variable within </a:t>
            </a:r>
            <a:r>
              <a:rPr lang="en-US" b="1" i="1" dirty="0"/>
              <a:t>single</a:t>
            </a:r>
            <a:r>
              <a:rPr lang="en-US" dirty="0">
                <a:solidFill>
                  <a:srgbClr val="FF0000"/>
                </a:solidFill>
              </a:rPr>
              <a:t> </a:t>
            </a:r>
            <a:r>
              <a:rPr lang="en-US" dirty="0"/>
              <a:t>quotation marks will not resolve. The text is treated as literal, and no attempt </a:t>
            </a:r>
            <a:br>
              <a:rPr lang="en-US" dirty="0"/>
            </a:br>
            <a:r>
              <a:rPr lang="en-US" dirty="0"/>
              <a:t>is made to reference the global symbol table.</a:t>
            </a:r>
          </a:p>
          <a:p>
            <a:pPr marL="0" indent="0">
              <a:spcBef>
                <a:spcPct val="35000"/>
              </a:spcBef>
              <a:buClrTx/>
              <a:buFontTx/>
              <a:buNone/>
            </a:pPr>
            <a:endParaRPr lang="en-US" dirty="0"/>
          </a:p>
          <a:p>
            <a:pPr marL="0" indent="0">
              <a:spcBef>
                <a:spcPct val="35000"/>
              </a:spcBef>
              <a:buClrTx/>
              <a:buFontTx/>
              <a:buNone/>
            </a:pPr>
            <a:endParaRPr lang="en-US" sz="1400" dirty="0"/>
          </a:p>
          <a:p>
            <a:pPr marL="0" indent="0">
              <a:spcBef>
                <a:spcPct val="35000"/>
              </a:spcBef>
              <a:buClrTx/>
              <a:buFontTx/>
              <a:buNone/>
            </a:pPr>
            <a:r>
              <a:rPr lang="en-US" dirty="0"/>
              <a:t>Output</a:t>
            </a:r>
          </a:p>
        </p:txBody>
      </p:sp>
      <p:sp>
        <p:nvSpPr>
          <p:cNvPr id="82949" name="Text Box 4"/>
          <p:cNvSpPr txBox="1">
            <a:spLocks noChangeArrowheads="1"/>
          </p:cNvSpPr>
          <p:nvPr/>
        </p:nvSpPr>
        <p:spPr bwMode="auto">
          <a:xfrm>
            <a:off x="1600200" y="4140200"/>
            <a:ext cx="177800"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type="none" w="med" len="lg"/>
                <a:tailEnd type="none" w="med" len="lg"/>
              </a14:hiddenLine>
            </a:ext>
          </a:extLst>
        </p:spPr>
        <p:txBody>
          <a:bodyPr wrap="none" lIns="88900" tIns="88900" rIns="88900" bIns="88900">
            <a:spAutoFit/>
          </a:bodyPr>
          <a:lstStyle>
            <a:lvl1pPr eaLnBrk="0" hangingPunct="0">
              <a:defRPr sz="2400">
                <a:solidFill>
                  <a:schemeClr val="tx1"/>
                </a:solidFill>
                <a:latin typeface="Arial" pitchFamily="34" charset="0"/>
                <a:cs typeface="Arial" pitchFamily="34" charset="0"/>
              </a:defRPr>
            </a:lvl1pPr>
            <a:lvl2pPr marL="742950" indent="-285750" eaLnBrk="0" hangingPunct="0">
              <a:defRPr sz="2400">
                <a:solidFill>
                  <a:schemeClr val="tx1"/>
                </a:solidFill>
                <a:latin typeface="Arial" pitchFamily="34" charset="0"/>
                <a:cs typeface="Arial" pitchFamily="34" charset="0"/>
              </a:defRPr>
            </a:lvl2pPr>
            <a:lvl3pPr marL="1143000" indent="-228600" eaLnBrk="0" hangingPunct="0">
              <a:defRPr sz="2400">
                <a:solidFill>
                  <a:schemeClr val="tx1"/>
                </a:solidFill>
                <a:latin typeface="Arial" pitchFamily="34" charset="0"/>
                <a:cs typeface="Arial" pitchFamily="34" charset="0"/>
              </a:defRPr>
            </a:lvl3pPr>
            <a:lvl4pPr marL="1600200" indent="-228600" eaLnBrk="0" hangingPunct="0">
              <a:defRPr sz="2400">
                <a:solidFill>
                  <a:schemeClr val="tx1"/>
                </a:solidFill>
                <a:latin typeface="Arial" pitchFamily="34" charset="0"/>
                <a:cs typeface="Arial" pitchFamily="34" charset="0"/>
              </a:defRPr>
            </a:lvl4pPr>
            <a:lvl5pPr marL="2057400" indent="-228600" eaLnBrk="0" hangingPunct="0">
              <a:defRPr sz="24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cs typeface="Arial" pitchFamily="34" charset="0"/>
              </a:defRPr>
            </a:lvl9pPr>
          </a:lstStyle>
          <a:p>
            <a:endParaRPr lang="en-US" noProof="1">
              <a:latin typeface="SAS Monospace" pitchFamily="49" charset="0"/>
            </a:endParaRPr>
          </a:p>
        </p:txBody>
      </p:sp>
      <p:sp>
        <p:nvSpPr>
          <p:cNvPr id="82950" name="Rectangle 5"/>
          <p:cNvSpPr>
            <a:spLocks noChangeArrowheads="1"/>
          </p:cNvSpPr>
          <p:nvPr/>
        </p:nvSpPr>
        <p:spPr bwMode="auto">
          <a:xfrm>
            <a:off x="685800" y="4204130"/>
            <a:ext cx="3810000" cy="390525"/>
          </a:xfrm>
          <a:prstGeom prst="rect">
            <a:avLst/>
          </a:prstGeom>
          <a:solidFill>
            <a:srgbClr val="FFFFFF"/>
          </a:solidFill>
          <a:ln w="38100">
            <a:solidFill>
              <a:schemeClr val="tx2"/>
            </a:solidFill>
            <a:miter lim="800000"/>
            <a:headEnd type="none" w="med" len="lg"/>
            <a:tailEnd type="none" w="med" len="lg"/>
          </a:ln>
        </p:spPr>
        <p:txBody>
          <a:bodyPr lIns="88900" tIns="91440" rIns="88900" bIns="50800">
            <a:spAutoFit/>
          </a:bodyPr>
          <a:lstStyle/>
          <a:p>
            <a:pPr algn="ctr" eaLnBrk="0" hangingPunct="0"/>
            <a:r>
              <a:rPr lang="en-US" sz="1600" b="1" dirty="0">
                <a:solidFill>
                  <a:srgbClr val="000000"/>
                </a:solidFill>
                <a:latin typeface="SAS Monospace" pitchFamily="49" charset="0"/>
              </a:rPr>
              <a:t>Report for &amp;city</a:t>
            </a:r>
          </a:p>
        </p:txBody>
      </p:sp>
      <p:sp>
        <p:nvSpPr>
          <p:cNvPr id="82951" name="Text Box 7"/>
          <p:cNvSpPr txBox="1">
            <a:spLocks noChangeArrowheads="1"/>
          </p:cNvSpPr>
          <p:nvPr/>
        </p:nvSpPr>
        <p:spPr bwMode="auto">
          <a:xfrm>
            <a:off x="1600200" y="4140200"/>
            <a:ext cx="177800"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type="none" w="med" len="lg"/>
                <a:tailEnd type="none" w="med" len="lg"/>
              </a14:hiddenLine>
            </a:ext>
          </a:extLst>
        </p:spPr>
        <p:txBody>
          <a:bodyPr wrap="none" lIns="88900" tIns="88900" rIns="88900" bIns="88900">
            <a:spAutoFit/>
          </a:bodyPr>
          <a:lstStyle>
            <a:lvl1pPr eaLnBrk="0" hangingPunct="0">
              <a:defRPr sz="2400">
                <a:solidFill>
                  <a:schemeClr val="tx1"/>
                </a:solidFill>
                <a:latin typeface="Arial" pitchFamily="34" charset="0"/>
                <a:cs typeface="Arial" pitchFamily="34" charset="0"/>
              </a:defRPr>
            </a:lvl1pPr>
            <a:lvl2pPr marL="742950" indent="-285750" eaLnBrk="0" hangingPunct="0">
              <a:defRPr sz="2400">
                <a:solidFill>
                  <a:schemeClr val="tx1"/>
                </a:solidFill>
                <a:latin typeface="Arial" pitchFamily="34" charset="0"/>
                <a:cs typeface="Arial" pitchFamily="34" charset="0"/>
              </a:defRPr>
            </a:lvl2pPr>
            <a:lvl3pPr marL="1143000" indent="-228600" eaLnBrk="0" hangingPunct="0">
              <a:defRPr sz="2400">
                <a:solidFill>
                  <a:schemeClr val="tx1"/>
                </a:solidFill>
                <a:latin typeface="Arial" pitchFamily="34" charset="0"/>
                <a:cs typeface="Arial" pitchFamily="34" charset="0"/>
              </a:defRPr>
            </a:lvl3pPr>
            <a:lvl4pPr marL="1600200" indent="-228600" eaLnBrk="0" hangingPunct="0">
              <a:defRPr sz="2400">
                <a:solidFill>
                  <a:schemeClr val="tx1"/>
                </a:solidFill>
                <a:latin typeface="Arial" pitchFamily="34" charset="0"/>
                <a:cs typeface="Arial" pitchFamily="34" charset="0"/>
              </a:defRPr>
            </a:lvl4pPr>
            <a:lvl5pPr marL="2057400" indent="-228600" eaLnBrk="0" hangingPunct="0">
              <a:defRPr sz="24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cs typeface="Arial" pitchFamily="34" charset="0"/>
              </a:defRPr>
            </a:lvl9pPr>
          </a:lstStyle>
          <a:p>
            <a:endParaRPr lang="en-US" noProof="1">
              <a:latin typeface="Courier New" pitchFamily="49" charset="0"/>
            </a:endParaRPr>
          </a:p>
        </p:txBody>
      </p:sp>
      <p:sp>
        <p:nvSpPr>
          <p:cNvPr id="82952" name="Text Box 54"/>
          <p:cNvSpPr txBox="1">
            <a:spLocks noChangeArrowheads="1"/>
          </p:cNvSpPr>
          <p:nvPr/>
        </p:nvSpPr>
        <p:spPr bwMode="auto">
          <a:xfrm>
            <a:off x="706438" y="3003550"/>
            <a:ext cx="4752975" cy="457200"/>
          </a:xfrm>
          <a:prstGeom prst="rect">
            <a:avLst/>
          </a:prstGeom>
          <a:solidFill>
            <a:srgbClr val="FFFFFF"/>
          </a:solidFill>
          <a:ln w="38100">
            <a:solidFill>
              <a:schemeClr val="tx2"/>
            </a:solidFill>
            <a:miter lim="800000"/>
            <a:headEnd type="none" w="sm" len="sm"/>
            <a:tailEnd type="none" w="sm" len="sm"/>
          </a:ln>
        </p:spPr>
        <p:txBody>
          <a:bodyPr wrap="none" tIns="91440" rIns="50800" bIns="50800">
            <a:spAutoFit/>
          </a:bodyPr>
          <a:lstStyle>
            <a:lvl1pPr eaLnBrk="0" hangingPunct="0">
              <a:defRPr sz="2400">
                <a:solidFill>
                  <a:schemeClr val="tx1"/>
                </a:solidFill>
                <a:latin typeface="Arial" pitchFamily="34" charset="0"/>
                <a:cs typeface="Arial" pitchFamily="34" charset="0"/>
              </a:defRPr>
            </a:lvl1pPr>
            <a:lvl2pPr marL="742950" indent="-285750" eaLnBrk="0" hangingPunct="0">
              <a:defRPr sz="2400">
                <a:solidFill>
                  <a:schemeClr val="tx1"/>
                </a:solidFill>
                <a:latin typeface="Arial" pitchFamily="34" charset="0"/>
                <a:cs typeface="Arial" pitchFamily="34" charset="0"/>
              </a:defRPr>
            </a:lvl2pPr>
            <a:lvl3pPr marL="1143000" indent="-228600" eaLnBrk="0" hangingPunct="0">
              <a:defRPr sz="2400">
                <a:solidFill>
                  <a:schemeClr val="tx1"/>
                </a:solidFill>
                <a:latin typeface="Arial" pitchFamily="34" charset="0"/>
                <a:cs typeface="Arial" pitchFamily="34" charset="0"/>
              </a:defRPr>
            </a:lvl3pPr>
            <a:lvl4pPr marL="1600200" indent="-228600" eaLnBrk="0" hangingPunct="0">
              <a:defRPr sz="2400">
                <a:solidFill>
                  <a:schemeClr val="tx1"/>
                </a:solidFill>
                <a:latin typeface="Arial" pitchFamily="34" charset="0"/>
                <a:cs typeface="Arial" pitchFamily="34" charset="0"/>
              </a:defRPr>
            </a:lvl4pPr>
            <a:lvl5pPr marL="2057400" indent="-228600" eaLnBrk="0" hangingPunct="0">
              <a:defRPr sz="24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cs typeface="Arial" pitchFamily="34" charset="0"/>
              </a:defRPr>
            </a:lvl9pPr>
          </a:lstStyle>
          <a:p>
            <a:pPr>
              <a:lnSpc>
                <a:spcPct val="85000"/>
              </a:lnSpc>
            </a:pPr>
            <a:r>
              <a:rPr lang="en-US" b="1" dirty="0">
                <a:latin typeface="Courier New" pitchFamily="49" charset="0"/>
              </a:rPr>
              <a:t>title 'Report for &amp;city';</a:t>
            </a:r>
          </a:p>
        </p:txBody>
      </p:sp>
      <p:sp>
        <p:nvSpPr>
          <p:cNvPr id="82953" name="Rectangle 57"/>
          <p:cNvSpPr>
            <a:spLocks noChangeArrowheads="1"/>
          </p:cNvSpPr>
          <p:nvPr>
            <p:custDataLst>
              <p:tags r:id="rId1"/>
            </p:custDataLst>
          </p:nvPr>
        </p:nvSpPr>
        <p:spPr bwMode="auto">
          <a:xfrm>
            <a:off x="4086225" y="3074988"/>
            <a:ext cx="938213" cy="336550"/>
          </a:xfrm>
          <a:prstGeom prst="rect">
            <a:avLst/>
          </a:prstGeom>
          <a:solidFill>
            <a:srgbClr val="99CCFF">
              <a:alpha val="50195"/>
            </a:srgbClr>
          </a:solidFill>
          <a:ln>
            <a:noFill/>
          </a:ln>
          <a:extLst>
            <a:ext uri="{91240B29-F687-4F45-9708-019B960494DF}">
              <a14:hiddenLine xmlns:a14="http://schemas.microsoft.com/office/drawing/2010/main" w="38100">
                <a:solidFill>
                  <a:srgbClr val="000000"/>
                </a:solidFill>
                <a:miter lim="800000"/>
                <a:headEnd type="none" w="med" len="lg"/>
                <a:tailEnd type="none" w="med" len="lg"/>
              </a14:hiddenLine>
            </a:ext>
          </a:extLst>
        </p:spPr>
        <p:txBody>
          <a:bodyPr wrap="none" lIns="88900" tIns="88900" rIns="88900" bIns="88900" anchor="ctr"/>
          <a:lstStyle/>
          <a:p>
            <a:pPr eaLnBrk="0" hangingPunct="0"/>
            <a:endParaRPr lang="en-US" dirty="0"/>
          </a:p>
        </p:txBody>
      </p:sp>
    </p:spTree>
    <p:extLst>
      <p:ext uri="{BB962C8B-B14F-4D97-AF65-F5344CB8AC3E}">
        <p14:creationId xmlns:p14="http://schemas.microsoft.com/office/powerpoint/2010/main" val="295297346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ashq\root\dept\PSD\GRAPHICS\Illustrations\Backgrounds\soft_blue_ova_horizl_smb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2015" y="2112963"/>
            <a:ext cx="6475413" cy="4343400"/>
          </a:xfrm>
          <a:prstGeom prst="rect">
            <a:avLst/>
          </a:prstGeom>
          <a:noFill/>
          <a:extLst>
            <a:ext uri="{909E8E84-426E-40DD-AFC4-6F175D3DCCD1}">
              <a14:hiddenFill xmlns:a14="http://schemas.microsoft.com/office/drawing/2010/main">
                <a:solidFill>
                  <a:srgbClr val="FFFFFF"/>
                </a:solidFill>
              </a14:hiddenFill>
            </a:ext>
          </a:extLst>
        </p:spPr>
      </p:pic>
      <p:sp>
        <p:nvSpPr>
          <p:cNvPr id="83970" name="Rectangle 11"/>
          <p:cNvSpPr>
            <a:spLocks noGrp="1" noChangeArrowheads="1"/>
          </p:cNvSpPr>
          <p:nvPr>
            <p:ph type="title"/>
          </p:nvPr>
        </p:nvSpPr>
        <p:spPr/>
        <p:txBody>
          <a:bodyPr/>
          <a:lstStyle/>
          <a:p>
            <a:r>
              <a:rPr lang="en-US" dirty="0"/>
              <a:t>Business Scenario</a:t>
            </a:r>
          </a:p>
        </p:txBody>
      </p:sp>
      <p:sp>
        <p:nvSpPr>
          <p:cNvPr id="83971" name="Rectangle 12"/>
          <p:cNvSpPr>
            <a:spLocks noGrp="1" noChangeArrowheads="1"/>
          </p:cNvSpPr>
          <p:nvPr>
            <p:ph idx="1"/>
          </p:nvPr>
        </p:nvSpPr>
        <p:spPr/>
        <p:txBody>
          <a:bodyPr/>
          <a:lstStyle/>
          <a:p>
            <a:pPr marL="0" indent="0"/>
            <a:r>
              <a:rPr lang="en-US" dirty="0"/>
              <a:t>Create macro variables and then a report using </a:t>
            </a:r>
            <a:br>
              <a:rPr lang="en-US" dirty="0"/>
            </a:br>
            <a:r>
              <a:rPr lang="en-US" dirty="0"/>
              <a:t>the defined macro variables. You want to validate </a:t>
            </a:r>
            <a:br>
              <a:rPr lang="en-US" dirty="0"/>
            </a:br>
            <a:r>
              <a:rPr lang="en-US" dirty="0"/>
              <a:t>that the macro variables work in code.</a:t>
            </a:r>
            <a:endParaRPr lang="en-US" noProof="1"/>
          </a:p>
        </p:txBody>
      </p:sp>
      <p:sp>
        <p:nvSpPr>
          <p:cNvPr id="83973" name="Rectangle 9"/>
          <p:cNvSpPr>
            <a:spLocks noChangeArrowheads="1"/>
          </p:cNvSpPr>
          <p:nvPr/>
        </p:nvSpPr>
        <p:spPr bwMode="auto">
          <a:xfrm>
            <a:off x="688975" y="1068388"/>
            <a:ext cx="7845425" cy="187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type="none" w="med" len="lg"/>
                <a:tailEnd type="none" w="med" len="lg"/>
              </a14:hiddenLine>
            </a:ext>
          </a:extLst>
        </p:spPr>
        <p:txBody>
          <a:bodyPr lIns="0" tIns="0" rIns="0" bIns="0"/>
          <a:lstStyle/>
          <a:p>
            <a:pPr eaLnBrk="0" hangingPunct="0"/>
            <a:endParaRPr lang="en-US" noProof="1"/>
          </a:p>
        </p:txBody>
      </p:sp>
      <p:sp>
        <p:nvSpPr>
          <p:cNvPr id="83974" name="Rectangle 10"/>
          <p:cNvSpPr>
            <a:spLocks noChangeArrowheads="1"/>
          </p:cNvSpPr>
          <p:nvPr/>
        </p:nvSpPr>
        <p:spPr bwMode="auto">
          <a:xfrm>
            <a:off x="688975" y="2813050"/>
            <a:ext cx="7845425" cy="2655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type="none" w="med" len="lg"/>
                <a:tailEnd type="none" w="med" len="lg"/>
              </a14:hiddenLine>
            </a:ext>
          </a:extLst>
        </p:spPr>
        <p:txBody>
          <a:bodyPr lIns="0" tIns="0" rIns="0" bIns="0"/>
          <a:lstStyle/>
          <a:p>
            <a:pPr eaLnBrk="0" hangingPunct="0">
              <a:spcBef>
                <a:spcPct val="20000"/>
              </a:spcBef>
            </a:pPr>
            <a:endParaRPr lang="en-US" noProof="1"/>
          </a:p>
        </p:txBody>
      </p:sp>
      <p:grpSp>
        <p:nvGrpSpPr>
          <p:cNvPr id="24" name="Group 23"/>
          <p:cNvGrpSpPr/>
          <p:nvPr/>
        </p:nvGrpSpPr>
        <p:grpSpPr>
          <a:xfrm>
            <a:off x="1245088" y="2686550"/>
            <a:ext cx="6377939" cy="3140589"/>
            <a:chOff x="1245088" y="2686550"/>
            <a:chExt cx="6377939" cy="3140589"/>
          </a:xfrm>
        </p:grpSpPr>
        <p:grpSp>
          <p:nvGrpSpPr>
            <p:cNvPr id="27" name="Group 26"/>
            <p:cNvGrpSpPr/>
            <p:nvPr/>
          </p:nvGrpSpPr>
          <p:grpSpPr>
            <a:xfrm>
              <a:off x="1782421" y="2686550"/>
              <a:ext cx="2234522" cy="1318108"/>
              <a:chOff x="2766646" y="4958862"/>
              <a:chExt cx="2234522" cy="1318108"/>
            </a:xfrm>
          </p:grpSpPr>
          <p:pic>
            <p:nvPicPr>
              <p:cNvPr id="36" name="Picture 2" descr="L:\graphics\macro_variabl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84757" y="5086345"/>
                <a:ext cx="1190625" cy="1190625"/>
              </a:xfrm>
              <a:prstGeom prst="rect">
                <a:avLst/>
              </a:prstGeom>
              <a:noFill/>
              <a:extLst>
                <a:ext uri="{909E8E84-426E-40DD-AFC4-6F175D3DCCD1}">
                  <a14:hiddenFill xmlns:a14="http://schemas.microsoft.com/office/drawing/2010/main">
                    <a:solidFill>
                      <a:srgbClr val="FFFFFF"/>
                    </a:solidFill>
                  </a14:hiddenFill>
                </a:ext>
              </a:extLst>
            </p:spPr>
          </p:pic>
          <p:sp>
            <p:nvSpPr>
              <p:cNvPr id="37" name="TextBox 36"/>
              <p:cNvSpPr txBox="1"/>
              <p:nvPr/>
            </p:nvSpPr>
            <p:spPr>
              <a:xfrm>
                <a:off x="2766646" y="4958862"/>
                <a:ext cx="2234522" cy="461665"/>
              </a:xfrm>
              <a:prstGeom prst="rect">
                <a:avLst/>
              </a:prstGeom>
              <a:noFill/>
            </p:spPr>
            <p:txBody>
              <a:bodyPr wrap="none" rtlCol="0">
                <a:spAutoFit/>
              </a:bodyPr>
              <a:lstStyle/>
              <a:p>
                <a:r>
                  <a:rPr lang="en-US" dirty="0"/>
                  <a:t>Macro Variable</a:t>
                </a:r>
              </a:p>
            </p:txBody>
          </p:sp>
        </p:grpSp>
        <p:pic>
          <p:nvPicPr>
            <p:cNvPr id="28" name="Picture 7" descr="\\sashq\root\dept\PSD\GRAPHICS\Illustrations\Documents and Reports\report_med_blu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87171" y="4348684"/>
              <a:ext cx="1135856" cy="1393031"/>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13" descr="\\sashq\root\dept\PSD\GRAPHICS\Illustrations\Arrows\arrow_blue_NE.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2760774">
              <a:off x="5453920" y="4701969"/>
              <a:ext cx="771525" cy="77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0" name="Group 29"/>
            <p:cNvGrpSpPr/>
            <p:nvPr/>
          </p:nvGrpSpPr>
          <p:grpSpPr>
            <a:xfrm>
              <a:off x="3689961" y="4402188"/>
              <a:ext cx="1622560" cy="1186826"/>
              <a:chOff x="7558821" y="1092642"/>
              <a:chExt cx="1622560" cy="1186826"/>
            </a:xfrm>
          </p:grpSpPr>
          <p:sp>
            <p:nvSpPr>
              <p:cNvPr id="34" name="TextBox 33"/>
              <p:cNvSpPr txBox="1"/>
              <p:nvPr/>
            </p:nvSpPr>
            <p:spPr>
              <a:xfrm>
                <a:off x="7558821" y="1092642"/>
                <a:ext cx="1622560" cy="461665"/>
              </a:xfrm>
              <a:prstGeom prst="rect">
                <a:avLst/>
              </a:prstGeom>
              <a:noFill/>
            </p:spPr>
            <p:txBody>
              <a:bodyPr wrap="none" rtlCol="0">
                <a:spAutoFit/>
              </a:bodyPr>
              <a:lstStyle/>
              <a:p>
                <a:r>
                  <a:rPr lang="en-US" dirty="0"/>
                  <a:t>SAS Code</a:t>
                </a:r>
              </a:p>
            </p:txBody>
          </p:sp>
          <p:pic>
            <p:nvPicPr>
              <p:cNvPr id="35" name="Picture 2" descr="\\sashq\root\dept\PSD\GRAPHICS\Illustrations\Programming\procstep.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807323" y="1403168"/>
                <a:ext cx="1266825" cy="876300"/>
              </a:xfrm>
              <a:prstGeom prst="rect">
                <a:avLst/>
              </a:prstGeom>
              <a:noFill/>
              <a:extLst>
                <a:ext uri="{909E8E84-426E-40DD-AFC4-6F175D3DCCD1}">
                  <a14:hiddenFill xmlns:a14="http://schemas.microsoft.com/office/drawing/2010/main">
                    <a:solidFill>
                      <a:srgbClr val="FFFFFF"/>
                    </a:solidFill>
                  </a14:hiddenFill>
                </a:ext>
              </a:extLst>
            </p:spPr>
          </p:pic>
        </p:grpSp>
        <p:pic>
          <p:nvPicPr>
            <p:cNvPr id="31" name="Picture 2" descr="L:\graphics\dataset_STANDARD.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45088" y="4474589"/>
              <a:ext cx="1390650" cy="1352550"/>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13" descr="\\sashq\root\dept\PSD\GRAPHICS\Illustrations\Arrows\arrow_blue_NE.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2760774">
              <a:off x="2894675" y="4723233"/>
              <a:ext cx="771525" cy="77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 name="Picture 32" descr="\\sashq\root\dept\PSD\GRAPHICS\Illustrations\Arrows\arrow_rt_tapered.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rot="2857141">
              <a:off x="3105530" y="3609702"/>
              <a:ext cx="1224648" cy="388007"/>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9611158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p:txBody>
          <a:bodyPr/>
          <a:lstStyle/>
          <a:p>
            <a:r>
              <a:rPr lang="en-US" dirty="0"/>
              <a:t>Displaying Macro Variable Values</a:t>
            </a:r>
          </a:p>
        </p:txBody>
      </p:sp>
      <p:sp>
        <p:nvSpPr>
          <p:cNvPr id="68611" name="Rectangle 3"/>
          <p:cNvSpPr>
            <a:spLocks noGrp="1" noChangeArrowheads="1"/>
          </p:cNvSpPr>
          <p:nvPr>
            <p:ph idx="1"/>
          </p:nvPr>
        </p:nvSpPr>
        <p:spPr>
          <a:xfrm>
            <a:off x="685800" y="1068388"/>
            <a:ext cx="7848600" cy="1416050"/>
          </a:xfrm>
        </p:spPr>
        <p:txBody>
          <a:bodyPr/>
          <a:lstStyle/>
          <a:p>
            <a:pPr marL="0" indent="0">
              <a:spcBef>
                <a:spcPct val="50000"/>
              </a:spcBef>
              <a:buClrTx/>
              <a:buFontTx/>
              <a:buNone/>
            </a:pPr>
            <a:r>
              <a:rPr lang="en-US" dirty="0"/>
              <a:t>Use the %PUT statement to display the resolved macro variable value along with descriptive text in the SAS log.</a:t>
            </a:r>
          </a:p>
          <a:p>
            <a:pPr marL="0" indent="0">
              <a:spcBef>
                <a:spcPct val="50000"/>
              </a:spcBef>
              <a:buClrTx/>
              <a:buFontTx/>
              <a:buNone/>
            </a:pPr>
            <a:endParaRPr lang="en-US" dirty="0"/>
          </a:p>
          <a:p>
            <a:pPr marL="0" indent="0">
              <a:spcBef>
                <a:spcPct val="50000"/>
              </a:spcBef>
              <a:buClrTx/>
              <a:buFontTx/>
              <a:buNone/>
            </a:pPr>
            <a:endParaRPr lang="en-US" dirty="0"/>
          </a:p>
          <a:p>
            <a:pPr marL="0" indent="0">
              <a:spcBef>
                <a:spcPct val="50000"/>
              </a:spcBef>
              <a:buClrTx/>
              <a:buFontTx/>
              <a:buNone/>
            </a:pPr>
            <a:endParaRPr lang="en-US" dirty="0"/>
          </a:p>
          <a:p>
            <a:pPr>
              <a:spcBef>
                <a:spcPct val="50000"/>
              </a:spcBef>
              <a:buClrTx/>
            </a:pPr>
            <a:r>
              <a:rPr lang="en-US" dirty="0"/>
              <a:t>Partial SAS Log</a:t>
            </a:r>
          </a:p>
          <a:p>
            <a:pPr marL="0" indent="0">
              <a:spcBef>
                <a:spcPct val="50000"/>
              </a:spcBef>
              <a:buClrTx/>
              <a:buFontTx/>
              <a:buNone/>
            </a:pPr>
            <a:endParaRPr lang="en-US" dirty="0"/>
          </a:p>
          <a:p>
            <a:pPr marL="0" indent="0">
              <a:spcBef>
                <a:spcPct val="50000"/>
              </a:spcBef>
              <a:buClrTx/>
              <a:buFontTx/>
              <a:buNone/>
            </a:pPr>
            <a:endParaRPr lang="en-US" dirty="0"/>
          </a:p>
        </p:txBody>
      </p:sp>
      <p:sp>
        <p:nvSpPr>
          <p:cNvPr id="14" name="Text Box 11"/>
          <p:cNvSpPr txBox="1">
            <a:spLocks noChangeArrowheads="1"/>
          </p:cNvSpPr>
          <p:nvPr/>
        </p:nvSpPr>
        <p:spPr bwMode="auto">
          <a:xfrm>
            <a:off x="685800" y="2043712"/>
            <a:ext cx="5489644" cy="1542987"/>
          </a:xfrm>
          <a:prstGeom prst="rect">
            <a:avLst/>
          </a:prstGeom>
          <a:solidFill>
            <a:srgbClr val="FFFFFF"/>
          </a:solidFill>
          <a:ln w="38100">
            <a:solidFill>
              <a:schemeClr val="tx2"/>
            </a:solidFill>
            <a:miter lim="800000"/>
            <a:headEnd type="none" w="sm" len="sm"/>
            <a:tailEnd type="none" w="sm" len="sm"/>
          </a:ln>
        </p:spPr>
        <p:txBody>
          <a:bodyPr wrap="none" tIns="50800" rIns="50800" bIns="50800">
            <a:spAutoFit/>
          </a:bodyPr>
          <a:lstStyle>
            <a:lvl1pPr eaLnBrk="0" hangingPunct="0">
              <a:defRPr sz="2400">
                <a:solidFill>
                  <a:schemeClr val="tx1"/>
                </a:solidFill>
                <a:latin typeface="Arial" pitchFamily="34" charset="0"/>
                <a:cs typeface="Arial" pitchFamily="34" charset="0"/>
              </a:defRPr>
            </a:lvl1pPr>
            <a:lvl2pPr marL="742950" indent="-285750" eaLnBrk="0" hangingPunct="0">
              <a:defRPr sz="2400">
                <a:solidFill>
                  <a:schemeClr val="tx1"/>
                </a:solidFill>
                <a:latin typeface="Arial" pitchFamily="34" charset="0"/>
                <a:cs typeface="Arial" pitchFamily="34" charset="0"/>
              </a:defRPr>
            </a:lvl2pPr>
            <a:lvl3pPr marL="1143000" indent="-228600" eaLnBrk="0" hangingPunct="0">
              <a:defRPr sz="2400">
                <a:solidFill>
                  <a:schemeClr val="tx1"/>
                </a:solidFill>
                <a:latin typeface="Arial" pitchFamily="34" charset="0"/>
                <a:cs typeface="Arial" pitchFamily="34" charset="0"/>
              </a:defRPr>
            </a:lvl3pPr>
            <a:lvl4pPr marL="1600200" indent="-228600" eaLnBrk="0" hangingPunct="0">
              <a:defRPr sz="2400">
                <a:solidFill>
                  <a:schemeClr val="tx1"/>
                </a:solidFill>
                <a:latin typeface="Arial" pitchFamily="34" charset="0"/>
                <a:cs typeface="Arial" pitchFamily="34" charset="0"/>
              </a:defRPr>
            </a:lvl4pPr>
            <a:lvl5pPr marL="2057400" indent="-228600" eaLnBrk="0" hangingPunct="0">
              <a:defRPr sz="24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cs typeface="Arial" pitchFamily="34" charset="0"/>
              </a:defRPr>
            </a:lvl9pPr>
          </a:lstStyle>
          <a:p>
            <a:pPr>
              <a:lnSpc>
                <a:spcPct val="95000"/>
              </a:lnSpc>
            </a:pPr>
            <a:r>
              <a:rPr lang="en-US" b="1" dirty="0">
                <a:latin typeface="Courier New" pitchFamily="49" charset="0"/>
              </a:rPr>
              <a:t>%let DSN=employee_payroll;</a:t>
            </a:r>
          </a:p>
          <a:p>
            <a:pPr>
              <a:lnSpc>
                <a:spcPct val="95000"/>
              </a:lnSpc>
            </a:pPr>
            <a:r>
              <a:rPr lang="en-US" b="1" dirty="0">
                <a:latin typeface="Courier New" pitchFamily="49" charset="0"/>
              </a:rPr>
              <a:t>%let bigsalary=100000;</a:t>
            </a:r>
          </a:p>
          <a:p>
            <a:r>
              <a:rPr lang="en-US" b="1" dirty="0">
                <a:latin typeface="Courier New" pitchFamily="49" charset="0"/>
                <a:cs typeface="Courier New" pitchFamily="49" charset="0"/>
              </a:rPr>
              <a:t>%put DSN is &amp;DSN;</a:t>
            </a:r>
          </a:p>
          <a:p>
            <a:r>
              <a:rPr lang="en-US" b="1" dirty="0">
                <a:latin typeface="Courier New" pitchFamily="49" charset="0"/>
                <a:cs typeface="Courier New" pitchFamily="49" charset="0"/>
              </a:rPr>
              <a:t>%put </a:t>
            </a:r>
            <a:r>
              <a:rPr lang="en-US" b="1" dirty="0">
                <a:solidFill>
                  <a:srgbClr val="000000"/>
                </a:solidFill>
                <a:latin typeface="Courier New" pitchFamily="49" charset="0"/>
                <a:cs typeface="Courier New" pitchFamily="49" charset="0"/>
              </a:rPr>
              <a:t>bigsalary</a:t>
            </a:r>
            <a:r>
              <a:rPr lang="en-US" b="1" dirty="0">
                <a:latin typeface="Courier New" pitchFamily="49" charset="0"/>
                <a:cs typeface="Courier New" pitchFamily="49" charset="0"/>
              </a:rPr>
              <a:t> is &amp;bigsalary;</a:t>
            </a:r>
          </a:p>
        </p:txBody>
      </p:sp>
      <p:sp>
        <p:nvSpPr>
          <p:cNvPr id="168964" name="Text Box 4"/>
          <p:cNvSpPr txBox="1">
            <a:spLocks noChangeArrowheads="1"/>
          </p:cNvSpPr>
          <p:nvPr/>
        </p:nvSpPr>
        <p:spPr bwMode="auto">
          <a:xfrm>
            <a:off x="5543877" y="2411091"/>
            <a:ext cx="1494320" cy="615553"/>
          </a:xfrm>
          <a:prstGeom prst="rect">
            <a:avLst/>
          </a:prstGeom>
          <a:solidFill>
            <a:srgbClr val="CDD9EF"/>
          </a:solidFill>
          <a:ln w="19050">
            <a:solidFill>
              <a:schemeClr val="tx1"/>
            </a:solidFill>
            <a:miter lim="800000"/>
            <a:headEnd type="none" w="sm" len="sm"/>
            <a:tailEnd type="none" w="sm" len="sm"/>
          </a:ln>
          <a:effectLst>
            <a:outerShdw blurRad="50800" dist="107763" dir="2700001" algn="ctr" rotWithShape="0">
              <a:srgbClr val="000000">
                <a:alpha val="40000"/>
              </a:srgbClr>
            </a:outerShdw>
          </a:effectLst>
        </p:spPr>
        <p:txBody>
          <a:bodyPr wrap="none" tIns="152400" bIns="152400">
            <a:spAutoFit/>
          </a:bodyPr>
          <a:lstStyle/>
          <a:p>
            <a:pPr eaLnBrk="0" hangingPunct="0">
              <a:spcBef>
                <a:spcPct val="50000"/>
              </a:spcBef>
              <a:defRPr/>
            </a:pPr>
            <a:r>
              <a:rPr lang="en-US" sz="2000" b="1" dirty="0">
                <a:latin typeface="Arial"/>
                <a:cs typeface="+mn-cs"/>
              </a:rPr>
              <a:t>%PUT </a:t>
            </a:r>
            <a:r>
              <a:rPr lang="en-US" sz="2000" i="1" dirty="0">
                <a:latin typeface="Arial"/>
                <a:cs typeface="+mn-cs"/>
              </a:rPr>
              <a:t>text</a:t>
            </a:r>
            <a:r>
              <a:rPr lang="en-US" sz="2000" b="1" dirty="0">
                <a:latin typeface="Arial"/>
                <a:cs typeface="+mn-cs"/>
              </a:rPr>
              <a:t>;</a:t>
            </a:r>
          </a:p>
        </p:txBody>
      </p:sp>
      <p:sp>
        <p:nvSpPr>
          <p:cNvPr id="15" name="Text Box 12"/>
          <p:cNvSpPr txBox="1">
            <a:spLocks noChangeArrowheads="1"/>
          </p:cNvSpPr>
          <p:nvPr/>
        </p:nvSpPr>
        <p:spPr bwMode="auto">
          <a:xfrm>
            <a:off x="7956550" y="6324600"/>
            <a:ext cx="977900" cy="42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type="none" w="med" len="lg"/>
                <a:tailEnd type="none" w="med" len="lg"/>
              </a14:hiddenLine>
            </a:ext>
          </a:extLst>
        </p:spPr>
        <p:txBody>
          <a:bodyPr wrap="none" lIns="88900" tIns="88900" rIns="88900" bIns="88900">
            <a:spAutoFit/>
          </a:bodyPr>
          <a:lstStyle>
            <a:lvl1pPr eaLnBrk="0" hangingPunct="0">
              <a:defRPr sz="2400">
                <a:solidFill>
                  <a:schemeClr val="tx1"/>
                </a:solidFill>
                <a:latin typeface="Arial" pitchFamily="34" charset="0"/>
                <a:cs typeface="Arial" pitchFamily="34" charset="0"/>
              </a:defRPr>
            </a:lvl1pPr>
            <a:lvl2pPr marL="742950" indent="-285750" eaLnBrk="0" hangingPunct="0">
              <a:defRPr sz="2400">
                <a:solidFill>
                  <a:schemeClr val="tx1"/>
                </a:solidFill>
                <a:latin typeface="Arial" pitchFamily="34" charset="0"/>
                <a:cs typeface="Arial" pitchFamily="34" charset="0"/>
              </a:defRPr>
            </a:lvl2pPr>
            <a:lvl3pPr marL="1143000" indent="-228600" eaLnBrk="0" hangingPunct="0">
              <a:defRPr sz="2400">
                <a:solidFill>
                  <a:schemeClr val="tx1"/>
                </a:solidFill>
                <a:latin typeface="Arial" pitchFamily="34" charset="0"/>
                <a:cs typeface="Arial" pitchFamily="34" charset="0"/>
              </a:defRPr>
            </a:lvl3pPr>
            <a:lvl4pPr marL="1600200" indent="-228600" eaLnBrk="0" hangingPunct="0">
              <a:defRPr sz="2400">
                <a:solidFill>
                  <a:schemeClr val="tx1"/>
                </a:solidFill>
                <a:latin typeface="Arial" pitchFamily="34" charset="0"/>
                <a:cs typeface="Arial" pitchFamily="34" charset="0"/>
              </a:defRPr>
            </a:lvl4pPr>
            <a:lvl5pPr marL="2057400" indent="-228600" eaLnBrk="0" hangingPunct="0">
              <a:defRPr sz="24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cs typeface="Arial" pitchFamily="34" charset="0"/>
              </a:defRPr>
            </a:lvl9pPr>
          </a:lstStyle>
          <a:p>
            <a:pPr algn="r"/>
            <a:r>
              <a:rPr lang="en-US" sz="1600" b="1" dirty="0"/>
              <a:t>s108d05</a:t>
            </a:r>
          </a:p>
        </p:txBody>
      </p:sp>
      <p:sp>
        <p:nvSpPr>
          <p:cNvPr id="3" name="TextBox 2"/>
          <p:cNvSpPr txBox="1"/>
          <p:nvPr/>
        </p:nvSpPr>
        <p:spPr>
          <a:xfrm>
            <a:off x="1600200" y="3581400"/>
            <a:ext cx="5867400" cy="457200"/>
          </a:xfrm>
          <a:prstGeom prst="rect">
            <a:avLst/>
          </a:prstGeom>
          <a:noFill/>
        </p:spPr>
        <p:txBody>
          <a:bodyPr vert="horz" wrap="none" rtlCol="0">
            <a:spAutoFit/>
          </a:bodyPr>
          <a:lstStyle/>
          <a:p>
            <a:endParaRPr lang="en-US" dirty="0"/>
          </a:p>
        </p:txBody>
      </p:sp>
      <p:sp>
        <p:nvSpPr>
          <p:cNvPr id="4" name="TextBox 3"/>
          <p:cNvSpPr txBox="1"/>
          <p:nvPr/>
        </p:nvSpPr>
        <p:spPr>
          <a:xfrm>
            <a:off x="690598" y="4280084"/>
            <a:ext cx="4078039" cy="1164421"/>
          </a:xfrm>
          <a:prstGeom prst="rect">
            <a:avLst/>
          </a:prstGeom>
          <a:solidFill>
            <a:srgbClr val="FFFFFF"/>
          </a:solidFill>
          <a:ln w="38100" cmpd="sng">
            <a:solidFill>
              <a:schemeClr val="tx2"/>
            </a:solidFill>
          </a:ln>
        </p:spPr>
        <p:txBody>
          <a:bodyPr vert="horz" wrap="none" lIns="88900" tIns="88900" rIns="88900" bIns="88900" rtlCol="0">
            <a:spAutoFit/>
          </a:bodyPr>
          <a:lstStyle/>
          <a:p>
            <a:r>
              <a:rPr lang="en-US" sz="1600" b="1" dirty="0">
                <a:latin typeface="SAS Monospace"/>
              </a:rPr>
              <a:t>   %put DSN is &amp;DSN;</a:t>
            </a:r>
          </a:p>
          <a:p>
            <a:r>
              <a:rPr lang="en-US" sz="1600" b="1" dirty="0">
                <a:latin typeface="SAS Monospace"/>
              </a:rPr>
              <a:t>DSN is employee_payroll</a:t>
            </a:r>
          </a:p>
          <a:p>
            <a:r>
              <a:rPr lang="en-US" sz="1600" b="1" dirty="0">
                <a:latin typeface="SAS Monospace"/>
              </a:rPr>
              <a:t>   %</a:t>
            </a:r>
            <a:r>
              <a:rPr lang="en-US" sz="1600" b="1">
                <a:latin typeface="SAS Monospace"/>
              </a:rPr>
              <a:t>put </a:t>
            </a:r>
            <a:r>
              <a:rPr lang="en-US" sz="1600" b="1">
                <a:solidFill>
                  <a:srgbClr val="000000"/>
                </a:solidFill>
                <a:latin typeface="SAS Monospace"/>
              </a:rPr>
              <a:t>bigsalary</a:t>
            </a:r>
            <a:r>
              <a:rPr lang="en-US" sz="1600" b="1">
                <a:latin typeface="SAS Monospace"/>
              </a:rPr>
              <a:t> </a:t>
            </a:r>
            <a:r>
              <a:rPr lang="en-US" sz="1600" b="1" dirty="0">
                <a:latin typeface="SAS Monospace"/>
              </a:rPr>
              <a:t>is &amp;bigsalary;</a:t>
            </a:r>
          </a:p>
          <a:p>
            <a:r>
              <a:rPr lang="en-US" sz="1600" b="1">
                <a:solidFill>
                  <a:srgbClr val="000000"/>
                </a:solidFill>
                <a:latin typeface="SAS Monospace"/>
              </a:rPr>
              <a:t>bigsalary</a:t>
            </a:r>
            <a:r>
              <a:rPr lang="en-US" sz="1600" b="1">
                <a:latin typeface="SAS Monospace"/>
              </a:rPr>
              <a:t> </a:t>
            </a:r>
            <a:r>
              <a:rPr lang="en-US" sz="1600" b="1" dirty="0">
                <a:latin typeface="SAS Monospace"/>
              </a:rPr>
              <a:t>is 100000</a:t>
            </a:r>
          </a:p>
        </p:txBody>
      </p:sp>
      <p:sp>
        <p:nvSpPr>
          <p:cNvPr id="5" name="Rectangle 4"/>
          <p:cNvSpPr/>
          <p:nvPr>
            <p:custDataLst>
              <p:tags r:id="rId1"/>
            </p:custDataLst>
          </p:nvPr>
        </p:nvSpPr>
        <p:spPr bwMode="auto">
          <a:xfrm>
            <a:off x="1114016" y="4368984"/>
            <a:ext cx="538490" cy="243840"/>
          </a:xfrm>
          <a:prstGeom prst="rect">
            <a:avLst/>
          </a:prstGeom>
          <a:solidFill>
            <a:srgbClr val="99CCFF">
              <a:alpha val="50000"/>
            </a:srgbClr>
          </a:solidFill>
          <a:ln w="38100" cap="flat" cmpd="sng" algn="ctr">
            <a:noFill/>
            <a:prstDash val="solid"/>
            <a:round/>
            <a:headEnd type="none" w="med" len="med"/>
            <a:tailEnd type="none" w="med" len="med"/>
          </a:ln>
          <a:effectLst/>
          <a:extLst>
            <a:ext uri="{91240B29-F687-4F45-9708-019B960494DF}">
              <a14:hiddenLine xmlns:a14="http://schemas.microsoft.com/office/drawing/2010/main" w="38100" cap="flat" cmpd="sng" algn="ctr">
                <a:solidFill>
                  <a:srgbClr val="000000"/>
                </a:solidFill>
                <a:prstDash val="solid"/>
                <a:round/>
                <a:headEnd type="none" w="med" len="med"/>
                <a:tailEnd type="none" w="med" len="med"/>
              </a14:hiddenLine>
            </a:ext>
          </a:extLst>
        </p:spPr>
        <p:txBody>
          <a:bodyPr vert="horz" wrap="none" lIns="88900" tIns="88900" rIns="88900" bIns="88900" numCol="1" rtlCol="0" anchor="ctr" anchorCtr="0" compatLnSpc="1">
            <a:prstTxWarp prst="textNoShape">
              <a:avLst/>
            </a:prstTxWarp>
            <a:noAutofit/>
          </a:bodyPr>
          <a:lstStyle/>
          <a:p>
            <a:pPr algn="ctr"/>
            <a:endParaRPr lang="en-US" dirty="0"/>
          </a:p>
        </p:txBody>
      </p:sp>
      <p:sp>
        <p:nvSpPr>
          <p:cNvPr id="6" name="Rectangle 5"/>
          <p:cNvSpPr/>
          <p:nvPr>
            <p:custDataLst>
              <p:tags r:id="rId2"/>
            </p:custDataLst>
          </p:nvPr>
        </p:nvSpPr>
        <p:spPr bwMode="auto">
          <a:xfrm>
            <a:off x="779498" y="4612824"/>
            <a:ext cx="2895600" cy="243840"/>
          </a:xfrm>
          <a:prstGeom prst="rect">
            <a:avLst/>
          </a:prstGeom>
          <a:solidFill>
            <a:srgbClr val="99CCFF">
              <a:alpha val="50000"/>
            </a:srgbClr>
          </a:solidFill>
          <a:ln w="38100" cap="flat" cmpd="sng" algn="ctr">
            <a:noFill/>
            <a:prstDash val="solid"/>
            <a:round/>
            <a:headEnd type="none" w="med" len="med"/>
            <a:tailEnd type="none" w="med" len="med"/>
          </a:ln>
          <a:effectLst/>
          <a:extLst>
            <a:ext uri="{91240B29-F687-4F45-9708-019B960494DF}">
              <a14:hiddenLine xmlns:a14="http://schemas.microsoft.com/office/drawing/2010/main" w="38100" cap="flat" cmpd="sng" algn="ctr">
                <a:solidFill>
                  <a:srgbClr val="000000"/>
                </a:solidFill>
                <a:prstDash val="solid"/>
                <a:round/>
                <a:headEnd type="none" w="med" len="med"/>
                <a:tailEnd type="none" w="med" len="med"/>
              </a14:hiddenLine>
            </a:ext>
          </a:extLst>
        </p:spPr>
        <p:txBody>
          <a:bodyPr vert="horz" wrap="none" lIns="88900" tIns="88900" rIns="88900" bIns="88900" numCol="1" rtlCol="0" anchor="ctr" anchorCtr="0" compatLnSpc="1">
            <a:prstTxWarp prst="textNoShape">
              <a:avLst/>
            </a:prstTxWarp>
            <a:noAutofit/>
          </a:bodyPr>
          <a:lstStyle/>
          <a:p>
            <a:pPr algn="ctr"/>
            <a:endParaRPr lang="en-US" dirty="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title"/>
          </p:nvPr>
        </p:nvSpPr>
        <p:spPr/>
        <p:txBody>
          <a:bodyPr/>
          <a:lstStyle/>
          <a:p>
            <a:r>
              <a:rPr lang="en-US" dirty="0"/>
              <a:t>Displaying Macro Variable Values</a:t>
            </a:r>
          </a:p>
        </p:txBody>
      </p:sp>
      <p:sp>
        <p:nvSpPr>
          <p:cNvPr id="69635" name="Rectangle 3"/>
          <p:cNvSpPr>
            <a:spLocks noGrp="1" noChangeArrowheads="1"/>
          </p:cNvSpPr>
          <p:nvPr>
            <p:ph idx="1"/>
          </p:nvPr>
        </p:nvSpPr>
        <p:spPr>
          <a:xfrm>
            <a:off x="685800" y="1071563"/>
            <a:ext cx="7848600" cy="4872037"/>
          </a:xfrm>
        </p:spPr>
        <p:txBody>
          <a:bodyPr/>
          <a:lstStyle/>
          <a:p>
            <a:pPr marL="0" indent="0">
              <a:tabLst>
                <a:tab pos="682625" algn="l"/>
              </a:tabLst>
            </a:pPr>
            <a:r>
              <a:rPr lang="en-US" dirty="0"/>
              <a:t>When you submit code containing macro variable references, use the SYMBOLGEN system option </a:t>
            </a:r>
            <a:br>
              <a:rPr lang="en-US" dirty="0"/>
            </a:br>
            <a:r>
              <a:rPr lang="en-US" dirty="0"/>
              <a:t>to see the value that was substituted in the code echoed </a:t>
            </a:r>
            <a:br>
              <a:rPr lang="en-US" dirty="0"/>
            </a:br>
            <a:r>
              <a:rPr lang="en-US" dirty="0"/>
              <a:t>in the SAS log.</a:t>
            </a:r>
          </a:p>
          <a:p>
            <a:pPr marL="0" indent="0">
              <a:tabLst>
                <a:tab pos="682625" algn="l"/>
              </a:tabLst>
            </a:pPr>
            <a:endParaRPr lang="en-US" dirty="0"/>
          </a:p>
          <a:p>
            <a:pPr marL="0" indent="0">
              <a:tabLst>
                <a:tab pos="682625" algn="l"/>
              </a:tabLst>
            </a:pPr>
            <a:endParaRPr lang="en-US" dirty="0"/>
          </a:p>
          <a:p>
            <a:pPr marL="0" indent="0">
              <a:tabLst>
                <a:tab pos="682625" algn="l"/>
              </a:tabLst>
            </a:pPr>
            <a:endParaRPr lang="en-US" dirty="0"/>
          </a:p>
          <a:p>
            <a:pPr marL="0" indent="0">
              <a:tabLst>
                <a:tab pos="682625" algn="l"/>
              </a:tabLst>
            </a:pPr>
            <a:endParaRPr lang="en-US" dirty="0"/>
          </a:p>
          <a:p>
            <a:pPr marL="0" indent="0">
              <a:tabLst>
                <a:tab pos="682625" algn="l"/>
              </a:tabLst>
            </a:pPr>
            <a:endParaRPr lang="en-US" dirty="0"/>
          </a:p>
          <a:p>
            <a:pPr marL="0" indent="0">
              <a:tabLst>
                <a:tab pos="682625" algn="l"/>
              </a:tabLst>
            </a:pPr>
            <a:endParaRPr lang="en-US" dirty="0"/>
          </a:p>
          <a:p>
            <a:pPr marL="0" indent="0">
              <a:tabLst>
                <a:tab pos="682625" algn="l"/>
              </a:tabLst>
            </a:pPr>
            <a:r>
              <a:rPr lang="en-US" dirty="0"/>
              <a:t>Partial SAS Log</a:t>
            </a:r>
          </a:p>
        </p:txBody>
      </p:sp>
      <p:sp>
        <p:nvSpPr>
          <p:cNvPr id="6" name="Text Box 12"/>
          <p:cNvSpPr txBox="1">
            <a:spLocks noChangeArrowheads="1"/>
          </p:cNvSpPr>
          <p:nvPr/>
        </p:nvSpPr>
        <p:spPr bwMode="auto">
          <a:xfrm>
            <a:off x="7956550" y="6324600"/>
            <a:ext cx="977900" cy="42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type="none" w="med" len="lg"/>
                <a:tailEnd type="none" w="med" len="lg"/>
              </a14:hiddenLine>
            </a:ext>
          </a:extLst>
        </p:spPr>
        <p:txBody>
          <a:bodyPr wrap="none" lIns="88900" tIns="88900" rIns="88900" bIns="88900">
            <a:spAutoFit/>
          </a:bodyPr>
          <a:lstStyle>
            <a:lvl1pPr eaLnBrk="0" hangingPunct="0">
              <a:defRPr sz="2400">
                <a:solidFill>
                  <a:schemeClr val="tx1"/>
                </a:solidFill>
                <a:latin typeface="Arial" pitchFamily="34" charset="0"/>
                <a:cs typeface="Arial" pitchFamily="34" charset="0"/>
              </a:defRPr>
            </a:lvl1pPr>
            <a:lvl2pPr marL="742950" indent="-285750" eaLnBrk="0" hangingPunct="0">
              <a:defRPr sz="2400">
                <a:solidFill>
                  <a:schemeClr val="tx1"/>
                </a:solidFill>
                <a:latin typeface="Arial" pitchFamily="34" charset="0"/>
                <a:cs typeface="Arial" pitchFamily="34" charset="0"/>
              </a:defRPr>
            </a:lvl2pPr>
            <a:lvl3pPr marL="1143000" indent="-228600" eaLnBrk="0" hangingPunct="0">
              <a:defRPr sz="2400">
                <a:solidFill>
                  <a:schemeClr val="tx1"/>
                </a:solidFill>
                <a:latin typeface="Arial" pitchFamily="34" charset="0"/>
                <a:cs typeface="Arial" pitchFamily="34" charset="0"/>
              </a:defRPr>
            </a:lvl3pPr>
            <a:lvl4pPr marL="1600200" indent="-228600" eaLnBrk="0" hangingPunct="0">
              <a:defRPr sz="2400">
                <a:solidFill>
                  <a:schemeClr val="tx1"/>
                </a:solidFill>
                <a:latin typeface="Arial" pitchFamily="34" charset="0"/>
                <a:cs typeface="Arial" pitchFamily="34" charset="0"/>
              </a:defRPr>
            </a:lvl4pPr>
            <a:lvl5pPr marL="2057400" indent="-228600" eaLnBrk="0" hangingPunct="0">
              <a:defRPr sz="24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cs typeface="Arial" pitchFamily="34" charset="0"/>
              </a:defRPr>
            </a:lvl9pPr>
          </a:lstStyle>
          <a:p>
            <a:pPr algn="r"/>
            <a:r>
              <a:rPr lang="en-US" sz="1600" b="1" dirty="0"/>
              <a:t>s108d05</a:t>
            </a:r>
          </a:p>
        </p:txBody>
      </p:sp>
      <p:sp>
        <p:nvSpPr>
          <p:cNvPr id="7" name="Text Box 11"/>
          <p:cNvSpPr txBox="1">
            <a:spLocks noChangeArrowheads="1"/>
          </p:cNvSpPr>
          <p:nvPr/>
        </p:nvSpPr>
        <p:spPr bwMode="auto">
          <a:xfrm>
            <a:off x="701674" y="2558891"/>
            <a:ext cx="5673989" cy="2558649"/>
          </a:xfrm>
          <a:prstGeom prst="rect">
            <a:avLst/>
          </a:prstGeom>
          <a:solidFill>
            <a:srgbClr val="FFFFFF"/>
          </a:solidFill>
          <a:ln w="38100">
            <a:solidFill>
              <a:schemeClr val="tx2"/>
            </a:solidFill>
            <a:miter lim="800000"/>
            <a:headEnd type="none" w="sm" len="sm"/>
            <a:tailEnd type="none" w="sm" len="sm"/>
          </a:ln>
        </p:spPr>
        <p:txBody>
          <a:bodyPr wrap="none" tIns="50800" rIns="50800" bIns="50800">
            <a:spAutoFit/>
          </a:bodyPr>
          <a:lstStyle>
            <a:lvl1pPr eaLnBrk="0" hangingPunct="0">
              <a:defRPr sz="2400">
                <a:solidFill>
                  <a:schemeClr val="tx1"/>
                </a:solidFill>
                <a:latin typeface="Arial" pitchFamily="34" charset="0"/>
                <a:cs typeface="Arial" pitchFamily="34" charset="0"/>
              </a:defRPr>
            </a:lvl1pPr>
            <a:lvl2pPr marL="742950" indent="-285750" eaLnBrk="0" hangingPunct="0">
              <a:defRPr sz="2400">
                <a:solidFill>
                  <a:schemeClr val="tx1"/>
                </a:solidFill>
                <a:latin typeface="Arial" pitchFamily="34" charset="0"/>
                <a:cs typeface="Arial" pitchFamily="34" charset="0"/>
              </a:defRPr>
            </a:lvl2pPr>
            <a:lvl3pPr marL="1143000" indent="-228600" eaLnBrk="0" hangingPunct="0">
              <a:defRPr sz="2400">
                <a:solidFill>
                  <a:schemeClr val="tx1"/>
                </a:solidFill>
                <a:latin typeface="Arial" pitchFamily="34" charset="0"/>
                <a:cs typeface="Arial" pitchFamily="34" charset="0"/>
              </a:defRPr>
            </a:lvl3pPr>
            <a:lvl4pPr marL="1600200" indent="-228600" eaLnBrk="0" hangingPunct="0">
              <a:defRPr sz="2400">
                <a:solidFill>
                  <a:schemeClr val="tx1"/>
                </a:solidFill>
                <a:latin typeface="Arial" pitchFamily="34" charset="0"/>
                <a:cs typeface="Arial" pitchFamily="34" charset="0"/>
              </a:defRPr>
            </a:lvl4pPr>
            <a:lvl5pPr marL="2057400" indent="-228600" eaLnBrk="0" hangingPunct="0">
              <a:defRPr sz="24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cs typeface="Arial" pitchFamily="34" charset="0"/>
              </a:defRPr>
            </a:lvl9pPr>
          </a:lstStyle>
          <a:p>
            <a:pPr>
              <a:lnSpc>
                <a:spcPct val="95000"/>
              </a:lnSpc>
            </a:pPr>
            <a:r>
              <a:rPr lang="en-US" b="1" dirty="0">
                <a:latin typeface="Courier New" pitchFamily="49" charset="0"/>
              </a:rPr>
              <a:t>options symbolgen;</a:t>
            </a:r>
          </a:p>
          <a:p>
            <a:pPr>
              <a:lnSpc>
                <a:spcPct val="95000"/>
              </a:lnSpc>
            </a:pPr>
            <a:r>
              <a:rPr lang="en-US" b="1" dirty="0">
                <a:latin typeface="Courier New" pitchFamily="49" charset="0"/>
              </a:rPr>
              <a:t>proc sql;</a:t>
            </a:r>
          </a:p>
          <a:p>
            <a:pPr>
              <a:lnSpc>
                <a:spcPct val="95000"/>
              </a:lnSpc>
            </a:pPr>
            <a:r>
              <a:rPr lang="en-US" b="1" dirty="0">
                <a:latin typeface="Courier New" pitchFamily="49" charset="0"/>
              </a:rPr>
              <a:t>title "Salaries &gt; &amp;bigsalary";</a:t>
            </a:r>
          </a:p>
          <a:p>
            <a:pPr>
              <a:lnSpc>
                <a:spcPct val="95000"/>
              </a:lnSpc>
            </a:pPr>
            <a:r>
              <a:rPr lang="en-US" b="1" dirty="0">
                <a:latin typeface="Courier New" pitchFamily="49" charset="0"/>
              </a:rPr>
              <a:t>select  Employee_ID, Salary</a:t>
            </a:r>
          </a:p>
          <a:p>
            <a:pPr>
              <a:lnSpc>
                <a:spcPct val="95000"/>
              </a:lnSpc>
            </a:pPr>
            <a:r>
              <a:rPr lang="en-US" b="1" dirty="0">
                <a:latin typeface="Courier New" pitchFamily="49" charset="0"/>
              </a:rPr>
              <a:t>   from </a:t>
            </a:r>
            <a:r>
              <a:rPr lang="en-US" b="1" dirty="0">
                <a:solidFill>
                  <a:srgbClr val="000000"/>
                </a:solidFill>
                <a:latin typeface="Courier New" pitchFamily="49" charset="0"/>
              </a:rPr>
              <a:t>orion</a:t>
            </a:r>
            <a:r>
              <a:rPr lang="en-US" b="1" dirty="0">
                <a:latin typeface="Courier New" pitchFamily="49" charset="0"/>
              </a:rPr>
              <a:t>.&amp;DSN</a:t>
            </a:r>
          </a:p>
          <a:p>
            <a:pPr>
              <a:lnSpc>
                <a:spcPct val="95000"/>
              </a:lnSpc>
            </a:pPr>
            <a:r>
              <a:rPr lang="en-US" b="1" dirty="0">
                <a:latin typeface="Courier New" pitchFamily="49" charset="0"/>
              </a:rPr>
              <a:t>   where Salary &gt; &amp;bigsalary;</a:t>
            </a:r>
          </a:p>
          <a:p>
            <a:pPr>
              <a:lnSpc>
                <a:spcPct val="95000"/>
              </a:lnSpc>
            </a:pPr>
            <a:r>
              <a:rPr lang="en-US" b="1" dirty="0">
                <a:latin typeface="Courier New" pitchFamily="49" charset="0"/>
              </a:rPr>
              <a:t>quit;</a:t>
            </a:r>
          </a:p>
        </p:txBody>
      </p:sp>
      <p:sp>
        <p:nvSpPr>
          <p:cNvPr id="46085" name="Text Box 5"/>
          <p:cNvSpPr txBox="1">
            <a:spLocks noChangeArrowheads="1"/>
          </p:cNvSpPr>
          <p:nvPr/>
        </p:nvSpPr>
        <p:spPr bwMode="auto">
          <a:xfrm>
            <a:off x="4407408" y="2297494"/>
            <a:ext cx="3278853" cy="615553"/>
          </a:xfrm>
          <a:prstGeom prst="rect">
            <a:avLst/>
          </a:prstGeom>
          <a:solidFill>
            <a:srgbClr val="CDD9EF"/>
          </a:solidFill>
          <a:ln w="19050">
            <a:solidFill>
              <a:srgbClr val="000000"/>
            </a:solidFill>
            <a:miter lim="800000"/>
            <a:headEnd type="none" w="med" len="lg"/>
            <a:tailEnd type="none" w="med" len="lg"/>
          </a:ln>
          <a:effectLst>
            <a:outerShdw blurRad="50800" dist="107763" dir="2700001" algn="ctr" rotWithShape="0">
              <a:srgbClr val="000000">
                <a:alpha val="40000"/>
              </a:srgbClr>
            </a:outerShdw>
          </a:effectLst>
        </p:spPr>
        <p:txBody>
          <a:bodyPr wrap="square" lIns="88900" tIns="152400" rIns="88900" bIns="152400">
            <a:spAutoFit/>
          </a:bodyPr>
          <a:lstStyle/>
          <a:p>
            <a:pPr eaLnBrk="0" hangingPunct="0">
              <a:defRPr/>
            </a:pPr>
            <a:r>
              <a:rPr lang="en-US" sz="2000" b="1" dirty="0">
                <a:solidFill>
                  <a:srgbClr val="000000"/>
                </a:solidFill>
                <a:latin typeface="Arial"/>
                <a:cs typeface="+mn-cs"/>
              </a:rPr>
              <a:t>OPTIONS</a:t>
            </a:r>
            <a:r>
              <a:rPr lang="en-US" sz="2000" dirty="0">
                <a:solidFill>
                  <a:srgbClr val="000000"/>
                </a:solidFill>
                <a:latin typeface="Arial"/>
                <a:cs typeface="+mn-cs"/>
              </a:rPr>
              <a:t> </a:t>
            </a:r>
            <a:r>
              <a:rPr lang="en-US" sz="2000" b="1" dirty="0">
                <a:solidFill>
                  <a:srgbClr val="000000"/>
                </a:solidFill>
                <a:latin typeface="Arial"/>
                <a:cs typeface="+mn-cs"/>
              </a:rPr>
              <a:t>SYMBOLGEN;</a:t>
            </a:r>
          </a:p>
        </p:txBody>
      </p:sp>
      <p:sp>
        <p:nvSpPr>
          <p:cNvPr id="3" name="TextBox 2"/>
          <p:cNvSpPr txBox="1"/>
          <p:nvPr/>
        </p:nvSpPr>
        <p:spPr>
          <a:xfrm>
            <a:off x="692894" y="5561300"/>
            <a:ext cx="6968254" cy="1164421"/>
          </a:xfrm>
          <a:prstGeom prst="rect">
            <a:avLst/>
          </a:prstGeom>
          <a:solidFill>
            <a:srgbClr val="FFFFFF"/>
          </a:solidFill>
          <a:ln w="38100" cmpd="sng">
            <a:solidFill>
              <a:schemeClr val="tx2"/>
            </a:solidFill>
          </a:ln>
        </p:spPr>
        <p:txBody>
          <a:bodyPr vert="horz" wrap="none" lIns="88900" tIns="88900" rIns="88900" bIns="88900" rtlCol="0">
            <a:spAutoFit/>
          </a:bodyPr>
          <a:lstStyle/>
          <a:p>
            <a:r>
              <a:rPr lang="en-US" sz="1600" b="1" dirty="0">
                <a:latin typeface="SAS Monospace"/>
              </a:rPr>
              <a:t>68   options symbolgen;</a:t>
            </a:r>
          </a:p>
          <a:p>
            <a:r>
              <a:rPr lang="en-US" sz="1600" b="1" dirty="0">
                <a:latin typeface="SAS Monospace"/>
              </a:rPr>
              <a:t>69   proc sql;</a:t>
            </a:r>
          </a:p>
          <a:p>
            <a:r>
              <a:rPr lang="en-US" sz="1600" b="1" dirty="0">
                <a:latin typeface="SAS Monospace"/>
              </a:rPr>
              <a:t>SYMBOLGEN:  Macro variable BIGSALARY resolves to 100000</a:t>
            </a:r>
          </a:p>
          <a:p>
            <a:r>
              <a:rPr lang="en-US" sz="1600" b="1" dirty="0">
                <a:latin typeface="SAS Monospace"/>
              </a:rPr>
              <a:t>70   title "Salaries &gt; &amp;bigsalary";</a:t>
            </a:r>
          </a:p>
        </p:txBody>
      </p:sp>
      <p:sp>
        <p:nvSpPr>
          <p:cNvPr id="4" name="Rectangle 3"/>
          <p:cNvSpPr/>
          <p:nvPr>
            <p:custDataLst>
              <p:tags r:id="rId1"/>
            </p:custDataLst>
          </p:nvPr>
        </p:nvSpPr>
        <p:spPr bwMode="auto">
          <a:xfrm>
            <a:off x="1375900" y="5650200"/>
            <a:ext cx="2190624" cy="243840"/>
          </a:xfrm>
          <a:prstGeom prst="rect">
            <a:avLst/>
          </a:prstGeom>
          <a:solidFill>
            <a:srgbClr val="99CCFF">
              <a:alpha val="50000"/>
            </a:srgbClr>
          </a:solidFill>
          <a:ln w="38100" cap="flat" cmpd="sng" algn="ctr">
            <a:noFill/>
            <a:prstDash val="solid"/>
            <a:round/>
            <a:headEnd type="none" w="med" len="med"/>
            <a:tailEnd type="none" w="med" len="med"/>
          </a:ln>
          <a:effectLst/>
          <a:extLst>
            <a:ext uri="{91240B29-F687-4F45-9708-019B960494DF}">
              <a14:hiddenLine xmlns:a14="http://schemas.microsoft.com/office/drawing/2010/main" w="38100" cap="flat" cmpd="sng" algn="ctr">
                <a:solidFill>
                  <a:srgbClr val="000000"/>
                </a:solidFill>
                <a:prstDash val="solid"/>
                <a:round/>
                <a:headEnd type="none" w="med" len="med"/>
                <a:tailEnd type="none" w="med" len="med"/>
              </a14:hiddenLine>
            </a:ext>
          </a:extLst>
        </p:spPr>
        <p:txBody>
          <a:bodyPr vert="horz" wrap="none" lIns="88900" tIns="88900" rIns="88900" bIns="88900" numCol="1" rtlCol="0" anchor="ctr" anchorCtr="0" compatLnSpc="1">
            <a:prstTxWarp prst="textNoShape">
              <a:avLst/>
            </a:prstTxWarp>
            <a:noAutofit/>
          </a:bodyPr>
          <a:lstStyle/>
          <a:p>
            <a:pPr algn="ctr"/>
            <a:endParaRPr lang="en-US" dirty="0"/>
          </a:p>
        </p:txBody>
      </p:sp>
      <p:sp>
        <p:nvSpPr>
          <p:cNvPr id="5" name="Rectangle 4"/>
          <p:cNvSpPr/>
          <p:nvPr>
            <p:custDataLst>
              <p:tags r:id="rId2"/>
            </p:custDataLst>
          </p:nvPr>
        </p:nvSpPr>
        <p:spPr bwMode="auto">
          <a:xfrm>
            <a:off x="745218" y="6137880"/>
            <a:ext cx="6756400" cy="243840"/>
          </a:xfrm>
          <a:prstGeom prst="rect">
            <a:avLst/>
          </a:prstGeom>
          <a:solidFill>
            <a:srgbClr val="99CCFF">
              <a:alpha val="50000"/>
            </a:srgbClr>
          </a:solidFill>
          <a:ln w="38100" cap="flat" cmpd="sng" algn="ctr">
            <a:noFill/>
            <a:prstDash val="solid"/>
            <a:round/>
            <a:headEnd type="none" w="med" len="med"/>
            <a:tailEnd type="none" w="med" len="med"/>
          </a:ln>
          <a:effectLst/>
          <a:extLst>
            <a:ext uri="{91240B29-F687-4F45-9708-019B960494DF}">
              <a14:hiddenLine xmlns:a14="http://schemas.microsoft.com/office/drawing/2010/main" w="38100" cap="flat" cmpd="sng" algn="ctr">
                <a:solidFill>
                  <a:srgbClr val="000000"/>
                </a:solidFill>
                <a:prstDash val="solid"/>
                <a:round/>
                <a:headEnd type="none" w="med" len="med"/>
                <a:tailEnd type="none" w="med" len="med"/>
              </a14:hiddenLine>
            </a:ext>
          </a:extLst>
        </p:spPr>
        <p:txBody>
          <a:bodyPr vert="horz" wrap="none" lIns="88900" tIns="88900" rIns="88900" bIns="88900" numCol="1" rtlCol="0" anchor="ctr" anchorCtr="0" compatLnSpc="1">
            <a:prstTxWarp prst="textNoShape">
              <a:avLst/>
            </a:prstTxWarp>
            <a:noAutofit/>
          </a:bodyPr>
          <a:lstStyle/>
          <a:p>
            <a:pPr algn="ctr"/>
            <a:endParaRPr lang="en-US" dirty="0"/>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8"/>
          <p:cNvSpPr>
            <a:spLocks noGrp="1" noChangeArrowheads="1"/>
          </p:cNvSpPr>
          <p:nvPr>
            <p:ph type="title"/>
          </p:nvPr>
        </p:nvSpPr>
        <p:spPr/>
        <p:txBody>
          <a:bodyPr/>
          <a:lstStyle/>
          <a:p>
            <a:r>
              <a:rPr lang="en-US" dirty="0"/>
              <a:t>Validating Macro Variable Resolution</a:t>
            </a:r>
          </a:p>
        </p:txBody>
      </p:sp>
      <p:sp>
        <p:nvSpPr>
          <p:cNvPr id="70659" name="Rectangle 9"/>
          <p:cNvSpPr>
            <a:spLocks noGrp="1" noChangeArrowheads="1"/>
          </p:cNvSpPr>
          <p:nvPr>
            <p:ph idx="1"/>
          </p:nvPr>
        </p:nvSpPr>
        <p:spPr/>
        <p:txBody>
          <a:bodyPr/>
          <a:lstStyle/>
          <a:p>
            <a:pPr marL="0" indent="0"/>
            <a:r>
              <a:rPr lang="en-US" dirty="0"/>
              <a:t>Display the results of a resolved macro variable reference in the SAS log with the SYMBOLGEN system option.</a:t>
            </a:r>
          </a:p>
        </p:txBody>
      </p:sp>
      <p:sp>
        <p:nvSpPr>
          <p:cNvPr id="70661" name="Text Box 11"/>
          <p:cNvSpPr txBox="1">
            <a:spLocks noChangeArrowheads="1"/>
          </p:cNvSpPr>
          <p:nvPr/>
        </p:nvSpPr>
        <p:spPr bwMode="auto">
          <a:xfrm>
            <a:off x="1387474" y="1955387"/>
            <a:ext cx="5673989" cy="3999043"/>
          </a:xfrm>
          <a:prstGeom prst="rect">
            <a:avLst/>
          </a:prstGeom>
          <a:solidFill>
            <a:srgbClr val="FFFFFF"/>
          </a:solidFill>
          <a:ln w="38100">
            <a:solidFill>
              <a:schemeClr val="tx2"/>
            </a:solidFill>
            <a:miter lim="800000"/>
            <a:headEnd type="none" w="sm" len="sm"/>
            <a:tailEnd type="none" w="sm" len="sm"/>
          </a:ln>
        </p:spPr>
        <p:txBody>
          <a:bodyPr wrap="none" tIns="50800" rIns="50800" bIns="50800">
            <a:spAutoFit/>
          </a:bodyPr>
          <a:lstStyle>
            <a:lvl1pPr eaLnBrk="0" hangingPunct="0">
              <a:defRPr sz="2400">
                <a:solidFill>
                  <a:schemeClr val="tx1"/>
                </a:solidFill>
                <a:latin typeface="Arial" pitchFamily="34" charset="0"/>
                <a:cs typeface="Arial" pitchFamily="34" charset="0"/>
              </a:defRPr>
            </a:lvl1pPr>
            <a:lvl2pPr marL="742950" indent="-285750" eaLnBrk="0" hangingPunct="0">
              <a:defRPr sz="2400">
                <a:solidFill>
                  <a:schemeClr val="tx1"/>
                </a:solidFill>
                <a:latin typeface="Arial" pitchFamily="34" charset="0"/>
                <a:cs typeface="Arial" pitchFamily="34" charset="0"/>
              </a:defRPr>
            </a:lvl2pPr>
            <a:lvl3pPr marL="1143000" indent="-228600" eaLnBrk="0" hangingPunct="0">
              <a:defRPr sz="2400">
                <a:solidFill>
                  <a:schemeClr val="tx1"/>
                </a:solidFill>
                <a:latin typeface="Arial" pitchFamily="34" charset="0"/>
                <a:cs typeface="Arial" pitchFamily="34" charset="0"/>
              </a:defRPr>
            </a:lvl3pPr>
            <a:lvl4pPr marL="1600200" indent="-228600" eaLnBrk="0" hangingPunct="0">
              <a:defRPr sz="2400">
                <a:solidFill>
                  <a:schemeClr val="tx1"/>
                </a:solidFill>
                <a:latin typeface="Arial" pitchFamily="34" charset="0"/>
                <a:cs typeface="Arial" pitchFamily="34" charset="0"/>
              </a:defRPr>
            </a:lvl4pPr>
            <a:lvl5pPr marL="2057400" indent="-228600" eaLnBrk="0" hangingPunct="0">
              <a:defRPr sz="24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cs typeface="Arial" pitchFamily="34" charset="0"/>
              </a:defRPr>
            </a:lvl9pPr>
          </a:lstStyle>
          <a:p>
            <a:pPr>
              <a:lnSpc>
                <a:spcPct val="95000"/>
              </a:lnSpc>
            </a:pPr>
            <a:r>
              <a:rPr lang="en-US" b="1" dirty="0">
                <a:latin typeface="Courier New" pitchFamily="49" charset="0"/>
              </a:rPr>
              <a:t>%let DSN=employee_payroll;</a:t>
            </a:r>
          </a:p>
          <a:p>
            <a:pPr>
              <a:lnSpc>
                <a:spcPct val="95000"/>
              </a:lnSpc>
            </a:pPr>
            <a:r>
              <a:rPr lang="en-US" b="1" dirty="0">
                <a:latin typeface="Courier New" pitchFamily="49" charset="0"/>
              </a:rPr>
              <a:t>%let bigsalary=100000;</a:t>
            </a:r>
          </a:p>
          <a:p>
            <a:r>
              <a:rPr lang="en-US" b="1" dirty="0">
                <a:latin typeface="Courier New" pitchFamily="49" charset="0"/>
                <a:cs typeface="Courier New" pitchFamily="49" charset="0"/>
              </a:rPr>
              <a:t>%put DSN is &amp;DSN;</a:t>
            </a:r>
          </a:p>
          <a:p>
            <a:r>
              <a:rPr lang="en-US" b="1" dirty="0">
                <a:latin typeface="Courier New" pitchFamily="49" charset="0"/>
                <a:cs typeface="Courier New" pitchFamily="49" charset="0"/>
              </a:rPr>
              <a:t>%</a:t>
            </a:r>
            <a:r>
              <a:rPr lang="en-US" b="1">
                <a:latin typeface="Courier New" pitchFamily="49" charset="0"/>
                <a:cs typeface="Courier New" pitchFamily="49" charset="0"/>
              </a:rPr>
              <a:t>put </a:t>
            </a:r>
            <a:r>
              <a:rPr lang="en-US" b="1">
                <a:solidFill>
                  <a:srgbClr val="000000"/>
                </a:solidFill>
                <a:latin typeface="Courier New" pitchFamily="49" charset="0"/>
                <a:cs typeface="Courier New" pitchFamily="49" charset="0"/>
              </a:rPr>
              <a:t>bigsalary</a:t>
            </a:r>
            <a:r>
              <a:rPr lang="en-US" b="1">
                <a:latin typeface="Courier New" pitchFamily="49" charset="0"/>
                <a:cs typeface="Courier New" pitchFamily="49" charset="0"/>
              </a:rPr>
              <a:t> </a:t>
            </a:r>
            <a:r>
              <a:rPr lang="en-US" b="1" dirty="0">
                <a:latin typeface="Courier New" pitchFamily="49" charset="0"/>
                <a:cs typeface="Courier New" pitchFamily="49" charset="0"/>
              </a:rPr>
              <a:t>is &amp;bigsalary;</a:t>
            </a:r>
          </a:p>
          <a:p>
            <a:pPr>
              <a:lnSpc>
                <a:spcPct val="95000"/>
              </a:lnSpc>
            </a:pPr>
            <a:r>
              <a:rPr lang="en-US" b="1" dirty="0">
                <a:latin typeface="Courier New" pitchFamily="49" charset="0"/>
              </a:rPr>
              <a:t>options symbolgen;</a:t>
            </a:r>
          </a:p>
          <a:p>
            <a:pPr>
              <a:lnSpc>
                <a:spcPct val="95000"/>
              </a:lnSpc>
            </a:pPr>
            <a:r>
              <a:rPr lang="en-US" b="1" dirty="0">
                <a:latin typeface="Courier New" pitchFamily="49" charset="0"/>
              </a:rPr>
              <a:t>proc sql;</a:t>
            </a:r>
          </a:p>
          <a:p>
            <a:pPr>
              <a:lnSpc>
                <a:spcPct val="95000"/>
              </a:lnSpc>
            </a:pPr>
            <a:r>
              <a:rPr lang="en-US" b="1" dirty="0">
                <a:latin typeface="Courier New" pitchFamily="49" charset="0"/>
              </a:rPr>
              <a:t>title "Salaries &gt; &amp;bigsalary";</a:t>
            </a:r>
          </a:p>
          <a:p>
            <a:pPr>
              <a:lnSpc>
                <a:spcPct val="95000"/>
              </a:lnSpc>
            </a:pPr>
            <a:r>
              <a:rPr lang="en-US" b="1" dirty="0">
                <a:latin typeface="Courier New" pitchFamily="49" charset="0"/>
              </a:rPr>
              <a:t>select  Employee_ID, Salary</a:t>
            </a:r>
          </a:p>
          <a:p>
            <a:pPr>
              <a:lnSpc>
                <a:spcPct val="95000"/>
              </a:lnSpc>
            </a:pPr>
            <a:r>
              <a:rPr lang="en-US" b="1" dirty="0">
                <a:latin typeface="Courier New" pitchFamily="49" charset="0"/>
              </a:rPr>
              <a:t>   from </a:t>
            </a:r>
            <a:r>
              <a:rPr lang="en-US" b="1" dirty="0">
                <a:solidFill>
                  <a:srgbClr val="000000"/>
                </a:solidFill>
                <a:latin typeface="Courier New" pitchFamily="49" charset="0"/>
              </a:rPr>
              <a:t>orion</a:t>
            </a:r>
            <a:r>
              <a:rPr lang="en-US" b="1" dirty="0">
                <a:latin typeface="Courier New" pitchFamily="49" charset="0"/>
              </a:rPr>
              <a:t>.&amp;DSN</a:t>
            </a:r>
          </a:p>
          <a:p>
            <a:pPr>
              <a:lnSpc>
                <a:spcPct val="95000"/>
              </a:lnSpc>
            </a:pPr>
            <a:r>
              <a:rPr lang="en-US" b="1" dirty="0">
                <a:latin typeface="Courier New" pitchFamily="49" charset="0"/>
              </a:rPr>
              <a:t>   where Salary &gt; &amp;bigsalary;</a:t>
            </a:r>
          </a:p>
          <a:p>
            <a:pPr>
              <a:lnSpc>
                <a:spcPct val="95000"/>
              </a:lnSpc>
            </a:pPr>
            <a:r>
              <a:rPr lang="en-US" b="1" dirty="0">
                <a:latin typeface="Courier New" pitchFamily="49" charset="0"/>
              </a:rPr>
              <a:t>quit;</a:t>
            </a:r>
          </a:p>
        </p:txBody>
      </p:sp>
      <p:sp>
        <p:nvSpPr>
          <p:cNvPr id="70662" name="Text Box 12"/>
          <p:cNvSpPr txBox="1">
            <a:spLocks noChangeArrowheads="1"/>
          </p:cNvSpPr>
          <p:nvPr/>
        </p:nvSpPr>
        <p:spPr bwMode="auto">
          <a:xfrm>
            <a:off x="7956550" y="6324600"/>
            <a:ext cx="977900" cy="42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type="none" w="med" len="lg"/>
                <a:tailEnd type="none" w="med" len="lg"/>
              </a14:hiddenLine>
            </a:ext>
          </a:extLst>
        </p:spPr>
        <p:txBody>
          <a:bodyPr wrap="none" lIns="88900" tIns="88900" rIns="88900" bIns="88900">
            <a:spAutoFit/>
          </a:bodyPr>
          <a:lstStyle>
            <a:lvl1pPr eaLnBrk="0" hangingPunct="0">
              <a:defRPr sz="2400">
                <a:solidFill>
                  <a:schemeClr val="tx1"/>
                </a:solidFill>
                <a:latin typeface="Arial" pitchFamily="34" charset="0"/>
                <a:cs typeface="Arial" pitchFamily="34" charset="0"/>
              </a:defRPr>
            </a:lvl1pPr>
            <a:lvl2pPr marL="742950" indent="-285750" eaLnBrk="0" hangingPunct="0">
              <a:defRPr sz="2400">
                <a:solidFill>
                  <a:schemeClr val="tx1"/>
                </a:solidFill>
                <a:latin typeface="Arial" pitchFamily="34" charset="0"/>
                <a:cs typeface="Arial" pitchFamily="34" charset="0"/>
              </a:defRPr>
            </a:lvl2pPr>
            <a:lvl3pPr marL="1143000" indent="-228600" eaLnBrk="0" hangingPunct="0">
              <a:defRPr sz="2400">
                <a:solidFill>
                  <a:schemeClr val="tx1"/>
                </a:solidFill>
                <a:latin typeface="Arial" pitchFamily="34" charset="0"/>
                <a:cs typeface="Arial" pitchFamily="34" charset="0"/>
              </a:defRPr>
            </a:lvl3pPr>
            <a:lvl4pPr marL="1600200" indent="-228600" eaLnBrk="0" hangingPunct="0">
              <a:defRPr sz="2400">
                <a:solidFill>
                  <a:schemeClr val="tx1"/>
                </a:solidFill>
                <a:latin typeface="Arial" pitchFamily="34" charset="0"/>
                <a:cs typeface="Arial" pitchFamily="34" charset="0"/>
              </a:defRPr>
            </a:lvl4pPr>
            <a:lvl5pPr marL="2057400" indent="-228600" eaLnBrk="0" hangingPunct="0">
              <a:defRPr sz="24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cs typeface="Arial" pitchFamily="34" charset="0"/>
              </a:defRPr>
            </a:lvl9pPr>
          </a:lstStyle>
          <a:p>
            <a:pPr algn="r"/>
            <a:r>
              <a:rPr lang="en-US" sz="1600" b="1" dirty="0"/>
              <a:t>s108d05</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p:txBody>
          <a:bodyPr/>
          <a:lstStyle/>
          <a:p>
            <a:r>
              <a:rPr lang="en-US" dirty="0"/>
              <a:t>Viewing the Log</a:t>
            </a:r>
          </a:p>
        </p:txBody>
      </p:sp>
      <p:sp>
        <p:nvSpPr>
          <p:cNvPr id="71683" name="Rectangle 3"/>
          <p:cNvSpPr>
            <a:spLocks noGrp="1" noChangeArrowheads="1"/>
          </p:cNvSpPr>
          <p:nvPr>
            <p:ph idx="1"/>
          </p:nvPr>
        </p:nvSpPr>
        <p:spPr/>
        <p:txBody>
          <a:bodyPr/>
          <a:lstStyle/>
          <a:p>
            <a:pPr marL="0" indent="0"/>
            <a:r>
              <a:rPr lang="en-US" dirty="0"/>
              <a:t>Partial SAS Log</a:t>
            </a:r>
          </a:p>
        </p:txBody>
      </p:sp>
      <p:sp>
        <p:nvSpPr>
          <p:cNvPr id="71685" name="Text Box 6"/>
          <p:cNvSpPr txBox="1">
            <a:spLocks noChangeArrowheads="1"/>
          </p:cNvSpPr>
          <p:nvPr/>
        </p:nvSpPr>
        <p:spPr bwMode="auto">
          <a:xfrm>
            <a:off x="1600200" y="3581400"/>
            <a:ext cx="177800"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type="none" w="med" len="lg"/>
                <a:tailEnd type="none" w="med" len="lg"/>
              </a14:hiddenLine>
            </a:ext>
          </a:extLst>
        </p:spPr>
        <p:txBody>
          <a:bodyPr wrap="none" lIns="88900" tIns="88900" rIns="88900" bIns="88900">
            <a:spAutoFit/>
          </a:bodyPr>
          <a:lstStyle>
            <a:lvl1pPr eaLnBrk="0" hangingPunct="0">
              <a:defRPr sz="2400">
                <a:solidFill>
                  <a:schemeClr val="tx1"/>
                </a:solidFill>
                <a:latin typeface="Arial" pitchFamily="34" charset="0"/>
                <a:cs typeface="Arial" pitchFamily="34" charset="0"/>
              </a:defRPr>
            </a:lvl1pPr>
            <a:lvl2pPr marL="742950" indent="-285750" eaLnBrk="0" hangingPunct="0">
              <a:defRPr sz="2400">
                <a:solidFill>
                  <a:schemeClr val="tx1"/>
                </a:solidFill>
                <a:latin typeface="Arial" pitchFamily="34" charset="0"/>
                <a:cs typeface="Arial" pitchFamily="34" charset="0"/>
              </a:defRPr>
            </a:lvl2pPr>
            <a:lvl3pPr marL="1143000" indent="-228600" eaLnBrk="0" hangingPunct="0">
              <a:defRPr sz="2400">
                <a:solidFill>
                  <a:schemeClr val="tx1"/>
                </a:solidFill>
                <a:latin typeface="Arial" pitchFamily="34" charset="0"/>
                <a:cs typeface="Arial" pitchFamily="34" charset="0"/>
              </a:defRPr>
            </a:lvl3pPr>
            <a:lvl4pPr marL="1600200" indent="-228600" eaLnBrk="0" hangingPunct="0">
              <a:defRPr sz="2400">
                <a:solidFill>
                  <a:schemeClr val="tx1"/>
                </a:solidFill>
                <a:latin typeface="Arial" pitchFamily="34" charset="0"/>
                <a:cs typeface="Arial" pitchFamily="34" charset="0"/>
              </a:defRPr>
            </a:lvl4pPr>
            <a:lvl5pPr marL="2057400" indent="-228600" eaLnBrk="0" hangingPunct="0">
              <a:defRPr sz="24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cs typeface="Arial" pitchFamily="34" charset="0"/>
              </a:defRPr>
            </a:lvl9pPr>
          </a:lstStyle>
          <a:p>
            <a:endParaRPr lang="en-US" noProof="1">
              <a:latin typeface="SAS Monospace" pitchFamily="49" charset="0"/>
            </a:endParaRPr>
          </a:p>
        </p:txBody>
      </p:sp>
      <p:sp>
        <p:nvSpPr>
          <p:cNvPr id="5" name="TextBox 4"/>
          <p:cNvSpPr txBox="1"/>
          <p:nvPr/>
        </p:nvSpPr>
        <p:spPr>
          <a:xfrm>
            <a:off x="694944" y="1485445"/>
            <a:ext cx="7367401" cy="4611519"/>
          </a:xfrm>
          <a:prstGeom prst="rect">
            <a:avLst/>
          </a:prstGeom>
          <a:solidFill>
            <a:srgbClr val="FFFFFF"/>
          </a:solidFill>
          <a:ln w="38100" cmpd="sng">
            <a:solidFill>
              <a:schemeClr val="tx2"/>
            </a:solidFill>
          </a:ln>
        </p:spPr>
        <p:txBody>
          <a:bodyPr vert="horz" wrap="none" lIns="88900" tIns="88900" rIns="88900" bIns="88900" rtlCol="0">
            <a:spAutoFit/>
          </a:bodyPr>
          <a:lstStyle/>
          <a:p>
            <a:r>
              <a:rPr lang="en-US" sz="1600" b="1" dirty="0">
                <a:latin typeface="SAS Monospace"/>
              </a:rPr>
              <a:t>   %let DSN=employee_payroll;</a:t>
            </a:r>
          </a:p>
          <a:p>
            <a:r>
              <a:rPr lang="en-US" sz="1600" b="1" dirty="0">
                <a:latin typeface="SAS Monospace"/>
              </a:rPr>
              <a:t>   %let bigsalary=100000;</a:t>
            </a:r>
          </a:p>
          <a:p>
            <a:endParaRPr lang="en-US" sz="1600" b="1" dirty="0">
              <a:latin typeface="SAS Monospace"/>
            </a:endParaRPr>
          </a:p>
          <a:p>
            <a:r>
              <a:rPr lang="en-US" sz="1600" b="1" dirty="0">
                <a:latin typeface="SAS Monospace"/>
              </a:rPr>
              <a:t>   %put DSN is &amp;DSN;</a:t>
            </a:r>
          </a:p>
          <a:p>
            <a:r>
              <a:rPr lang="en-US" sz="1600" b="1" dirty="0">
                <a:latin typeface="SAS Monospace"/>
              </a:rPr>
              <a:t>DSN is employee_payroll</a:t>
            </a:r>
          </a:p>
          <a:p>
            <a:r>
              <a:rPr lang="en-US" sz="1600" b="1" dirty="0">
                <a:latin typeface="SAS Monospace"/>
              </a:rPr>
              <a:t>   %</a:t>
            </a:r>
            <a:r>
              <a:rPr lang="en-US" sz="1600" b="1">
                <a:latin typeface="SAS Monospace"/>
              </a:rPr>
              <a:t>put </a:t>
            </a:r>
            <a:r>
              <a:rPr lang="en-US" sz="1600" b="1">
                <a:solidFill>
                  <a:srgbClr val="000000"/>
                </a:solidFill>
                <a:latin typeface="SAS Monospace"/>
              </a:rPr>
              <a:t>bigsalary</a:t>
            </a:r>
            <a:r>
              <a:rPr lang="en-US" sz="1600" b="1">
                <a:latin typeface="SAS Monospace"/>
              </a:rPr>
              <a:t> </a:t>
            </a:r>
            <a:r>
              <a:rPr lang="en-US" sz="1600" b="1" dirty="0">
                <a:latin typeface="SAS Monospace"/>
              </a:rPr>
              <a:t>is &amp;bigsalary;</a:t>
            </a:r>
          </a:p>
          <a:p>
            <a:r>
              <a:rPr lang="en-US" sz="1600" b="1">
                <a:solidFill>
                  <a:srgbClr val="000000"/>
                </a:solidFill>
                <a:latin typeface="SAS Monospace"/>
              </a:rPr>
              <a:t>bigsalary</a:t>
            </a:r>
            <a:r>
              <a:rPr lang="en-US" sz="1600" b="1">
                <a:latin typeface="SAS Monospace"/>
              </a:rPr>
              <a:t> </a:t>
            </a:r>
            <a:r>
              <a:rPr lang="en-US" sz="1600" b="1" dirty="0">
                <a:latin typeface="SAS Monospace"/>
              </a:rPr>
              <a:t>is 100000</a:t>
            </a:r>
          </a:p>
          <a:p>
            <a:endParaRPr lang="en-US" sz="1600" b="1" dirty="0">
              <a:latin typeface="SAS Monospace"/>
            </a:endParaRPr>
          </a:p>
          <a:p>
            <a:r>
              <a:rPr lang="en-US" sz="1600" b="1" dirty="0">
                <a:latin typeface="SAS Monospace"/>
              </a:rPr>
              <a:t>   options symbolgen;</a:t>
            </a:r>
          </a:p>
          <a:p>
            <a:r>
              <a:rPr lang="en-US" sz="1600" b="1" dirty="0">
                <a:latin typeface="SAS Monospace"/>
              </a:rPr>
              <a:t>   proc sql;</a:t>
            </a:r>
          </a:p>
          <a:p>
            <a:r>
              <a:rPr lang="en-US" sz="1600" b="1" dirty="0">
                <a:latin typeface="SAS Monospace"/>
              </a:rPr>
              <a:t>SYMBOLGEN:  Macro variable BIGSALARY resolves to 100000</a:t>
            </a:r>
          </a:p>
          <a:p>
            <a:r>
              <a:rPr lang="en-US" sz="1600" b="1" dirty="0">
                <a:latin typeface="SAS Monospace"/>
              </a:rPr>
              <a:t>   title "Salaries &gt; &amp;bigsalary";</a:t>
            </a:r>
          </a:p>
          <a:p>
            <a:r>
              <a:rPr lang="en-US" sz="1600" b="1" dirty="0">
                <a:latin typeface="SAS Monospace"/>
              </a:rPr>
              <a:t>   select  Employee_ID, Salary</a:t>
            </a:r>
          </a:p>
          <a:p>
            <a:r>
              <a:rPr lang="en-US" sz="1600" b="1" dirty="0">
                <a:latin typeface="SAS Monospace"/>
              </a:rPr>
              <a:t>      from </a:t>
            </a:r>
            <a:r>
              <a:rPr lang="en-US" sz="1600" b="1" dirty="0">
                <a:solidFill>
                  <a:srgbClr val="000000"/>
                </a:solidFill>
                <a:latin typeface="SAS Monospace"/>
              </a:rPr>
              <a:t>orion</a:t>
            </a:r>
            <a:r>
              <a:rPr lang="en-US" sz="1600" b="1" dirty="0">
                <a:latin typeface="SAS Monospace"/>
              </a:rPr>
              <a:t>.&amp;DSN</a:t>
            </a:r>
          </a:p>
          <a:p>
            <a:r>
              <a:rPr lang="en-US" sz="1600" b="1" dirty="0">
                <a:latin typeface="SAS Monospace"/>
              </a:rPr>
              <a:t>SYMBOLGEN:  Macro variable DSN resolves to employee_payroll</a:t>
            </a:r>
          </a:p>
          <a:p>
            <a:r>
              <a:rPr lang="en-US" sz="1600" b="1" dirty="0">
                <a:latin typeface="SAS Monospace"/>
              </a:rPr>
              <a:t>      where Salary</a:t>
            </a:r>
          </a:p>
          <a:p>
            <a:r>
              <a:rPr lang="en-US" sz="1600" b="1" dirty="0">
                <a:latin typeface="SAS Monospace"/>
              </a:rPr>
              <a:t>SYMBOLGEN:  Macro variable BIGSALARY resolves to 100000</a:t>
            </a:r>
          </a:p>
          <a:p>
            <a:r>
              <a:rPr lang="en-US" sz="1600" b="1" dirty="0">
                <a:latin typeface="SAS Monospace"/>
              </a:rPr>
              <a:t> !                 &gt; &amp;bigsalary;</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title"/>
          </p:nvPr>
        </p:nvSpPr>
        <p:spPr/>
        <p:txBody>
          <a:bodyPr/>
          <a:lstStyle/>
          <a:p>
            <a:r>
              <a:rPr lang="en-US" dirty="0"/>
              <a:t>Viewing the Output</a:t>
            </a:r>
          </a:p>
        </p:txBody>
      </p:sp>
      <p:sp>
        <p:nvSpPr>
          <p:cNvPr id="72707" name="Rectangle 3"/>
          <p:cNvSpPr>
            <a:spLocks noGrp="1" noChangeArrowheads="1"/>
          </p:cNvSpPr>
          <p:nvPr>
            <p:ph idx="1"/>
          </p:nvPr>
        </p:nvSpPr>
        <p:spPr>
          <a:xfrm>
            <a:off x="685800" y="1071563"/>
            <a:ext cx="7848600" cy="644525"/>
          </a:xfrm>
        </p:spPr>
        <p:txBody>
          <a:bodyPr/>
          <a:lstStyle/>
          <a:p>
            <a:pPr marL="0" indent="0"/>
            <a:r>
              <a:rPr lang="en-US" dirty="0"/>
              <a:t>PROC SQL Output</a:t>
            </a:r>
          </a:p>
        </p:txBody>
      </p:sp>
      <p:sp>
        <p:nvSpPr>
          <p:cNvPr id="72709" name="Text Box 4"/>
          <p:cNvSpPr txBox="1">
            <a:spLocks noChangeArrowheads="1"/>
          </p:cNvSpPr>
          <p:nvPr/>
        </p:nvSpPr>
        <p:spPr bwMode="auto">
          <a:xfrm>
            <a:off x="1600200" y="3581400"/>
            <a:ext cx="177800"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type="none" w="med" len="lg"/>
                <a:tailEnd type="none" w="med" len="lg"/>
              </a14:hiddenLine>
            </a:ext>
          </a:extLst>
        </p:spPr>
        <p:txBody>
          <a:bodyPr wrap="none" lIns="88900" tIns="88900" rIns="88900" bIns="88900">
            <a:spAutoFit/>
          </a:bodyPr>
          <a:lstStyle>
            <a:lvl1pPr eaLnBrk="0" hangingPunct="0">
              <a:defRPr sz="2400">
                <a:solidFill>
                  <a:schemeClr val="tx1"/>
                </a:solidFill>
                <a:latin typeface="Arial" pitchFamily="34" charset="0"/>
                <a:cs typeface="Arial" pitchFamily="34" charset="0"/>
              </a:defRPr>
            </a:lvl1pPr>
            <a:lvl2pPr marL="742950" indent="-285750" eaLnBrk="0" hangingPunct="0">
              <a:defRPr sz="2400">
                <a:solidFill>
                  <a:schemeClr val="tx1"/>
                </a:solidFill>
                <a:latin typeface="Arial" pitchFamily="34" charset="0"/>
                <a:cs typeface="Arial" pitchFamily="34" charset="0"/>
              </a:defRPr>
            </a:lvl2pPr>
            <a:lvl3pPr marL="1143000" indent="-228600" eaLnBrk="0" hangingPunct="0">
              <a:defRPr sz="2400">
                <a:solidFill>
                  <a:schemeClr val="tx1"/>
                </a:solidFill>
                <a:latin typeface="Arial" pitchFamily="34" charset="0"/>
                <a:cs typeface="Arial" pitchFamily="34" charset="0"/>
              </a:defRPr>
            </a:lvl3pPr>
            <a:lvl4pPr marL="1600200" indent="-228600" eaLnBrk="0" hangingPunct="0">
              <a:defRPr sz="2400">
                <a:solidFill>
                  <a:schemeClr val="tx1"/>
                </a:solidFill>
                <a:latin typeface="Arial" pitchFamily="34" charset="0"/>
                <a:cs typeface="Arial" pitchFamily="34" charset="0"/>
              </a:defRPr>
            </a:lvl4pPr>
            <a:lvl5pPr marL="2057400" indent="-228600" eaLnBrk="0" hangingPunct="0">
              <a:defRPr sz="24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cs typeface="Arial" pitchFamily="34" charset="0"/>
              </a:defRPr>
            </a:lvl9pPr>
          </a:lstStyle>
          <a:p>
            <a:endParaRPr lang="en-US" noProof="1">
              <a:latin typeface="SAS Monospace" pitchFamily="49" charset="0"/>
            </a:endParaRPr>
          </a:p>
        </p:txBody>
      </p:sp>
      <p:sp>
        <p:nvSpPr>
          <p:cNvPr id="72710" name="Text Box 9"/>
          <p:cNvSpPr txBox="1">
            <a:spLocks noChangeArrowheads="1"/>
          </p:cNvSpPr>
          <p:nvPr/>
        </p:nvSpPr>
        <p:spPr bwMode="auto">
          <a:xfrm>
            <a:off x="1600200" y="3581400"/>
            <a:ext cx="177800"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type="none" w="med" len="lg"/>
                <a:tailEnd type="none" w="med" len="lg"/>
              </a14:hiddenLine>
            </a:ext>
          </a:extLst>
        </p:spPr>
        <p:txBody>
          <a:bodyPr wrap="none" lIns="88900" tIns="88900" rIns="88900" bIns="88900">
            <a:spAutoFit/>
          </a:bodyPr>
          <a:lstStyle>
            <a:lvl1pPr eaLnBrk="0" hangingPunct="0">
              <a:defRPr sz="2400">
                <a:solidFill>
                  <a:schemeClr val="tx1"/>
                </a:solidFill>
                <a:latin typeface="Arial" pitchFamily="34" charset="0"/>
                <a:cs typeface="Arial" pitchFamily="34" charset="0"/>
              </a:defRPr>
            </a:lvl1pPr>
            <a:lvl2pPr marL="742950" indent="-285750" eaLnBrk="0" hangingPunct="0">
              <a:defRPr sz="2400">
                <a:solidFill>
                  <a:schemeClr val="tx1"/>
                </a:solidFill>
                <a:latin typeface="Arial" pitchFamily="34" charset="0"/>
                <a:cs typeface="Arial" pitchFamily="34" charset="0"/>
              </a:defRPr>
            </a:lvl2pPr>
            <a:lvl3pPr marL="1143000" indent="-228600" eaLnBrk="0" hangingPunct="0">
              <a:defRPr sz="2400">
                <a:solidFill>
                  <a:schemeClr val="tx1"/>
                </a:solidFill>
                <a:latin typeface="Arial" pitchFamily="34" charset="0"/>
                <a:cs typeface="Arial" pitchFamily="34" charset="0"/>
              </a:defRPr>
            </a:lvl3pPr>
            <a:lvl4pPr marL="1600200" indent="-228600" eaLnBrk="0" hangingPunct="0">
              <a:defRPr sz="2400">
                <a:solidFill>
                  <a:schemeClr val="tx1"/>
                </a:solidFill>
                <a:latin typeface="Arial" pitchFamily="34" charset="0"/>
                <a:cs typeface="Arial" pitchFamily="34" charset="0"/>
              </a:defRPr>
            </a:lvl4pPr>
            <a:lvl5pPr marL="2057400" indent="-228600" eaLnBrk="0" hangingPunct="0">
              <a:defRPr sz="24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cs typeface="Arial" pitchFamily="34" charset="0"/>
              </a:defRPr>
            </a:lvl9pPr>
          </a:lstStyle>
          <a:p>
            <a:endParaRPr lang="en-US" noProof="1">
              <a:latin typeface="SAS Monospace" pitchFamily="49" charset="0"/>
            </a:endParaRPr>
          </a:p>
        </p:txBody>
      </p:sp>
      <p:sp>
        <p:nvSpPr>
          <p:cNvPr id="72711" name="Rectangle 10"/>
          <p:cNvSpPr>
            <a:spLocks noChangeArrowheads="1"/>
          </p:cNvSpPr>
          <p:nvPr/>
        </p:nvSpPr>
        <p:spPr bwMode="auto">
          <a:xfrm>
            <a:off x="703263" y="1486397"/>
            <a:ext cx="7737475" cy="3317875"/>
          </a:xfrm>
          <a:prstGeom prst="rect">
            <a:avLst/>
          </a:prstGeom>
          <a:solidFill>
            <a:srgbClr val="FFFFFF"/>
          </a:solidFill>
          <a:ln w="38100">
            <a:solidFill>
              <a:schemeClr val="tx2"/>
            </a:solidFill>
            <a:miter lim="800000"/>
            <a:headEnd type="none" w="med" len="lg"/>
            <a:tailEnd type="none" w="med" len="lg"/>
          </a:ln>
        </p:spPr>
        <p:txBody>
          <a:bodyPr lIns="88900" tIns="50800" rIns="88900" bIns="50800">
            <a:spAutoFit/>
          </a:bodyPr>
          <a:lstStyle/>
          <a:p>
            <a:pPr algn="ctr" eaLnBrk="0" hangingPunct="0"/>
            <a:r>
              <a:rPr lang="en-US" sz="1600" b="1" dirty="0">
                <a:solidFill>
                  <a:srgbClr val="000000"/>
                </a:solidFill>
                <a:latin typeface="SAS Monospace" pitchFamily="49" charset="0"/>
              </a:rPr>
              <a:t>Salaries &gt; 100000</a:t>
            </a:r>
          </a:p>
          <a:p>
            <a:pPr algn="ctr" eaLnBrk="0" hangingPunct="0"/>
            <a:endParaRPr lang="en-US" sz="1600" b="1" dirty="0">
              <a:solidFill>
                <a:srgbClr val="000000"/>
              </a:solidFill>
              <a:latin typeface="SAS Monospace" pitchFamily="49" charset="0"/>
            </a:endParaRPr>
          </a:p>
          <a:p>
            <a:pPr algn="ctr" eaLnBrk="0" hangingPunct="0"/>
            <a:r>
              <a:rPr lang="en-US" sz="1600" b="1" dirty="0">
                <a:solidFill>
                  <a:srgbClr val="000000"/>
                </a:solidFill>
                <a:latin typeface="SAS Monospace" pitchFamily="49" charset="0"/>
              </a:rPr>
              <a:t> Employee_ID    Salary</a:t>
            </a:r>
          </a:p>
          <a:p>
            <a:pPr algn="ctr" eaLnBrk="0" hangingPunct="0"/>
            <a:r>
              <a:rPr lang="en-US" sz="1600" b="1" dirty="0">
                <a:solidFill>
                  <a:srgbClr val="FFFFFF"/>
                </a:solidFill>
                <a:latin typeface="SAS Monospace" pitchFamily="49" charset="0"/>
              </a:rPr>
              <a:t>ƒƒƒƒƒƒƒƒƒƒƒƒƒƒƒƒƒƒƒƒƒƒ</a:t>
            </a:r>
          </a:p>
          <a:p>
            <a:pPr algn="ctr" eaLnBrk="0" hangingPunct="0"/>
            <a:r>
              <a:rPr lang="en-US" sz="1600" b="1" dirty="0">
                <a:solidFill>
                  <a:srgbClr val="000000"/>
                </a:solidFill>
                <a:latin typeface="SAS Monospace" pitchFamily="49" charset="0"/>
              </a:rPr>
              <a:t>      120101    163040</a:t>
            </a:r>
          </a:p>
          <a:p>
            <a:pPr algn="ctr" eaLnBrk="0" hangingPunct="0"/>
            <a:r>
              <a:rPr lang="en-US" sz="1600" b="1" dirty="0">
                <a:solidFill>
                  <a:srgbClr val="000000"/>
                </a:solidFill>
                <a:latin typeface="SAS Monospace" pitchFamily="49" charset="0"/>
              </a:rPr>
              <a:t>      120102    108255</a:t>
            </a:r>
          </a:p>
          <a:p>
            <a:pPr algn="ctr" eaLnBrk="0" hangingPunct="0"/>
            <a:r>
              <a:rPr lang="en-US" sz="1600" b="1" dirty="0">
                <a:solidFill>
                  <a:srgbClr val="000000"/>
                </a:solidFill>
                <a:latin typeface="SAS Monospace" pitchFamily="49" charset="0"/>
              </a:rPr>
              <a:t>      120259    433800</a:t>
            </a:r>
          </a:p>
          <a:p>
            <a:pPr algn="ctr" eaLnBrk="0" hangingPunct="0"/>
            <a:r>
              <a:rPr lang="en-US" sz="1600" b="1" dirty="0">
                <a:solidFill>
                  <a:srgbClr val="000000"/>
                </a:solidFill>
                <a:latin typeface="SAS Monospace" pitchFamily="49" charset="0"/>
              </a:rPr>
              <a:t>      120260    207885</a:t>
            </a:r>
          </a:p>
          <a:p>
            <a:pPr algn="ctr" eaLnBrk="0" hangingPunct="0"/>
            <a:r>
              <a:rPr lang="en-US" sz="1600" b="1" dirty="0">
                <a:solidFill>
                  <a:srgbClr val="000000"/>
                </a:solidFill>
                <a:latin typeface="SAS Monospace" pitchFamily="49" charset="0"/>
              </a:rPr>
              <a:t>      120261    243190</a:t>
            </a:r>
          </a:p>
          <a:p>
            <a:pPr algn="ctr" eaLnBrk="0" hangingPunct="0"/>
            <a:r>
              <a:rPr lang="en-US" sz="1600" b="1" dirty="0">
                <a:solidFill>
                  <a:srgbClr val="000000"/>
                </a:solidFill>
                <a:latin typeface="SAS Monospace" pitchFamily="49" charset="0"/>
              </a:rPr>
              <a:t>      120262    268455</a:t>
            </a:r>
          </a:p>
          <a:p>
            <a:pPr algn="ctr" eaLnBrk="0" hangingPunct="0"/>
            <a:r>
              <a:rPr lang="en-US" sz="1600" b="1" dirty="0">
                <a:solidFill>
                  <a:srgbClr val="000000"/>
                </a:solidFill>
                <a:latin typeface="SAS Monospace" pitchFamily="49" charset="0"/>
              </a:rPr>
              <a:t>      120659    161290</a:t>
            </a:r>
          </a:p>
          <a:p>
            <a:pPr algn="ctr" eaLnBrk="0" hangingPunct="0"/>
            <a:r>
              <a:rPr lang="en-US" sz="1600" b="1" dirty="0">
                <a:solidFill>
                  <a:srgbClr val="000000"/>
                </a:solidFill>
                <a:latin typeface="SAS Monospace" pitchFamily="49" charset="0"/>
              </a:rPr>
              <a:t>      121141    194885</a:t>
            </a:r>
          </a:p>
          <a:p>
            <a:pPr algn="ctr" eaLnBrk="0" hangingPunct="0"/>
            <a:r>
              <a:rPr lang="en-US" sz="1600" b="1" dirty="0">
                <a:solidFill>
                  <a:srgbClr val="000000"/>
                </a:solidFill>
                <a:latin typeface="SAS Monospace" pitchFamily="49" charset="0"/>
              </a:rPr>
              <a:t>      121142    156065</a:t>
            </a:r>
          </a:p>
        </p:txBody>
      </p:sp>
      <p:cxnSp>
        <p:nvCxnSpPr>
          <p:cNvPr id="72712" name="Straight Connector 8"/>
          <p:cNvCxnSpPr>
            <a:cxnSpLocks noChangeShapeType="1"/>
          </p:cNvCxnSpPr>
          <p:nvPr/>
        </p:nvCxnSpPr>
        <p:spPr bwMode="auto">
          <a:xfrm>
            <a:off x="3375025" y="2460625"/>
            <a:ext cx="2640013" cy="0"/>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3" descr="C:\Users\kaperk\Desktop\CDS_slides\PNG\Questions_slid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44600" y="1635125"/>
            <a:ext cx="6654800" cy="3587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248934890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ChangeArrowheads="1"/>
          </p:cNvSpPr>
          <p:nvPr>
            <p:ph type="title"/>
          </p:nvPr>
        </p:nvSpPr>
        <p:spPr/>
        <p:txBody>
          <a:bodyPr/>
          <a:lstStyle/>
          <a:p>
            <a:r>
              <a:rPr lang="en-US" dirty="0"/>
              <a:t>Creating Macro Variables with PROC SQL </a:t>
            </a:r>
          </a:p>
        </p:txBody>
      </p:sp>
      <p:sp>
        <p:nvSpPr>
          <p:cNvPr id="73731" name="Rectangle 3"/>
          <p:cNvSpPr>
            <a:spLocks noGrp="1" noChangeArrowheads="1"/>
          </p:cNvSpPr>
          <p:nvPr>
            <p:ph idx="1"/>
          </p:nvPr>
        </p:nvSpPr>
        <p:spPr/>
        <p:txBody>
          <a:bodyPr/>
          <a:lstStyle/>
          <a:p>
            <a:pPr marL="0" lvl="1" indent="0">
              <a:buNone/>
            </a:pPr>
            <a:r>
              <a:rPr lang="en-US" dirty="0"/>
              <a:t>In PROC SQL, you use an INTO clause to create macro variables and assign a value to them or to update existing macro variable values. The INTO clause must follow </a:t>
            </a:r>
            <a:br>
              <a:rPr lang="en-US" dirty="0"/>
            </a:br>
            <a:r>
              <a:rPr lang="en-US" dirty="0"/>
              <a:t>the SELECT clause. </a:t>
            </a:r>
          </a:p>
          <a:p>
            <a:pPr marL="0" lvl="1" indent="0">
              <a:buNone/>
            </a:pPr>
            <a:endParaRPr lang="en-US" dirty="0"/>
          </a:p>
          <a:p>
            <a:pPr marL="0" lvl="1" indent="0">
              <a:buNone/>
            </a:pPr>
            <a:endParaRPr lang="en-US" dirty="0"/>
          </a:p>
          <a:p>
            <a:pPr marL="0" lvl="1" indent="0">
              <a:buNone/>
            </a:pPr>
            <a:endParaRPr lang="en-US" dirty="0"/>
          </a:p>
          <a:p>
            <a:pPr marL="0" lvl="1" indent="0">
              <a:buNone/>
            </a:pPr>
            <a:endParaRPr lang="en-US" dirty="0"/>
          </a:p>
          <a:p>
            <a:pPr marL="0" lvl="1" indent="0">
              <a:buNone/>
            </a:pPr>
            <a:endParaRPr lang="en-US" dirty="0"/>
          </a:p>
          <a:p>
            <a:pPr marL="0" lvl="1" indent="0">
              <a:buNone/>
            </a:pPr>
            <a:r>
              <a:rPr lang="en-US" dirty="0"/>
              <a:t>The INTO clause has three syntaxes, and each produces a different result.</a:t>
            </a:r>
          </a:p>
          <a:p>
            <a:pPr marL="114300" lvl="1" indent="0">
              <a:buNone/>
            </a:pPr>
            <a:endParaRPr lang="en-US" dirty="0"/>
          </a:p>
          <a:p>
            <a:pPr marL="114300" lvl="1" indent="0">
              <a:buNone/>
            </a:pPr>
            <a:endParaRPr lang="en-US" dirty="0"/>
          </a:p>
          <a:p>
            <a:pPr marL="114300" lvl="1" indent="0">
              <a:buNone/>
            </a:pPr>
            <a:endParaRPr lang="en-US" dirty="0"/>
          </a:p>
          <a:p>
            <a:pPr marL="114300" lvl="1" indent="0">
              <a:buNone/>
            </a:pPr>
            <a:endParaRPr lang="en-US" dirty="0"/>
          </a:p>
          <a:p>
            <a:pPr marL="114300" lvl="1" indent="0">
              <a:buNone/>
            </a:pPr>
            <a:endParaRPr lang="en-US" dirty="0"/>
          </a:p>
          <a:p>
            <a:pPr marL="114300" lvl="1" indent="0">
              <a:buNone/>
            </a:pPr>
            <a:endParaRPr lang="en-US" dirty="0"/>
          </a:p>
        </p:txBody>
      </p:sp>
      <p:sp>
        <p:nvSpPr>
          <p:cNvPr id="5" name="Text Box 5"/>
          <p:cNvSpPr txBox="1">
            <a:spLocks noChangeArrowheads="1"/>
          </p:cNvSpPr>
          <p:nvPr/>
        </p:nvSpPr>
        <p:spPr bwMode="auto">
          <a:xfrm>
            <a:off x="1413224" y="2792720"/>
            <a:ext cx="3470478" cy="1538883"/>
          </a:xfrm>
          <a:prstGeom prst="rect">
            <a:avLst/>
          </a:prstGeom>
          <a:solidFill>
            <a:srgbClr val="CDD9EF"/>
          </a:solidFill>
          <a:ln w="19050">
            <a:solidFill>
              <a:schemeClr val="tx1"/>
            </a:solidFill>
            <a:miter lim="800000"/>
            <a:headEnd type="none" w="sm" len="sm"/>
            <a:tailEnd type="none" w="sm" len="sm"/>
          </a:ln>
          <a:effectLst>
            <a:outerShdw blurRad="50800" dist="107763" dir="2700001" algn="ctr" rotWithShape="0">
              <a:srgbClr val="000000">
                <a:alpha val="40000"/>
              </a:srgbClr>
            </a:outerShdw>
          </a:effectLst>
        </p:spPr>
        <p:txBody>
          <a:bodyPr wrap="square" tIns="152400" bIns="152400">
            <a:spAutoFit/>
          </a:bodyPr>
          <a:lstStyle/>
          <a:p>
            <a:pPr eaLnBrk="0" hangingPunct="0">
              <a:spcBef>
                <a:spcPct val="50000"/>
              </a:spcBef>
              <a:tabLst>
                <a:tab pos="625475" algn="l"/>
              </a:tabLst>
              <a:defRPr/>
            </a:pPr>
            <a:r>
              <a:rPr lang="en-US" sz="2000" b="1" dirty="0">
                <a:cs typeface="+mn-cs"/>
              </a:rPr>
              <a:t>SELECT</a:t>
            </a:r>
            <a:r>
              <a:rPr lang="en-US" sz="2000" dirty="0">
                <a:cs typeface="+mn-cs"/>
              </a:rPr>
              <a:t> …	</a:t>
            </a:r>
          </a:p>
          <a:p>
            <a:pPr eaLnBrk="0" hangingPunct="0">
              <a:tabLst>
                <a:tab pos="625475" algn="l"/>
              </a:tabLst>
              <a:defRPr/>
            </a:pPr>
            <a:r>
              <a:rPr lang="en-US" sz="2000" b="1" dirty="0">
                <a:cs typeface="+mn-cs"/>
              </a:rPr>
              <a:t>	INTO</a:t>
            </a:r>
            <a:r>
              <a:rPr lang="en-US" sz="2000" dirty="0">
                <a:cs typeface="+mn-cs"/>
              </a:rPr>
              <a:t> …</a:t>
            </a:r>
          </a:p>
          <a:p>
            <a:pPr eaLnBrk="0" hangingPunct="0">
              <a:tabLst>
                <a:tab pos="625475" algn="l"/>
              </a:tabLst>
              <a:defRPr/>
            </a:pPr>
            <a:r>
              <a:rPr lang="en-US" sz="2000" b="1" dirty="0">
                <a:cs typeface="+mn-cs"/>
              </a:rPr>
              <a:t>	FROM</a:t>
            </a:r>
            <a:r>
              <a:rPr lang="en-US" sz="2000" dirty="0">
                <a:cs typeface="+mn-cs"/>
              </a:rPr>
              <a:t> </a:t>
            </a:r>
            <a:r>
              <a:rPr lang="en-US" sz="2000" i="1" dirty="0">
                <a:cs typeface="+mn-cs"/>
              </a:rPr>
              <a:t>table|view </a:t>
            </a:r>
            <a:r>
              <a:rPr lang="en-US" sz="2000" dirty="0">
                <a:cs typeface="+mn-cs"/>
              </a:rPr>
              <a:t>…</a:t>
            </a:r>
          </a:p>
          <a:p>
            <a:pPr eaLnBrk="0" hangingPunct="0">
              <a:tabLst>
                <a:tab pos="625475" algn="l"/>
              </a:tabLst>
              <a:defRPr/>
            </a:pPr>
            <a:r>
              <a:rPr lang="en-US" sz="2000" i="1" dirty="0">
                <a:cs typeface="+mn-cs"/>
              </a:rPr>
              <a:t>        &lt;additional clauses&gt;</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lstStyle/>
          <a:p>
            <a:r>
              <a:rPr lang="en-US" dirty="0"/>
              <a:t>Exploring Dictionary Tables</a:t>
            </a:r>
          </a:p>
        </p:txBody>
      </p:sp>
      <p:sp>
        <p:nvSpPr>
          <p:cNvPr id="38917" name="Text Box 5"/>
          <p:cNvSpPr txBox="1">
            <a:spLocks noChangeArrowheads="1"/>
          </p:cNvSpPr>
          <p:nvPr/>
        </p:nvSpPr>
        <p:spPr bwMode="auto">
          <a:xfrm>
            <a:off x="685800" y="2057400"/>
            <a:ext cx="7772400" cy="450850"/>
          </a:xfrm>
          <a:prstGeom prst="rect">
            <a:avLst/>
          </a:prstGeom>
          <a:solidFill>
            <a:srgbClr val="FFFFFF"/>
          </a:solidFill>
          <a:ln w="38100">
            <a:solidFill>
              <a:schemeClr val="tx2"/>
            </a:solidFill>
            <a:miter lim="800000"/>
            <a:headEnd type="none" w="sm" len="sm"/>
            <a:tailEnd type="none" w="sm" len="sm"/>
          </a:ln>
        </p:spPr>
        <p:txBody>
          <a:bodyPr lIns="146304" tIns="50800" rIns="50800" bIns="50800">
            <a:spAutoFit/>
          </a:bodyPr>
          <a:lstStyle>
            <a:lvl1pPr eaLnBrk="0" hangingPunct="0">
              <a:defRPr sz="2400">
                <a:solidFill>
                  <a:schemeClr val="tx1"/>
                </a:solidFill>
                <a:latin typeface="Arial" pitchFamily="34" charset="0"/>
                <a:cs typeface="Arial" pitchFamily="34" charset="0"/>
              </a:defRPr>
            </a:lvl1pPr>
            <a:lvl2pPr marL="742950" indent="-285750" eaLnBrk="0" hangingPunct="0">
              <a:defRPr sz="2400">
                <a:solidFill>
                  <a:schemeClr val="tx1"/>
                </a:solidFill>
                <a:latin typeface="Arial" pitchFamily="34" charset="0"/>
                <a:cs typeface="Arial" pitchFamily="34" charset="0"/>
              </a:defRPr>
            </a:lvl2pPr>
            <a:lvl3pPr marL="1143000" indent="-228600" eaLnBrk="0" hangingPunct="0">
              <a:defRPr sz="2400">
                <a:solidFill>
                  <a:schemeClr val="tx1"/>
                </a:solidFill>
                <a:latin typeface="Arial" pitchFamily="34" charset="0"/>
                <a:cs typeface="Arial" pitchFamily="34" charset="0"/>
              </a:defRPr>
            </a:lvl3pPr>
            <a:lvl4pPr marL="1600200" indent="-228600" eaLnBrk="0" hangingPunct="0">
              <a:defRPr sz="2400">
                <a:solidFill>
                  <a:schemeClr val="tx1"/>
                </a:solidFill>
                <a:latin typeface="Arial" pitchFamily="34" charset="0"/>
                <a:cs typeface="Arial" pitchFamily="34" charset="0"/>
              </a:defRPr>
            </a:lvl4pPr>
            <a:lvl5pPr marL="2057400" indent="-228600" eaLnBrk="0" hangingPunct="0">
              <a:defRPr sz="24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cs typeface="Arial" pitchFamily="34" charset="0"/>
              </a:defRPr>
            </a:lvl9pPr>
          </a:lstStyle>
          <a:p>
            <a:pPr>
              <a:lnSpc>
                <a:spcPct val="85000"/>
              </a:lnSpc>
            </a:pPr>
            <a:r>
              <a:rPr lang="en-US" b="1" dirty="0">
                <a:latin typeface="Courier New" pitchFamily="49" charset="0"/>
              </a:rPr>
              <a:t>describe</a:t>
            </a:r>
            <a:r>
              <a:rPr lang="en-US" b="1" dirty="0">
                <a:solidFill>
                  <a:srgbClr val="000000"/>
                </a:solidFill>
                <a:latin typeface="Courier New" pitchFamily="49" charset="0"/>
              </a:rPr>
              <a:t> table dictionary.tables;</a:t>
            </a:r>
          </a:p>
        </p:txBody>
      </p:sp>
      <p:sp>
        <p:nvSpPr>
          <p:cNvPr id="38918" name="Text Box 6"/>
          <p:cNvSpPr txBox="1">
            <a:spLocks noChangeArrowheads="1"/>
          </p:cNvSpPr>
          <p:nvPr/>
        </p:nvSpPr>
        <p:spPr bwMode="auto">
          <a:xfrm>
            <a:off x="337236" y="3157431"/>
            <a:ext cx="8667750" cy="3073400"/>
          </a:xfrm>
          <a:prstGeom prst="rect">
            <a:avLst/>
          </a:prstGeom>
          <a:solidFill>
            <a:srgbClr val="FFFFFF"/>
          </a:solidFill>
          <a:ln w="38100">
            <a:solidFill>
              <a:schemeClr val="tx2"/>
            </a:solidFill>
            <a:miter lim="800000"/>
            <a:headEnd type="none" w="sm" len="sm"/>
            <a:tailEnd type="none" w="sm" len="sm"/>
          </a:ln>
        </p:spPr>
        <p:txBody>
          <a:bodyPr wrap="none" tIns="50800" bIns="50800">
            <a:spAutoFit/>
          </a:bodyPr>
          <a:lstStyle>
            <a:lvl1pPr eaLnBrk="0" hangingPunct="0">
              <a:defRPr sz="2400">
                <a:solidFill>
                  <a:schemeClr val="tx1"/>
                </a:solidFill>
                <a:latin typeface="Arial" pitchFamily="34" charset="0"/>
                <a:cs typeface="Arial" pitchFamily="34" charset="0"/>
              </a:defRPr>
            </a:lvl1pPr>
            <a:lvl2pPr marL="742950" indent="-285750" eaLnBrk="0" hangingPunct="0">
              <a:defRPr sz="2400">
                <a:solidFill>
                  <a:schemeClr val="tx1"/>
                </a:solidFill>
                <a:latin typeface="Arial" pitchFamily="34" charset="0"/>
                <a:cs typeface="Arial" pitchFamily="34" charset="0"/>
              </a:defRPr>
            </a:lvl2pPr>
            <a:lvl3pPr marL="1143000" indent="-228600" eaLnBrk="0" hangingPunct="0">
              <a:defRPr sz="2400">
                <a:solidFill>
                  <a:schemeClr val="tx1"/>
                </a:solidFill>
                <a:latin typeface="Arial" pitchFamily="34" charset="0"/>
                <a:cs typeface="Arial" pitchFamily="34" charset="0"/>
              </a:defRPr>
            </a:lvl3pPr>
            <a:lvl4pPr marL="1600200" indent="-228600" eaLnBrk="0" hangingPunct="0">
              <a:defRPr sz="2400">
                <a:solidFill>
                  <a:schemeClr val="tx1"/>
                </a:solidFill>
                <a:latin typeface="Arial" pitchFamily="34" charset="0"/>
                <a:cs typeface="Arial" pitchFamily="34" charset="0"/>
              </a:defRPr>
            </a:lvl4pPr>
            <a:lvl5pPr marL="2057400" indent="-228600" eaLnBrk="0" hangingPunct="0">
              <a:defRPr sz="24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cs typeface="Arial" pitchFamily="34" charset="0"/>
              </a:defRPr>
            </a:lvl9pPr>
          </a:lstStyle>
          <a:p>
            <a:r>
              <a:rPr lang="en-US" sz="1600" b="1" dirty="0">
                <a:solidFill>
                  <a:srgbClr val="0000FF"/>
                </a:solidFill>
                <a:latin typeface="SAS Monospace" pitchFamily="49" charset="0"/>
              </a:rPr>
              <a:t>NOTE: SQL table DICTIONARY.TABLES was created like:</a:t>
            </a:r>
          </a:p>
          <a:p>
            <a:endParaRPr lang="en-US" sz="1600" b="1" dirty="0">
              <a:solidFill>
                <a:srgbClr val="0000FF"/>
              </a:solidFill>
              <a:latin typeface="SAS Monospace" pitchFamily="49" charset="0"/>
            </a:endParaRPr>
          </a:p>
          <a:p>
            <a:r>
              <a:rPr lang="en-US" sz="1600" b="1" dirty="0">
                <a:latin typeface="SAS Monospace" pitchFamily="49" charset="0"/>
              </a:rPr>
              <a:t>create table DICTIONARY.TABLES</a:t>
            </a:r>
          </a:p>
          <a:p>
            <a:r>
              <a:rPr lang="en-US" sz="1600" b="1" dirty="0">
                <a:latin typeface="SAS Monospace" pitchFamily="49" charset="0"/>
              </a:rPr>
              <a:t>  (</a:t>
            </a:r>
          </a:p>
          <a:p>
            <a:r>
              <a:rPr lang="en-US" sz="1600" b="1" dirty="0">
                <a:latin typeface="SAS Monospace" pitchFamily="49" charset="0"/>
              </a:rPr>
              <a:t>   </a:t>
            </a:r>
            <a:r>
              <a:rPr lang="en-US" sz="1600" b="1" dirty="0">
                <a:solidFill>
                  <a:srgbClr val="000000"/>
                </a:solidFill>
                <a:latin typeface="SAS Monospace" pitchFamily="49" charset="0"/>
              </a:rPr>
              <a:t>libname</a:t>
            </a:r>
            <a:r>
              <a:rPr lang="en-US" sz="1600" b="1" dirty="0">
                <a:latin typeface="SAS Monospace" pitchFamily="49" charset="0"/>
              </a:rPr>
              <a:t> char(8) label='Library Name',</a:t>
            </a:r>
          </a:p>
          <a:p>
            <a:r>
              <a:rPr lang="en-US" sz="1600" b="1" dirty="0">
                <a:latin typeface="SAS Monospace" pitchFamily="49" charset="0"/>
              </a:rPr>
              <a:t>   </a:t>
            </a:r>
            <a:r>
              <a:rPr lang="en-US" sz="1600" b="1" dirty="0">
                <a:solidFill>
                  <a:srgbClr val="000000"/>
                </a:solidFill>
                <a:latin typeface="SAS Monospace" pitchFamily="49" charset="0"/>
              </a:rPr>
              <a:t>memname</a:t>
            </a:r>
            <a:r>
              <a:rPr lang="en-US" sz="1600" b="1" dirty="0">
                <a:latin typeface="SAS Monospace" pitchFamily="49" charset="0"/>
              </a:rPr>
              <a:t> char(32) label='Member Name',</a:t>
            </a:r>
          </a:p>
          <a:p>
            <a:r>
              <a:rPr lang="en-US" sz="1600" b="1" dirty="0">
                <a:latin typeface="SAS Monospace" pitchFamily="49" charset="0"/>
              </a:rPr>
              <a:t>   ...  </a:t>
            </a:r>
          </a:p>
          <a:p>
            <a:r>
              <a:rPr lang="en-US" sz="1600" b="1" dirty="0">
                <a:latin typeface="SAS Monospace" pitchFamily="49" charset="0"/>
              </a:rPr>
              <a:t>   </a:t>
            </a:r>
            <a:r>
              <a:rPr lang="en-US" sz="1600" b="1" dirty="0">
                <a:solidFill>
                  <a:srgbClr val="000000"/>
                </a:solidFill>
                <a:latin typeface="SAS Monospace" pitchFamily="49" charset="0"/>
              </a:rPr>
              <a:t>crdate</a:t>
            </a:r>
            <a:r>
              <a:rPr lang="en-US" sz="1600" b="1" dirty="0">
                <a:latin typeface="SAS Monospace" pitchFamily="49" charset="0"/>
              </a:rPr>
              <a:t> num format=DATETIME informat=DATETIME label='Date Created',</a:t>
            </a:r>
          </a:p>
          <a:p>
            <a:r>
              <a:rPr lang="en-US" sz="1600" b="1" dirty="0">
                <a:latin typeface="SAS Monospace" pitchFamily="49" charset="0"/>
              </a:rPr>
              <a:t>   </a:t>
            </a:r>
            <a:r>
              <a:rPr lang="en-US" sz="1600" b="1" dirty="0">
                <a:solidFill>
                  <a:srgbClr val="000000"/>
                </a:solidFill>
                <a:latin typeface="SAS Monospace" pitchFamily="49" charset="0"/>
              </a:rPr>
              <a:t>modate</a:t>
            </a:r>
            <a:r>
              <a:rPr lang="en-US" sz="1600" b="1" dirty="0">
                <a:latin typeface="SAS Monospace" pitchFamily="49" charset="0"/>
              </a:rPr>
              <a:t> num format=DATETIME informat=DATETIME label='Date Modified',</a:t>
            </a:r>
          </a:p>
          <a:p>
            <a:r>
              <a:rPr lang="en-US" sz="1600" b="1" dirty="0">
                <a:latin typeface="SAS Monospace" pitchFamily="49" charset="0"/>
              </a:rPr>
              <a:t>   nobs num label='Number of Physical Observations',</a:t>
            </a:r>
          </a:p>
          <a:p>
            <a:r>
              <a:rPr lang="en-US" sz="1600" b="1" dirty="0">
                <a:latin typeface="SAS Monospace" pitchFamily="49" charset="0"/>
              </a:rPr>
              <a:t>   </a:t>
            </a:r>
            <a:r>
              <a:rPr lang="en-US" sz="1600" b="1" dirty="0">
                <a:solidFill>
                  <a:srgbClr val="000000"/>
                </a:solidFill>
                <a:latin typeface="SAS Monospace" pitchFamily="49" charset="0"/>
              </a:rPr>
              <a:t>obslen</a:t>
            </a:r>
            <a:r>
              <a:rPr lang="en-US" sz="1600" b="1" dirty="0">
                <a:latin typeface="SAS Monospace" pitchFamily="49" charset="0"/>
              </a:rPr>
              <a:t> num label='Observation Length',</a:t>
            </a:r>
          </a:p>
          <a:p>
            <a:r>
              <a:rPr lang="en-US" sz="1600" b="1" dirty="0">
                <a:latin typeface="SAS Monospace" pitchFamily="49" charset="0"/>
              </a:rPr>
              <a:t>   nvar num label='Number of </a:t>
            </a:r>
            <a:r>
              <a:rPr lang="en-US" sz="1600" b="1" dirty="0">
                <a:solidFill>
                  <a:srgbClr val="000000"/>
                </a:solidFill>
                <a:latin typeface="SAS Monospace" pitchFamily="49" charset="0"/>
              </a:rPr>
              <a:t>Variables</a:t>
            </a:r>
            <a:r>
              <a:rPr lang="en-US" sz="1600" b="1" dirty="0">
                <a:latin typeface="SAS Monospace" pitchFamily="49" charset="0"/>
              </a:rPr>
              <a:t>', ...);</a:t>
            </a:r>
          </a:p>
        </p:txBody>
      </p:sp>
      <p:sp>
        <p:nvSpPr>
          <p:cNvPr id="38919" name="Text Box 7"/>
          <p:cNvSpPr txBox="1">
            <a:spLocks noChangeArrowheads="1"/>
          </p:cNvSpPr>
          <p:nvPr/>
        </p:nvSpPr>
        <p:spPr bwMode="auto">
          <a:xfrm>
            <a:off x="7947000" y="6324600"/>
            <a:ext cx="987450" cy="4257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type="none" w="med" len="lg"/>
                <a:tailEnd type="none" w="med" len="lg"/>
              </a14:hiddenLine>
            </a:ext>
          </a:extLst>
        </p:spPr>
        <p:txBody>
          <a:bodyPr wrap="none" lIns="88900" tIns="88900" rIns="88900" bIns="88900">
            <a:spAutoFit/>
          </a:bodyPr>
          <a:lstStyle>
            <a:lvl1pPr eaLnBrk="0" hangingPunct="0">
              <a:defRPr sz="2400">
                <a:solidFill>
                  <a:schemeClr val="tx1"/>
                </a:solidFill>
                <a:latin typeface="Arial" pitchFamily="34" charset="0"/>
                <a:cs typeface="Arial" pitchFamily="34" charset="0"/>
              </a:defRPr>
            </a:lvl1pPr>
            <a:lvl2pPr marL="742950" indent="-285750" eaLnBrk="0" hangingPunct="0">
              <a:defRPr sz="2400">
                <a:solidFill>
                  <a:schemeClr val="tx1"/>
                </a:solidFill>
                <a:latin typeface="Arial" pitchFamily="34" charset="0"/>
                <a:cs typeface="Arial" pitchFamily="34" charset="0"/>
              </a:defRPr>
            </a:lvl2pPr>
            <a:lvl3pPr marL="1143000" indent="-228600" eaLnBrk="0" hangingPunct="0">
              <a:defRPr sz="2400">
                <a:solidFill>
                  <a:schemeClr val="tx1"/>
                </a:solidFill>
                <a:latin typeface="Arial" pitchFamily="34" charset="0"/>
                <a:cs typeface="Arial" pitchFamily="34" charset="0"/>
              </a:defRPr>
            </a:lvl3pPr>
            <a:lvl4pPr marL="1600200" indent="-228600" eaLnBrk="0" hangingPunct="0">
              <a:defRPr sz="2400">
                <a:solidFill>
                  <a:schemeClr val="tx1"/>
                </a:solidFill>
                <a:latin typeface="Arial" pitchFamily="34" charset="0"/>
                <a:cs typeface="Arial" pitchFamily="34" charset="0"/>
              </a:defRPr>
            </a:lvl4pPr>
            <a:lvl5pPr marL="2057400" indent="-228600" eaLnBrk="0" hangingPunct="0">
              <a:defRPr sz="24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cs typeface="Arial" pitchFamily="34" charset="0"/>
              </a:defRPr>
            </a:lvl9pPr>
          </a:lstStyle>
          <a:p>
            <a:pPr algn="r"/>
            <a:r>
              <a:rPr lang="en-US" sz="1600" b="1" dirty="0"/>
              <a:t>s108d01</a:t>
            </a:r>
          </a:p>
        </p:txBody>
      </p:sp>
      <p:sp>
        <p:nvSpPr>
          <p:cNvPr id="38920" name="Rectangle 8"/>
          <p:cNvSpPr>
            <a:spLocks noChangeArrowheads="1"/>
          </p:cNvSpPr>
          <p:nvPr/>
        </p:nvSpPr>
        <p:spPr bwMode="auto">
          <a:xfrm>
            <a:off x="685800" y="1068388"/>
            <a:ext cx="7848600" cy="9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type="none" w="med" len="lg"/>
                <a:tailEnd type="none" w="med" len="lg"/>
              </a14:hiddenLine>
            </a:ext>
          </a:extLst>
        </p:spPr>
        <p:txBody>
          <a:bodyPr lIns="0" tIns="0" rIns="0" bIns="0"/>
          <a:lstStyle/>
          <a:p>
            <a:pPr eaLnBrk="0" hangingPunct="0">
              <a:spcBef>
                <a:spcPct val="20000"/>
              </a:spcBef>
              <a:buClr>
                <a:schemeClr val="tx1"/>
              </a:buClr>
              <a:buFont typeface="Monotype Sorts" pitchFamily="2" charset="2"/>
              <a:buNone/>
            </a:pPr>
            <a:r>
              <a:rPr lang="en-US" dirty="0"/>
              <a:t>You can use a DESCRIBE statement to explore the structure of dictionary tables:</a:t>
            </a:r>
          </a:p>
          <a:p>
            <a:pPr eaLnBrk="0" hangingPunct="0">
              <a:spcBef>
                <a:spcPct val="20000"/>
              </a:spcBef>
              <a:buClr>
                <a:schemeClr val="tx1"/>
              </a:buClr>
              <a:buFont typeface="Monotype Sorts" pitchFamily="2" charset="2"/>
              <a:buNone/>
            </a:pPr>
            <a:endParaRPr lang="en-US" dirty="0"/>
          </a:p>
          <a:p>
            <a:pPr eaLnBrk="0" hangingPunct="0">
              <a:spcBef>
                <a:spcPct val="20000"/>
              </a:spcBef>
              <a:buClr>
                <a:schemeClr val="tx1"/>
              </a:buClr>
              <a:buFont typeface="Monotype Sorts" pitchFamily="2" charset="2"/>
              <a:buNone/>
            </a:pPr>
            <a:endParaRPr lang="en-US" dirty="0"/>
          </a:p>
          <a:p>
            <a:pPr eaLnBrk="0" hangingPunct="0">
              <a:spcBef>
                <a:spcPct val="20000"/>
              </a:spcBef>
              <a:buClr>
                <a:schemeClr val="tx1"/>
              </a:buClr>
            </a:pPr>
            <a:r>
              <a:rPr lang="en-US" dirty="0"/>
              <a:t>Partial Log</a:t>
            </a:r>
          </a:p>
          <a:p>
            <a:pPr eaLnBrk="0" hangingPunct="0">
              <a:spcBef>
                <a:spcPct val="20000"/>
              </a:spcBef>
              <a:buClr>
                <a:schemeClr val="tx1"/>
              </a:buClr>
              <a:buFont typeface="Monotype Sorts" pitchFamily="2" charset="2"/>
              <a:buNone/>
            </a:pPr>
            <a:endParaRPr lang="en-US" dirty="0"/>
          </a:p>
        </p:txBody>
      </p:sp>
      <p:sp>
        <p:nvSpPr>
          <p:cNvPr id="38921" name="Rectangle 9"/>
          <p:cNvSpPr>
            <a:spLocks noChangeArrowheads="1"/>
          </p:cNvSpPr>
          <p:nvPr>
            <p:custDataLst>
              <p:tags r:id="rId1"/>
            </p:custDataLst>
          </p:nvPr>
        </p:nvSpPr>
        <p:spPr bwMode="auto">
          <a:xfrm>
            <a:off x="825500" y="2101850"/>
            <a:ext cx="1485900" cy="336550"/>
          </a:xfrm>
          <a:prstGeom prst="rect">
            <a:avLst/>
          </a:prstGeom>
          <a:solidFill>
            <a:srgbClr val="99CCFF">
              <a:alpha val="50195"/>
            </a:srgbClr>
          </a:solidFill>
          <a:ln>
            <a:noFill/>
          </a:ln>
          <a:extLst>
            <a:ext uri="{91240B29-F687-4F45-9708-019B960494DF}">
              <a14:hiddenLine xmlns:a14="http://schemas.microsoft.com/office/drawing/2010/main" w="38100">
                <a:solidFill>
                  <a:srgbClr val="000000"/>
                </a:solidFill>
                <a:miter lim="800000"/>
                <a:headEnd type="none" w="med" len="lg"/>
                <a:tailEnd type="none" w="med" len="lg"/>
              </a14:hiddenLine>
            </a:ext>
          </a:extLst>
        </p:spPr>
        <p:txBody>
          <a:bodyPr wrap="none" lIns="88900" tIns="88900" rIns="88900" bIns="88900" anchor="ctr"/>
          <a:lstStyle/>
          <a:p>
            <a:pPr eaLnBrk="0" hangingPunct="0"/>
            <a:endParaRPr lang="en-US" dirty="0"/>
          </a:p>
        </p:txBody>
      </p:sp>
    </p:spTree>
    <p:extLst>
      <p:ext uri="{BB962C8B-B14F-4D97-AF65-F5344CB8AC3E}">
        <p14:creationId xmlns:p14="http://schemas.microsoft.com/office/powerpoint/2010/main" val="317898889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sashq\root\dept\PSD\GRAPHICS\Illustrations\Backgrounds\soft_blue_ova_horizl_smbg.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968" y="2255676"/>
            <a:ext cx="8929396" cy="4343400"/>
          </a:xfrm>
          <a:prstGeom prst="rect">
            <a:avLst/>
          </a:prstGeom>
          <a:noFill/>
          <a:extLst>
            <a:ext uri="{909E8E84-426E-40DD-AFC4-6F175D3DCCD1}">
              <a14:hiddenFill xmlns:a14="http://schemas.microsoft.com/office/drawing/2010/main">
                <a:solidFill>
                  <a:srgbClr val="FFFFFF"/>
                </a:solidFill>
              </a14:hiddenFill>
            </a:ext>
          </a:extLst>
        </p:spPr>
      </p:pic>
      <p:sp>
        <p:nvSpPr>
          <p:cNvPr id="83970" name="Rectangle 11"/>
          <p:cNvSpPr>
            <a:spLocks noGrp="1" noChangeArrowheads="1"/>
          </p:cNvSpPr>
          <p:nvPr>
            <p:ph type="title"/>
          </p:nvPr>
        </p:nvSpPr>
        <p:spPr/>
        <p:txBody>
          <a:bodyPr/>
          <a:lstStyle/>
          <a:p>
            <a:r>
              <a:rPr lang="en-US" dirty="0"/>
              <a:t>Business Scenario</a:t>
            </a:r>
          </a:p>
        </p:txBody>
      </p:sp>
      <p:sp>
        <p:nvSpPr>
          <p:cNvPr id="83971" name="Rectangle 12"/>
          <p:cNvSpPr>
            <a:spLocks noGrp="1" noChangeArrowheads="1"/>
          </p:cNvSpPr>
          <p:nvPr>
            <p:ph idx="1"/>
          </p:nvPr>
        </p:nvSpPr>
        <p:spPr/>
        <p:txBody>
          <a:bodyPr/>
          <a:lstStyle/>
          <a:p>
            <a:pPr marL="0" indent="0"/>
            <a:r>
              <a:rPr lang="en-US" dirty="0"/>
              <a:t>Create a report listing all employees in the Sales Department with salaries above the department average. Include the average salary for the department </a:t>
            </a:r>
            <a:br>
              <a:rPr lang="en-US" dirty="0"/>
            </a:br>
            <a:r>
              <a:rPr lang="en-US" dirty="0"/>
              <a:t>in the report title.</a:t>
            </a:r>
          </a:p>
          <a:p>
            <a:pPr marL="0" indent="0"/>
            <a:endParaRPr lang="en-US" sz="800" dirty="0"/>
          </a:p>
          <a:p>
            <a:pPr marL="0" indent="0"/>
            <a:endParaRPr lang="en-US" noProof="1"/>
          </a:p>
        </p:txBody>
      </p:sp>
      <p:sp>
        <p:nvSpPr>
          <p:cNvPr id="83973" name="Rectangle 9"/>
          <p:cNvSpPr>
            <a:spLocks noChangeArrowheads="1"/>
          </p:cNvSpPr>
          <p:nvPr/>
        </p:nvSpPr>
        <p:spPr bwMode="auto">
          <a:xfrm>
            <a:off x="688975" y="1068388"/>
            <a:ext cx="7845425" cy="187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type="none" w="med" len="lg"/>
                <a:tailEnd type="none" w="med" len="lg"/>
              </a14:hiddenLine>
            </a:ext>
          </a:extLst>
        </p:spPr>
        <p:txBody>
          <a:bodyPr lIns="0" tIns="0" rIns="0" bIns="0"/>
          <a:lstStyle/>
          <a:p>
            <a:pPr eaLnBrk="0" hangingPunct="0"/>
            <a:endParaRPr lang="en-US" noProof="1"/>
          </a:p>
        </p:txBody>
      </p:sp>
      <p:sp>
        <p:nvSpPr>
          <p:cNvPr id="83974" name="Rectangle 10"/>
          <p:cNvSpPr>
            <a:spLocks noChangeArrowheads="1"/>
          </p:cNvSpPr>
          <p:nvPr/>
        </p:nvSpPr>
        <p:spPr bwMode="auto">
          <a:xfrm>
            <a:off x="688975" y="2813050"/>
            <a:ext cx="7845425" cy="2655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type="none" w="med" len="lg"/>
                <a:tailEnd type="none" w="med" len="lg"/>
              </a14:hiddenLine>
            </a:ext>
          </a:extLst>
        </p:spPr>
        <p:txBody>
          <a:bodyPr lIns="0" tIns="0" rIns="0" bIns="0"/>
          <a:lstStyle/>
          <a:p>
            <a:pPr eaLnBrk="0" hangingPunct="0">
              <a:spcBef>
                <a:spcPct val="20000"/>
              </a:spcBef>
            </a:pPr>
            <a:endParaRPr lang="en-US" noProof="1"/>
          </a:p>
        </p:txBody>
      </p:sp>
      <p:sp>
        <p:nvSpPr>
          <p:cNvPr id="7" name="Rectangle 8"/>
          <p:cNvSpPr>
            <a:spLocks noChangeArrowheads="1"/>
          </p:cNvSpPr>
          <p:nvPr/>
        </p:nvSpPr>
        <p:spPr bwMode="auto">
          <a:xfrm>
            <a:off x="1068387" y="3025426"/>
            <a:ext cx="7086600" cy="2564805"/>
          </a:xfrm>
          <a:prstGeom prst="rect">
            <a:avLst/>
          </a:prstGeom>
          <a:solidFill>
            <a:srgbClr val="FFFFFF"/>
          </a:solidFill>
          <a:ln w="38100">
            <a:solidFill>
              <a:schemeClr val="tx2"/>
            </a:solidFill>
            <a:miter lim="800000"/>
            <a:headEnd type="none" w="med" len="lg"/>
            <a:tailEnd type="none" w="med" len="lg"/>
          </a:ln>
        </p:spPr>
        <p:txBody>
          <a:bodyPr lIns="88900" tIns="50800" rIns="88900" bIns="50800">
            <a:spAutoFit/>
          </a:bodyPr>
          <a:lstStyle/>
          <a:p>
            <a:pPr algn="ctr" eaLnBrk="0" hangingPunct="0"/>
            <a:r>
              <a:rPr lang="en-US" sz="1600" b="1" dirty="0">
                <a:solidFill>
                  <a:srgbClr val="000000"/>
                </a:solidFill>
                <a:latin typeface="SAS Monospace" pitchFamily="49" charset="0"/>
              </a:rPr>
              <a:t>Sales Department Employees Earning</a:t>
            </a:r>
          </a:p>
          <a:p>
            <a:pPr algn="ctr" eaLnBrk="0" hangingPunct="0"/>
            <a:r>
              <a:rPr lang="en-US" sz="1600" b="1" dirty="0">
                <a:solidFill>
                  <a:srgbClr val="000000"/>
                </a:solidFill>
                <a:latin typeface="SAS Monospace" pitchFamily="49" charset="0"/>
              </a:rPr>
              <a:t>More than the Department Average of 27503.06</a:t>
            </a:r>
          </a:p>
          <a:p>
            <a:pPr algn="ctr" eaLnBrk="0" hangingPunct="0"/>
            <a:endParaRPr lang="en-US" sz="1600" b="1" dirty="0">
              <a:solidFill>
                <a:srgbClr val="000000"/>
              </a:solidFill>
              <a:latin typeface="SAS Monospace" pitchFamily="49" charset="0"/>
            </a:endParaRPr>
          </a:p>
          <a:p>
            <a:pPr algn="ctr" eaLnBrk="0" hangingPunct="0"/>
            <a:r>
              <a:rPr lang="en-US" sz="1600" b="1" dirty="0">
                <a:solidFill>
                  <a:srgbClr val="000000"/>
                </a:solidFill>
                <a:latin typeface="SAS Monospace" pitchFamily="49" charset="0"/>
              </a:rPr>
              <a:t>   Row   Employee_ID    Salary</a:t>
            </a:r>
          </a:p>
          <a:p>
            <a:pPr algn="ctr" eaLnBrk="0" hangingPunct="0"/>
            <a:r>
              <a:rPr lang="en-US" sz="1600" b="1" dirty="0">
                <a:solidFill>
                  <a:srgbClr val="FFFFFF"/>
                </a:solidFill>
                <a:latin typeface="SAS Monospace" pitchFamily="49" charset="0"/>
              </a:rPr>
              <a:t>ƒƒƒƒƒƒƒƒƒƒƒƒƒƒƒƒƒƒƒƒƒƒƒƒƒƒƒƒƒƒ</a:t>
            </a:r>
          </a:p>
          <a:p>
            <a:pPr algn="ctr" eaLnBrk="0" hangingPunct="0"/>
            <a:r>
              <a:rPr lang="en-US" sz="1600" b="1" dirty="0">
                <a:solidFill>
                  <a:srgbClr val="000000"/>
                </a:solidFill>
                <a:latin typeface="SAS Monospace" pitchFamily="49" charset="0"/>
              </a:rPr>
              <a:t>    57        121081     30235</a:t>
            </a:r>
          </a:p>
          <a:p>
            <a:pPr algn="ctr" eaLnBrk="0" hangingPunct="0"/>
            <a:r>
              <a:rPr lang="en-US" sz="1600" b="1" dirty="0">
                <a:solidFill>
                  <a:srgbClr val="000000"/>
                </a:solidFill>
                <a:latin typeface="SAS Monospace" pitchFamily="49" charset="0"/>
              </a:rPr>
              <a:t>    58        121082     28510</a:t>
            </a:r>
          </a:p>
          <a:p>
            <a:pPr algn="ctr" eaLnBrk="0" hangingPunct="0"/>
            <a:r>
              <a:rPr lang="en-US" sz="1600" b="1" dirty="0">
                <a:solidFill>
                  <a:srgbClr val="000000"/>
                </a:solidFill>
                <a:latin typeface="SAS Monospace" pitchFamily="49" charset="0"/>
              </a:rPr>
              <a:t>    59        121085     32235</a:t>
            </a:r>
          </a:p>
          <a:p>
            <a:pPr algn="ctr" eaLnBrk="0" hangingPunct="0"/>
            <a:r>
              <a:rPr lang="en-US" sz="1600" b="1" dirty="0">
                <a:solidFill>
                  <a:srgbClr val="000000"/>
                </a:solidFill>
                <a:latin typeface="SAS Monospace" pitchFamily="49" charset="0"/>
              </a:rPr>
              <a:t>    60        121087     28325</a:t>
            </a:r>
          </a:p>
          <a:p>
            <a:pPr algn="ctr" eaLnBrk="0" hangingPunct="0"/>
            <a:r>
              <a:rPr lang="en-US" sz="1600" b="1" dirty="0">
                <a:solidFill>
                  <a:srgbClr val="000000"/>
                </a:solidFill>
                <a:latin typeface="SAS Monospace" pitchFamily="49" charset="0"/>
              </a:rPr>
              <a:t>    61        121089     28095</a:t>
            </a:r>
          </a:p>
        </p:txBody>
      </p:sp>
      <p:sp>
        <p:nvSpPr>
          <p:cNvPr id="2" name="Rectangle 1"/>
          <p:cNvSpPr/>
          <p:nvPr>
            <p:custDataLst>
              <p:tags r:id="rId1"/>
            </p:custDataLst>
          </p:nvPr>
        </p:nvSpPr>
        <p:spPr bwMode="auto">
          <a:xfrm>
            <a:off x="6264211" y="3301778"/>
            <a:ext cx="1085914" cy="243840"/>
          </a:xfrm>
          <a:prstGeom prst="rect">
            <a:avLst/>
          </a:prstGeom>
          <a:solidFill>
            <a:srgbClr val="99CCFF">
              <a:alpha val="50000"/>
            </a:srgbClr>
          </a:solidFill>
          <a:ln w="38100" cap="flat" cmpd="sng" algn="ctr">
            <a:noFill/>
            <a:prstDash val="solid"/>
            <a:round/>
            <a:headEnd type="none" w="med" len="med"/>
            <a:tailEnd type="none" w="med" len="med"/>
          </a:ln>
          <a:effectLst/>
          <a:extLst>
            <a:ext uri="{91240B29-F687-4F45-9708-019B960494DF}">
              <a14:hiddenLine xmlns:a14="http://schemas.microsoft.com/office/drawing/2010/main" w="38100" cap="flat" cmpd="sng" algn="ctr">
                <a:solidFill>
                  <a:srgbClr val="000000"/>
                </a:solidFill>
                <a:prstDash val="solid"/>
                <a:round/>
                <a:headEnd type="none" w="med" len="med"/>
                <a:tailEnd type="none" w="med" len="med"/>
              </a14:hiddenLine>
            </a:ext>
          </a:extLst>
        </p:spPr>
        <p:txBody>
          <a:bodyPr vert="horz" wrap="none" lIns="88900" tIns="88900" rIns="88900" bIns="88900" numCol="1" rtlCol="0" anchor="ctr" anchorCtr="0" compatLnSpc="1">
            <a:prstTxWarp prst="textNoShape">
              <a:avLst/>
            </a:prstTxWarp>
            <a:noAutofit/>
          </a:bodyPr>
          <a:lstStyle/>
          <a:p>
            <a:pPr algn="ctr"/>
            <a:endParaRPr lang="en-US" dirty="0"/>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11"/>
          <p:cNvSpPr>
            <a:spLocks noGrp="1" noChangeArrowheads="1"/>
          </p:cNvSpPr>
          <p:nvPr>
            <p:ph type="title"/>
          </p:nvPr>
        </p:nvSpPr>
        <p:spPr/>
        <p:txBody>
          <a:bodyPr/>
          <a:lstStyle/>
          <a:p>
            <a:r>
              <a:rPr lang="en-US" dirty="0"/>
              <a:t>Creating Macro Variables: Syntax 1</a:t>
            </a:r>
          </a:p>
        </p:txBody>
      </p:sp>
      <p:sp>
        <p:nvSpPr>
          <p:cNvPr id="74755" name="Rectangle 12"/>
          <p:cNvSpPr>
            <a:spLocks noGrp="1" noChangeArrowheads="1"/>
          </p:cNvSpPr>
          <p:nvPr>
            <p:ph idx="1"/>
          </p:nvPr>
        </p:nvSpPr>
        <p:spPr>
          <a:xfrm>
            <a:off x="685800" y="1071563"/>
            <a:ext cx="7848600" cy="5484812"/>
          </a:xfrm>
        </p:spPr>
        <p:txBody>
          <a:bodyPr/>
          <a:lstStyle/>
          <a:p>
            <a:pPr marL="0" indent="0">
              <a:spcBef>
                <a:spcPct val="0"/>
              </a:spcBef>
              <a:buClrTx/>
              <a:buFontTx/>
              <a:buNone/>
            </a:pPr>
            <a:r>
              <a:rPr lang="en-US" dirty="0"/>
              <a:t>Syntax 1 places values from the </a:t>
            </a:r>
            <a:r>
              <a:rPr lang="en-US" b="1" i="1" dirty="0"/>
              <a:t>first</a:t>
            </a:r>
            <a:r>
              <a:rPr lang="en-US" i="1" dirty="0"/>
              <a:t> </a:t>
            </a:r>
            <a:r>
              <a:rPr lang="en-US" b="1" i="1" dirty="0"/>
              <a:t>row </a:t>
            </a:r>
            <a:r>
              <a:rPr lang="en-US" dirty="0"/>
              <a:t>returned </a:t>
            </a:r>
            <a:br>
              <a:rPr lang="en-US" dirty="0"/>
            </a:br>
            <a:r>
              <a:rPr lang="en-US" dirty="0"/>
              <a:t>by an SQL query into one or more macro variables. Data from additional rows returned by the query is ignored.</a:t>
            </a:r>
          </a:p>
          <a:p>
            <a:pPr marL="0" indent="0">
              <a:spcBef>
                <a:spcPct val="0"/>
              </a:spcBef>
              <a:buClrTx/>
              <a:buFontTx/>
              <a:buNone/>
            </a:pPr>
            <a:endParaRPr lang="en-US" dirty="0"/>
          </a:p>
          <a:p>
            <a:pPr marL="0" indent="0"/>
            <a:endParaRPr lang="en-US" dirty="0"/>
          </a:p>
          <a:p>
            <a:pPr marL="0" indent="0"/>
            <a:endParaRPr lang="en-US" dirty="0"/>
          </a:p>
          <a:p>
            <a:pPr marL="0" indent="0"/>
            <a:endParaRPr lang="en-US" dirty="0"/>
          </a:p>
          <a:p>
            <a:pPr marL="0" indent="0"/>
            <a:endParaRPr lang="en-US" dirty="0"/>
          </a:p>
          <a:p>
            <a:pPr marL="0" indent="0">
              <a:spcBef>
                <a:spcPct val="0"/>
              </a:spcBef>
              <a:buClrTx/>
              <a:buFontTx/>
              <a:buNone/>
            </a:pPr>
            <a:r>
              <a:rPr lang="en-US" dirty="0"/>
              <a:t>The value from the first column in the SELECT clause </a:t>
            </a:r>
            <a:br>
              <a:rPr lang="en-US" dirty="0"/>
            </a:br>
            <a:r>
              <a:rPr lang="en-US" dirty="0"/>
              <a:t>is placed in the first macro variable listed in the INTO clause, and so on.</a:t>
            </a:r>
          </a:p>
        </p:txBody>
      </p:sp>
      <p:sp>
        <p:nvSpPr>
          <p:cNvPr id="50181" name="Text Box 5"/>
          <p:cNvSpPr txBox="1">
            <a:spLocks noChangeArrowheads="1"/>
          </p:cNvSpPr>
          <p:nvPr/>
        </p:nvSpPr>
        <p:spPr bwMode="auto">
          <a:xfrm>
            <a:off x="1423163" y="2459294"/>
            <a:ext cx="5139978" cy="1538883"/>
          </a:xfrm>
          <a:prstGeom prst="rect">
            <a:avLst/>
          </a:prstGeom>
          <a:solidFill>
            <a:srgbClr val="CDD9EF"/>
          </a:solidFill>
          <a:ln w="19050">
            <a:solidFill>
              <a:schemeClr val="tx1"/>
            </a:solidFill>
            <a:miter lim="800000"/>
            <a:headEnd type="none" w="sm" len="sm"/>
            <a:tailEnd type="none" w="sm" len="sm"/>
          </a:ln>
          <a:effectLst>
            <a:outerShdw blurRad="50800" dist="107763" dir="2700001" algn="ctr" rotWithShape="0">
              <a:srgbClr val="000000">
                <a:alpha val="40000"/>
              </a:srgbClr>
            </a:outerShdw>
          </a:effectLst>
        </p:spPr>
        <p:txBody>
          <a:bodyPr wrap="square" tIns="152400" bIns="152400">
            <a:spAutoFit/>
          </a:bodyPr>
          <a:lstStyle/>
          <a:p>
            <a:pPr eaLnBrk="0" hangingPunct="0">
              <a:spcBef>
                <a:spcPct val="50000"/>
              </a:spcBef>
              <a:tabLst>
                <a:tab pos="625475" algn="l"/>
              </a:tabLst>
              <a:defRPr/>
            </a:pPr>
            <a:r>
              <a:rPr lang="en-US" sz="2000" b="1" dirty="0">
                <a:cs typeface="+mn-cs"/>
              </a:rPr>
              <a:t>SELECT</a:t>
            </a:r>
            <a:r>
              <a:rPr lang="en-US" sz="2000" dirty="0">
                <a:cs typeface="+mn-cs"/>
              </a:rPr>
              <a:t> </a:t>
            </a:r>
            <a:r>
              <a:rPr lang="en-US" sz="2000" i="1" dirty="0">
                <a:cs typeface="+mn-cs"/>
              </a:rPr>
              <a:t>column-1 </a:t>
            </a:r>
            <a:r>
              <a:rPr lang="en-US" sz="2000" dirty="0">
                <a:cs typeface="+mn-cs"/>
              </a:rPr>
              <a:t>format</a:t>
            </a:r>
            <a:r>
              <a:rPr lang="en-US" sz="2000" i="1" dirty="0">
                <a:cs typeface="+mn-cs"/>
              </a:rPr>
              <a:t>=format-name.               &lt;</a:t>
            </a:r>
            <a:r>
              <a:rPr lang="en-US" sz="2000" dirty="0">
                <a:cs typeface="+mn-cs"/>
              </a:rPr>
              <a:t>, …</a:t>
            </a:r>
            <a:r>
              <a:rPr lang="en-US" sz="2000" i="1" dirty="0">
                <a:cs typeface="+mn-cs"/>
              </a:rPr>
              <a:t>column-n&gt;</a:t>
            </a:r>
            <a:endParaRPr lang="en-US" sz="2000" dirty="0">
              <a:cs typeface="+mn-cs"/>
            </a:endParaRPr>
          </a:p>
          <a:p>
            <a:pPr eaLnBrk="0" hangingPunct="0">
              <a:tabLst>
                <a:tab pos="625475" algn="l"/>
              </a:tabLst>
              <a:defRPr/>
            </a:pPr>
            <a:r>
              <a:rPr lang="en-US" sz="2000" b="1" dirty="0">
                <a:cs typeface="+mn-cs"/>
              </a:rPr>
              <a:t>	INTO</a:t>
            </a:r>
            <a:r>
              <a:rPr lang="en-US" sz="2000" dirty="0">
                <a:cs typeface="+mn-cs"/>
              </a:rPr>
              <a:t> :</a:t>
            </a:r>
            <a:r>
              <a:rPr lang="en-US" sz="2000" i="1" dirty="0">
                <a:cs typeface="+mn-cs"/>
              </a:rPr>
              <a:t>macvar_1&lt;</a:t>
            </a:r>
            <a:r>
              <a:rPr lang="en-US" sz="2000" dirty="0">
                <a:cs typeface="+mn-cs"/>
              </a:rPr>
              <a:t>, ... :</a:t>
            </a:r>
            <a:r>
              <a:rPr lang="en-US" sz="2000" i="1" dirty="0">
                <a:cs typeface="+mn-cs"/>
              </a:rPr>
              <a:t>macvar_n&gt;</a:t>
            </a:r>
            <a:r>
              <a:rPr lang="en-US" sz="2000" dirty="0">
                <a:cs typeface="+mn-cs"/>
              </a:rPr>
              <a:t> </a:t>
            </a:r>
          </a:p>
          <a:p>
            <a:pPr eaLnBrk="0" hangingPunct="0">
              <a:tabLst>
                <a:tab pos="625475" algn="l"/>
              </a:tabLst>
              <a:defRPr/>
            </a:pPr>
            <a:r>
              <a:rPr lang="en-US" sz="2000" b="1" dirty="0">
                <a:cs typeface="+mn-cs"/>
              </a:rPr>
              <a:t>	FROM</a:t>
            </a:r>
            <a:r>
              <a:rPr lang="en-US" sz="2000" dirty="0">
                <a:cs typeface="+mn-cs"/>
              </a:rPr>
              <a:t> </a:t>
            </a:r>
            <a:r>
              <a:rPr lang="en-US" sz="2000" i="1" dirty="0">
                <a:cs typeface="+mn-cs"/>
              </a:rPr>
              <a:t>table|view </a:t>
            </a:r>
            <a:r>
              <a:rPr lang="en-US" sz="2000" dirty="0">
                <a:cs typeface="+mn-cs"/>
              </a:rPr>
              <a:t>…</a:t>
            </a:r>
          </a:p>
        </p:txBody>
      </p:sp>
      <p:sp>
        <p:nvSpPr>
          <p:cNvPr id="74758" name="Rectangle 10"/>
          <p:cNvSpPr>
            <a:spLocks noChangeArrowheads="1"/>
          </p:cNvSpPr>
          <p:nvPr/>
        </p:nvSpPr>
        <p:spPr bwMode="auto">
          <a:xfrm>
            <a:off x="685800" y="4713288"/>
            <a:ext cx="7848600" cy="127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type="none" w="med" len="lg"/>
                <a:tailEnd type="none" w="med" len="lg"/>
              </a14:hiddenLine>
            </a:ext>
          </a:extLst>
        </p:spPr>
        <p:txBody>
          <a:bodyPr lIns="0" tIns="0" rIns="0" bIns="0"/>
          <a:lstStyle/>
          <a:p>
            <a:pPr eaLnBrk="0" hangingPunct="0"/>
            <a:endParaRPr lang="en-US" noProof="1"/>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3"/>
          <p:cNvSpPr>
            <a:spLocks noGrp="1" noChangeArrowheads="1"/>
          </p:cNvSpPr>
          <p:nvPr>
            <p:ph type="title"/>
          </p:nvPr>
        </p:nvSpPr>
        <p:spPr/>
        <p:txBody>
          <a:bodyPr/>
          <a:lstStyle/>
          <a:p>
            <a:r>
              <a:rPr lang="en-US" dirty="0"/>
              <a:t>Creating One Macro Variable: Syntax 1</a:t>
            </a:r>
          </a:p>
        </p:txBody>
      </p:sp>
      <p:sp>
        <p:nvSpPr>
          <p:cNvPr id="84995" name="Rectangle 8"/>
          <p:cNvSpPr>
            <a:spLocks noGrp="1" noChangeArrowheads="1"/>
          </p:cNvSpPr>
          <p:nvPr>
            <p:ph idx="1"/>
          </p:nvPr>
        </p:nvSpPr>
        <p:spPr/>
        <p:txBody>
          <a:bodyPr/>
          <a:lstStyle/>
          <a:p>
            <a:pPr marL="1201738" indent="-1201738"/>
            <a:r>
              <a:rPr lang="en-US" dirty="0"/>
              <a:t>	</a:t>
            </a:r>
          </a:p>
        </p:txBody>
      </p:sp>
      <p:sp>
        <p:nvSpPr>
          <p:cNvPr id="84997" name="Text Box 9"/>
          <p:cNvSpPr txBox="1">
            <a:spLocks noChangeArrowheads="1"/>
          </p:cNvSpPr>
          <p:nvPr/>
        </p:nvSpPr>
        <p:spPr bwMode="auto">
          <a:xfrm>
            <a:off x="7947000" y="6324600"/>
            <a:ext cx="987450" cy="4257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type="none" w="med" len="lg"/>
                <a:tailEnd type="none" w="med" len="lg"/>
              </a14:hiddenLine>
            </a:ext>
          </a:extLst>
        </p:spPr>
        <p:txBody>
          <a:bodyPr wrap="none" lIns="88900" tIns="88900" rIns="88900" bIns="88900">
            <a:spAutoFit/>
          </a:bodyPr>
          <a:lstStyle>
            <a:lvl1pPr eaLnBrk="0" hangingPunct="0">
              <a:defRPr sz="2400">
                <a:solidFill>
                  <a:schemeClr val="tx1"/>
                </a:solidFill>
                <a:latin typeface="Arial" pitchFamily="34" charset="0"/>
                <a:cs typeface="Arial" pitchFamily="34" charset="0"/>
              </a:defRPr>
            </a:lvl1pPr>
            <a:lvl2pPr marL="742950" indent="-285750" eaLnBrk="0" hangingPunct="0">
              <a:defRPr sz="2400">
                <a:solidFill>
                  <a:schemeClr val="tx1"/>
                </a:solidFill>
                <a:latin typeface="Arial" pitchFamily="34" charset="0"/>
                <a:cs typeface="Arial" pitchFamily="34" charset="0"/>
              </a:defRPr>
            </a:lvl2pPr>
            <a:lvl3pPr marL="1143000" indent="-228600" eaLnBrk="0" hangingPunct="0">
              <a:defRPr sz="2400">
                <a:solidFill>
                  <a:schemeClr val="tx1"/>
                </a:solidFill>
                <a:latin typeface="Arial" pitchFamily="34" charset="0"/>
                <a:cs typeface="Arial" pitchFamily="34" charset="0"/>
              </a:defRPr>
            </a:lvl3pPr>
            <a:lvl4pPr marL="1600200" indent="-228600" eaLnBrk="0" hangingPunct="0">
              <a:defRPr sz="2400">
                <a:solidFill>
                  <a:schemeClr val="tx1"/>
                </a:solidFill>
                <a:latin typeface="Arial" pitchFamily="34" charset="0"/>
                <a:cs typeface="Arial" pitchFamily="34" charset="0"/>
              </a:defRPr>
            </a:lvl4pPr>
            <a:lvl5pPr marL="2057400" indent="-228600" eaLnBrk="0" hangingPunct="0">
              <a:defRPr sz="24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cs typeface="Arial" pitchFamily="34" charset="0"/>
              </a:defRPr>
            </a:lvl9pPr>
          </a:lstStyle>
          <a:p>
            <a:pPr algn="r"/>
            <a:r>
              <a:rPr lang="en-US" sz="1600" b="1" dirty="0"/>
              <a:t>s108d06</a:t>
            </a:r>
          </a:p>
        </p:txBody>
      </p:sp>
      <p:grpSp>
        <p:nvGrpSpPr>
          <p:cNvPr id="4" name="Group 3"/>
          <p:cNvGrpSpPr/>
          <p:nvPr/>
        </p:nvGrpSpPr>
        <p:grpSpPr>
          <a:xfrm>
            <a:off x="693994" y="2227692"/>
            <a:ext cx="7845096" cy="2614049"/>
            <a:chOff x="485775" y="2327275"/>
            <a:chExt cx="7845096" cy="2614049"/>
          </a:xfrm>
        </p:grpSpPr>
        <p:sp>
          <p:nvSpPr>
            <p:cNvPr id="84998" name="Text Box 10"/>
            <p:cNvSpPr txBox="1">
              <a:spLocks noChangeArrowheads="1"/>
            </p:cNvSpPr>
            <p:nvPr/>
          </p:nvSpPr>
          <p:spPr bwMode="auto">
            <a:xfrm>
              <a:off x="485775" y="2327275"/>
              <a:ext cx="7845096" cy="2614049"/>
            </a:xfrm>
            <a:prstGeom prst="rect">
              <a:avLst/>
            </a:prstGeom>
            <a:solidFill>
              <a:srgbClr val="FFFFFF"/>
            </a:solidFill>
            <a:ln w="38100">
              <a:solidFill>
                <a:schemeClr val="tx2"/>
              </a:solidFill>
              <a:miter lim="800000"/>
              <a:headEnd type="none" w="sm" len="sm"/>
              <a:tailEnd type="none" w="sm" len="sm"/>
            </a:ln>
          </p:spPr>
          <p:txBody>
            <a:bodyPr wrap="none" lIns="50800" tIns="50800" rIns="50800" bIns="50800">
              <a:spAutoFit/>
            </a:bodyPr>
            <a:lstStyle>
              <a:lvl1pPr eaLnBrk="0" hangingPunct="0">
                <a:defRPr sz="2400">
                  <a:solidFill>
                    <a:schemeClr val="tx1"/>
                  </a:solidFill>
                  <a:latin typeface="Arial" pitchFamily="34" charset="0"/>
                  <a:cs typeface="Arial" pitchFamily="34" charset="0"/>
                </a:defRPr>
              </a:lvl1pPr>
              <a:lvl2pPr marL="742950" indent="-285750" eaLnBrk="0" hangingPunct="0">
                <a:defRPr sz="2400">
                  <a:solidFill>
                    <a:schemeClr val="tx1"/>
                  </a:solidFill>
                  <a:latin typeface="Arial" pitchFamily="34" charset="0"/>
                  <a:cs typeface="Arial" pitchFamily="34" charset="0"/>
                </a:defRPr>
              </a:lvl2pPr>
              <a:lvl3pPr marL="1143000" indent="-228600" eaLnBrk="0" hangingPunct="0">
                <a:defRPr sz="2400">
                  <a:solidFill>
                    <a:schemeClr val="tx1"/>
                  </a:solidFill>
                  <a:latin typeface="Arial" pitchFamily="34" charset="0"/>
                  <a:cs typeface="Arial" pitchFamily="34" charset="0"/>
                </a:defRPr>
              </a:lvl3pPr>
              <a:lvl4pPr marL="1600200" indent="-228600" eaLnBrk="0" hangingPunct="0">
                <a:defRPr sz="2400">
                  <a:solidFill>
                    <a:schemeClr val="tx1"/>
                  </a:solidFill>
                  <a:latin typeface="Arial" pitchFamily="34" charset="0"/>
                  <a:cs typeface="Arial" pitchFamily="34" charset="0"/>
                </a:defRPr>
              </a:lvl4pPr>
              <a:lvl5pPr marL="2057400" indent="-228600" eaLnBrk="0" hangingPunct="0">
                <a:defRPr sz="24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cs typeface="Arial" pitchFamily="34" charset="0"/>
                </a:defRPr>
              </a:lvl9pPr>
            </a:lstStyle>
            <a:p>
              <a:pPr>
                <a:lnSpc>
                  <a:spcPct val="85000"/>
                </a:lnSpc>
              </a:pPr>
              <a:r>
                <a:rPr lang="en-US" b="1" dirty="0">
                  <a:latin typeface="Courier New" pitchFamily="49" charset="0"/>
                </a:rPr>
                <a:t>%let </a:t>
              </a:r>
              <a:r>
                <a:rPr lang="en-US" b="1" dirty="0">
                  <a:solidFill>
                    <a:srgbClr val="000000"/>
                  </a:solidFill>
                  <a:latin typeface="Courier New" pitchFamily="49" charset="0"/>
                </a:rPr>
                <a:t>Dept</a:t>
              </a:r>
              <a:r>
                <a:rPr lang="en-US" b="1" dirty="0">
                  <a:latin typeface="Courier New" pitchFamily="49" charset="0"/>
                </a:rPr>
                <a:t>=Sales;</a:t>
              </a:r>
            </a:p>
            <a:p>
              <a:pPr>
                <a:lnSpc>
                  <a:spcPct val="85000"/>
                </a:lnSpc>
              </a:pPr>
              <a:r>
                <a:rPr lang="en-US" b="1" dirty="0">
                  <a:latin typeface="Courier New" pitchFamily="49" charset="0"/>
                </a:rPr>
                <a:t>proc sql </a:t>
              </a:r>
              <a:r>
                <a:rPr lang="en-US" b="1" dirty="0">
                  <a:solidFill>
                    <a:srgbClr val="000000"/>
                  </a:solidFill>
                  <a:latin typeface="Courier New" pitchFamily="49" charset="0"/>
                </a:rPr>
                <a:t>noprint</a:t>
              </a:r>
              <a:r>
                <a:rPr lang="en-US" b="1" dirty="0">
                  <a:latin typeface="Courier New" pitchFamily="49" charset="0"/>
                </a:rPr>
                <a:t>;</a:t>
              </a:r>
            </a:p>
            <a:p>
              <a:pPr>
                <a:lnSpc>
                  <a:spcPct val="85000"/>
                </a:lnSpc>
              </a:pPr>
              <a:r>
                <a:rPr lang="en-US" b="1" dirty="0">
                  <a:latin typeface="Courier New" pitchFamily="49" charset="0"/>
                </a:rPr>
                <a:t>select avg(Salary) </a:t>
              </a:r>
            </a:p>
            <a:p>
              <a:pPr>
                <a:lnSpc>
                  <a:spcPct val="85000"/>
                </a:lnSpc>
              </a:pPr>
              <a:r>
                <a:rPr lang="en-US" b="1" dirty="0">
                  <a:latin typeface="Courier New" pitchFamily="49" charset="0"/>
                </a:rPr>
                <a:t>   into :MeanSalary</a:t>
              </a:r>
            </a:p>
            <a:p>
              <a:pPr>
                <a:lnSpc>
                  <a:spcPct val="85000"/>
                </a:lnSpc>
              </a:pPr>
              <a:r>
                <a:rPr lang="en-US" b="1" dirty="0">
                  <a:latin typeface="Courier New" pitchFamily="49" charset="0"/>
                </a:rPr>
                <a:t>   from orion.employee_payroll as p,</a:t>
              </a:r>
            </a:p>
            <a:p>
              <a:pPr>
                <a:lnSpc>
                  <a:spcPct val="85000"/>
                </a:lnSpc>
              </a:pPr>
              <a:r>
                <a:rPr lang="en-US" b="1" dirty="0">
                  <a:latin typeface="Courier New" pitchFamily="49" charset="0"/>
                </a:rPr>
                <a:t>        orion.employee_organization as o</a:t>
              </a:r>
            </a:p>
            <a:p>
              <a:pPr>
                <a:lnSpc>
                  <a:spcPct val="85000"/>
                </a:lnSpc>
              </a:pPr>
              <a:r>
                <a:rPr lang="en-US" b="1" dirty="0">
                  <a:latin typeface="Courier New" pitchFamily="49" charset="0"/>
                </a:rPr>
                <a:t>   where p.Employee_ID=o.Employee_ID</a:t>
              </a:r>
            </a:p>
            <a:p>
              <a:pPr>
                <a:lnSpc>
                  <a:spcPct val="85000"/>
                </a:lnSpc>
              </a:pPr>
              <a:r>
                <a:rPr lang="en-US" b="1" dirty="0">
                  <a:latin typeface="Courier New" pitchFamily="49" charset="0"/>
                </a:rPr>
                <a:t>         and Department=propcase("&amp;</a:t>
              </a:r>
              <a:r>
                <a:rPr lang="en-US" b="1" dirty="0">
                  <a:solidFill>
                    <a:srgbClr val="000000"/>
                  </a:solidFill>
                  <a:latin typeface="Courier New" pitchFamily="49" charset="0"/>
                </a:rPr>
                <a:t>Dept</a:t>
              </a:r>
              <a:r>
                <a:rPr lang="en-US" b="1" dirty="0">
                  <a:latin typeface="Courier New" pitchFamily="49" charset="0"/>
                </a:rPr>
                <a:t>");</a:t>
              </a:r>
            </a:p>
          </p:txBody>
        </p:sp>
        <p:sp>
          <p:nvSpPr>
            <p:cNvPr id="84999" name="Rectangle 11"/>
            <p:cNvSpPr>
              <a:spLocks noChangeArrowheads="1"/>
            </p:cNvSpPr>
            <p:nvPr>
              <p:custDataLst>
                <p:tags r:id="rId1"/>
              </p:custDataLst>
            </p:nvPr>
          </p:nvSpPr>
          <p:spPr bwMode="auto">
            <a:xfrm>
              <a:off x="558800" y="2371725"/>
              <a:ext cx="2763838" cy="336550"/>
            </a:xfrm>
            <a:prstGeom prst="rect">
              <a:avLst/>
            </a:prstGeom>
            <a:solidFill>
              <a:srgbClr val="99CCFF">
                <a:alpha val="50195"/>
              </a:srgbClr>
            </a:solidFill>
            <a:ln>
              <a:noFill/>
            </a:ln>
            <a:extLst>
              <a:ext uri="{91240B29-F687-4F45-9708-019B960494DF}">
                <a14:hiddenLine xmlns:a14="http://schemas.microsoft.com/office/drawing/2010/main" w="38100">
                  <a:solidFill>
                    <a:srgbClr val="000000"/>
                  </a:solidFill>
                  <a:miter lim="800000"/>
                  <a:headEnd type="none" w="med" len="lg"/>
                  <a:tailEnd type="none" w="med" len="lg"/>
                </a14:hiddenLine>
              </a:ext>
            </a:extLst>
          </p:spPr>
          <p:txBody>
            <a:bodyPr wrap="none" lIns="88900" tIns="88900" rIns="88900" bIns="88900" anchor="ctr"/>
            <a:lstStyle/>
            <a:p>
              <a:pPr eaLnBrk="0" hangingPunct="0"/>
              <a:endParaRPr lang="en-US" dirty="0"/>
            </a:p>
          </p:txBody>
        </p:sp>
        <p:sp>
          <p:nvSpPr>
            <p:cNvPr id="85000" name="Rectangle 13"/>
            <p:cNvSpPr>
              <a:spLocks noChangeArrowheads="1"/>
            </p:cNvSpPr>
            <p:nvPr>
              <p:custDataLst>
                <p:tags r:id="rId2"/>
              </p:custDataLst>
            </p:nvPr>
          </p:nvSpPr>
          <p:spPr bwMode="auto">
            <a:xfrm>
              <a:off x="6736779" y="4549775"/>
              <a:ext cx="938212" cy="336550"/>
            </a:xfrm>
            <a:prstGeom prst="rect">
              <a:avLst/>
            </a:prstGeom>
            <a:solidFill>
              <a:srgbClr val="99CCFF">
                <a:alpha val="50195"/>
              </a:srgbClr>
            </a:solidFill>
            <a:ln>
              <a:noFill/>
            </a:ln>
            <a:extLst>
              <a:ext uri="{91240B29-F687-4F45-9708-019B960494DF}">
                <a14:hiddenLine xmlns:a14="http://schemas.microsoft.com/office/drawing/2010/main" w="38100">
                  <a:solidFill>
                    <a:srgbClr val="000000"/>
                  </a:solidFill>
                  <a:miter lim="800000"/>
                  <a:headEnd type="none" w="med" len="lg"/>
                  <a:tailEnd type="none" w="med" len="lg"/>
                </a14:hiddenLine>
              </a:ext>
            </a:extLst>
          </p:spPr>
          <p:txBody>
            <a:bodyPr wrap="none" lIns="88900" tIns="88900" rIns="88900" bIns="88900" anchor="ctr"/>
            <a:lstStyle/>
            <a:p>
              <a:pPr eaLnBrk="0" hangingPunct="0"/>
              <a:endParaRPr lang="en-US" dirty="0"/>
            </a:p>
          </p:txBody>
        </p:sp>
        <p:sp>
          <p:nvSpPr>
            <p:cNvPr id="2" name="Rectangle 1"/>
            <p:cNvSpPr/>
            <p:nvPr>
              <p:custDataLst>
                <p:tags r:id="rId3"/>
              </p:custDataLst>
            </p:nvPr>
          </p:nvSpPr>
          <p:spPr bwMode="auto">
            <a:xfrm>
              <a:off x="1084263" y="3310763"/>
              <a:ext cx="2975673" cy="310896"/>
            </a:xfrm>
            <a:prstGeom prst="rect">
              <a:avLst/>
            </a:prstGeom>
            <a:solidFill>
              <a:srgbClr val="99CCFF">
                <a:alpha val="50000"/>
              </a:srgbClr>
            </a:solidFill>
            <a:ln w="38100" cap="flat" cmpd="sng" algn="ctr">
              <a:noFill/>
              <a:prstDash val="solid"/>
              <a:round/>
              <a:headEnd type="none" w="med" len="med"/>
              <a:tailEnd type="none" w="med" len="med"/>
            </a:ln>
            <a:effectLst/>
            <a:extLst>
              <a:ext uri="{91240B29-F687-4F45-9708-019B960494DF}">
                <a14:hiddenLine xmlns:a14="http://schemas.microsoft.com/office/drawing/2010/main" w="38100" cap="flat" cmpd="sng" algn="ctr">
                  <a:solidFill>
                    <a:srgbClr val="000000"/>
                  </a:solidFill>
                  <a:prstDash val="solid"/>
                  <a:round/>
                  <a:headEnd type="none" w="med" len="med"/>
                  <a:tailEnd type="none" w="med" len="med"/>
                </a14:hiddenLine>
              </a:ext>
            </a:extLst>
          </p:spPr>
          <p:txBody>
            <a:bodyPr vert="horz" wrap="none" lIns="88900" tIns="88900" rIns="88900" bIns="88900" numCol="1" rtlCol="0" anchor="ctr" anchorCtr="0" compatLnSpc="1">
              <a:prstTxWarp prst="textNoShape">
                <a:avLst/>
              </a:prstTxWarp>
              <a:noAutofit/>
            </a:bodyPr>
            <a:lstStyle/>
            <a:p>
              <a:pPr algn="ctr"/>
              <a:endParaRPr lang="en-US" dirty="0"/>
            </a:p>
          </p:txBody>
        </p:sp>
      </p:grpSp>
      <p:graphicFrame>
        <p:nvGraphicFramePr>
          <p:cNvPr id="3" name="Table 2"/>
          <p:cNvGraphicFramePr>
            <a:graphicFrameLocks noGrp="1"/>
          </p:cNvGraphicFramePr>
          <p:nvPr>
            <p:extLst>
              <p:ext uri="{D42A27DB-BD31-4B8C-83A1-F6EECF244321}">
                <p14:modId xmlns:p14="http://schemas.microsoft.com/office/powerpoint/2010/main" val="1562674197"/>
              </p:ext>
            </p:extLst>
          </p:nvPr>
        </p:nvGraphicFramePr>
        <p:xfrm>
          <a:off x="685800" y="1080129"/>
          <a:ext cx="7933099" cy="909320"/>
        </p:xfrm>
        <a:graphic>
          <a:graphicData uri="http://schemas.openxmlformats.org/drawingml/2006/table">
            <a:tbl>
              <a:tblPr firstRow="1" bandRow="1">
                <a:tableStyleId>{5C22544A-7EE6-4342-B048-85BDC9FD1C3A}</a:tableStyleId>
              </a:tblPr>
              <a:tblGrid>
                <a:gridCol w="1101505">
                  <a:extLst>
                    <a:ext uri="{9D8B030D-6E8A-4147-A177-3AD203B41FA5}">
                      <a16:colId xmlns:a16="http://schemas.microsoft.com/office/drawing/2014/main" val="20000"/>
                    </a:ext>
                  </a:extLst>
                </a:gridCol>
                <a:gridCol w="6831594">
                  <a:extLst>
                    <a:ext uri="{9D8B030D-6E8A-4147-A177-3AD203B41FA5}">
                      <a16:colId xmlns:a16="http://schemas.microsoft.com/office/drawing/2014/main" val="20001"/>
                    </a:ext>
                  </a:extLst>
                </a:gridCol>
              </a:tblGrid>
              <a:tr h="370840">
                <a:tc>
                  <a:txBody>
                    <a:bodyPr/>
                    <a:lstStyle/>
                    <a:p>
                      <a:r>
                        <a:rPr lang="en-US" sz="2400" b="1" i="1" dirty="0">
                          <a:solidFill>
                            <a:srgbClr val="FFFFFF"/>
                          </a:solidFill>
                        </a:rPr>
                        <a:t>Step 1 </a:t>
                      </a:r>
                    </a:p>
                  </a:txBody>
                  <a:tcPr marL="88900" marR="88900" marT="88900" marB="88900">
                    <a:lnL w="12700" cmpd="sng">
                      <a:solidFill>
                        <a:schemeClr val="lt1"/>
                      </a:solidFill>
                    </a:lnL>
                    <a:lnR w="12700" cmpd="sng">
                      <a:solidFill>
                        <a:schemeClr val="lt1"/>
                      </a:solidFill>
                    </a:lnR>
                    <a:lnT w="127000" cmpd="sng">
                      <a:solidFill>
                        <a:srgbClr val="FFFFFF"/>
                      </a:solidFill>
                    </a:lnT>
                    <a:lnB w="127000" cmpd="sng">
                      <a:solidFill>
                        <a:srgbClr val="FFFFFF"/>
                      </a:solidFill>
                    </a:lnB>
                    <a:solidFill>
                      <a:srgbClr val="0053C3"/>
                    </a:solidFill>
                  </a:tcPr>
                </a:tc>
                <a:tc>
                  <a:txBody>
                    <a:bodyPr/>
                    <a:lstStyle/>
                    <a:p>
                      <a:r>
                        <a:rPr lang="en-US" sz="2400" b="0" i="0" dirty="0">
                          <a:solidFill>
                            <a:srgbClr val="000000"/>
                          </a:solidFill>
                        </a:rPr>
                        <a:t>Calculate the average Sales Department salary and store the value in a macro variable. </a:t>
                      </a:r>
                    </a:p>
                  </a:txBody>
                  <a:tcPr marL="88900" marR="88900" marT="88900" marB="88900">
                    <a:lnL w="12700" cmpd="sng">
                      <a:solidFill>
                        <a:schemeClr val="lt1"/>
                      </a:solidFill>
                    </a:lnL>
                    <a:lnR w="12700" cmpd="sng">
                      <a:solidFill>
                        <a:schemeClr val="lt1"/>
                      </a:solidFill>
                    </a:lnR>
                    <a:lnT w="127000" cmpd="sng">
                      <a:solidFill>
                        <a:srgbClr val="FFFFFF"/>
                      </a:solidFill>
                    </a:lnT>
                    <a:lnB w="127000" cmpd="sng">
                      <a:solidFill>
                        <a:srgbClr val="FFFFFF"/>
                      </a:solidFill>
                    </a:lnB>
                    <a:solidFill>
                      <a:srgbClr val="DDDDDD"/>
                    </a:solid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ChangeArrowheads="1"/>
          </p:cNvSpPr>
          <p:nvPr>
            <p:ph type="title"/>
          </p:nvPr>
        </p:nvSpPr>
        <p:spPr/>
        <p:txBody>
          <a:bodyPr/>
          <a:lstStyle/>
          <a:p>
            <a:r>
              <a:rPr lang="en-US" dirty="0"/>
              <a:t>Creating One Macro Variable: Syntax 1</a:t>
            </a:r>
          </a:p>
        </p:txBody>
      </p:sp>
      <p:sp>
        <p:nvSpPr>
          <p:cNvPr id="86021" name="Text Box 6"/>
          <p:cNvSpPr txBox="1">
            <a:spLocks noChangeArrowheads="1"/>
          </p:cNvSpPr>
          <p:nvPr/>
        </p:nvSpPr>
        <p:spPr bwMode="auto">
          <a:xfrm>
            <a:off x="7947000" y="6324600"/>
            <a:ext cx="987450" cy="4257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type="none" w="med" len="lg"/>
                <a:tailEnd type="none" w="med" len="lg"/>
              </a14:hiddenLine>
            </a:ext>
          </a:extLst>
        </p:spPr>
        <p:txBody>
          <a:bodyPr wrap="none" lIns="88900" tIns="88900" rIns="88900" bIns="88900">
            <a:spAutoFit/>
          </a:bodyPr>
          <a:lstStyle>
            <a:lvl1pPr eaLnBrk="0" hangingPunct="0">
              <a:defRPr sz="2400">
                <a:solidFill>
                  <a:schemeClr val="tx1"/>
                </a:solidFill>
                <a:latin typeface="Arial" pitchFamily="34" charset="0"/>
                <a:cs typeface="Arial" pitchFamily="34" charset="0"/>
              </a:defRPr>
            </a:lvl1pPr>
            <a:lvl2pPr marL="742950" indent="-285750" eaLnBrk="0" hangingPunct="0">
              <a:defRPr sz="2400">
                <a:solidFill>
                  <a:schemeClr val="tx1"/>
                </a:solidFill>
                <a:latin typeface="Arial" pitchFamily="34" charset="0"/>
                <a:cs typeface="Arial" pitchFamily="34" charset="0"/>
              </a:defRPr>
            </a:lvl2pPr>
            <a:lvl3pPr marL="1143000" indent="-228600" eaLnBrk="0" hangingPunct="0">
              <a:defRPr sz="2400">
                <a:solidFill>
                  <a:schemeClr val="tx1"/>
                </a:solidFill>
                <a:latin typeface="Arial" pitchFamily="34" charset="0"/>
                <a:cs typeface="Arial" pitchFamily="34" charset="0"/>
              </a:defRPr>
            </a:lvl3pPr>
            <a:lvl4pPr marL="1600200" indent="-228600" eaLnBrk="0" hangingPunct="0">
              <a:defRPr sz="2400">
                <a:solidFill>
                  <a:schemeClr val="tx1"/>
                </a:solidFill>
                <a:latin typeface="Arial" pitchFamily="34" charset="0"/>
                <a:cs typeface="Arial" pitchFamily="34" charset="0"/>
              </a:defRPr>
            </a:lvl4pPr>
            <a:lvl5pPr marL="2057400" indent="-228600" eaLnBrk="0" hangingPunct="0">
              <a:defRPr sz="24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cs typeface="Arial" pitchFamily="34" charset="0"/>
              </a:defRPr>
            </a:lvl9pPr>
          </a:lstStyle>
          <a:p>
            <a:pPr algn="r"/>
            <a:r>
              <a:rPr lang="en-US" sz="1600" b="1" dirty="0"/>
              <a:t>s108d06</a:t>
            </a:r>
          </a:p>
        </p:txBody>
      </p:sp>
      <p:grpSp>
        <p:nvGrpSpPr>
          <p:cNvPr id="2" name="Group 1"/>
          <p:cNvGrpSpPr/>
          <p:nvPr/>
        </p:nvGrpSpPr>
        <p:grpSpPr>
          <a:xfrm>
            <a:off x="675846" y="2544547"/>
            <a:ext cx="8029442" cy="3255763"/>
            <a:chOff x="576263" y="2327275"/>
            <a:chExt cx="8029442" cy="3255763"/>
          </a:xfrm>
        </p:grpSpPr>
        <p:sp>
          <p:nvSpPr>
            <p:cNvPr id="86022" name="Text Box 8"/>
            <p:cNvSpPr txBox="1">
              <a:spLocks noChangeArrowheads="1"/>
            </p:cNvSpPr>
            <p:nvPr/>
          </p:nvSpPr>
          <p:spPr bwMode="auto">
            <a:xfrm>
              <a:off x="576263" y="2327275"/>
              <a:ext cx="8029442" cy="3255763"/>
            </a:xfrm>
            <a:prstGeom prst="rect">
              <a:avLst/>
            </a:prstGeom>
            <a:solidFill>
              <a:srgbClr val="FFFFFF"/>
            </a:solidFill>
            <a:ln w="38100">
              <a:solidFill>
                <a:schemeClr val="tx2"/>
              </a:solidFill>
              <a:miter lim="800000"/>
              <a:headEnd type="none" w="sm" len="sm"/>
              <a:tailEnd type="none" w="sm" len="sm"/>
            </a:ln>
          </p:spPr>
          <p:txBody>
            <a:bodyPr wrap="none" lIns="50800" tIns="50800" rIns="50800" bIns="50800">
              <a:spAutoFit/>
            </a:bodyPr>
            <a:lstStyle>
              <a:lvl1pPr eaLnBrk="0" hangingPunct="0">
                <a:defRPr sz="2400">
                  <a:solidFill>
                    <a:schemeClr val="tx1"/>
                  </a:solidFill>
                  <a:latin typeface="Arial" pitchFamily="34" charset="0"/>
                  <a:cs typeface="Arial" pitchFamily="34" charset="0"/>
                </a:defRPr>
              </a:lvl1pPr>
              <a:lvl2pPr marL="742950" indent="-285750" eaLnBrk="0" hangingPunct="0">
                <a:defRPr sz="2400">
                  <a:solidFill>
                    <a:schemeClr val="tx1"/>
                  </a:solidFill>
                  <a:latin typeface="Arial" pitchFamily="34" charset="0"/>
                  <a:cs typeface="Arial" pitchFamily="34" charset="0"/>
                </a:defRPr>
              </a:lvl2pPr>
              <a:lvl3pPr marL="1143000" indent="-228600" eaLnBrk="0" hangingPunct="0">
                <a:defRPr sz="2400">
                  <a:solidFill>
                    <a:schemeClr val="tx1"/>
                  </a:solidFill>
                  <a:latin typeface="Arial" pitchFamily="34" charset="0"/>
                  <a:cs typeface="Arial" pitchFamily="34" charset="0"/>
                </a:defRPr>
              </a:lvl3pPr>
              <a:lvl4pPr marL="1600200" indent="-228600" eaLnBrk="0" hangingPunct="0">
                <a:defRPr sz="2400">
                  <a:solidFill>
                    <a:schemeClr val="tx1"/>
                  </a:solidFill>
                  <a:latin typeface="Arial" pitchFamily="34" charset="0"/>
                  <a:cs typeface="Arial" pitchFamily="34" charset="0"/>
                </a:defRPr>
              </a:lvl4pPr>
              <a:lvl5pPr marL="2057400" indent="-228600" eaLnBrk="0" hangingPunct="0">
                <a:defRPr sz="24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cs typeface="Arial" pitchFamily="34" charset="0"/>
                </a:defRPr>
              </a:lvl9pPr>
            </a:lstStyle>
            <a:p>
              <a:pPr>
                <a:lnSpc>
                  <a:spcPct val="85000"/>
                </a:lnSpc>
              </a:pPr>
              <a:r>
                <a:rPr lang="en-US" b="1" dirty="0">
                  <a:latin typeface="Courier New" pitchFamily="49" charset="0"/>
                </a:rPr>
                <a:t>reset print number;</a:t>
              </a:r>
            </a:p>
            <a:p>
              <a:pPr>
                <a:lnSpc>
                  <a:spcPct val="85000"/>
                </a:lnSpc>
              </a:pPr>
              <a:r>
                <a:rPr lang="en-US" b="1">
                  <a:latin typeface="Courier New" pitchFamily="49" charset="0"/>
                </a:rPr>
                <a:t>title "&amp;</a:t>
              </a:r>
              <a:r>
                <a:rPr lang="en-US" b="1">
                  <a:solidFill>
                    <a:srgbClr val="000000"/>
                  </a:solidFill>
                  <a:latin typeface="Courier New" pitchFamily="49" charset="0"/>
                </a:rPr>
                <a:t>Dept</a:t>
              </a:r>
              <a:r>
                <a:rPr lang="en-US" b="1">
                  <a:latin typeface="Courier New" pitchFamily="49" charset="0"/>
                </a:rPr>
                <a:t> </a:t>
              </a:r>
              <a:r>
                <a:rPr lang="en-US" b="1" dirty="0">
                  <a:latin typeface="Courier New" pitchFamily="49" charset="0"/>
                </a:rPr>
                <a:t>Department Employees Earning";</a:t>
              </a:r>
            </a:p>
            <a:p>
              <a:pPr>
                <a:lnSpc>
                  <a:spcPct val="85000"/>
                </a:lnSpc>
              </a:pPr>
              <a:r>
                <a:rPr lang="en-US" b="1" dirty="0">
                  <a:latin typeface="Courier New" pitchFamily="49" charset="0"/>
                </a:rPr>
                <a:t>title2 "More than the Department Average "</a:t>
              </a:r>
            </a:p>
            <a:p>
              <a:pPr>
                <a:lnSpc>
                  <a:spcPct val="85000"/>
                </a:lnSpc>
              </a:pPr>
              <a:r>
                <a:rPr lang="en-US" b="1" dirty="0">
                  <a:latin typeface="Courier New" pitchFamily="49" charset="0"/>
                </a:rPr>
                <a:t>       "of &amp;MeanSalary";</a:t>
              </a:r>
            </a:p>
            <a:p>
              <a:pPr>
                <a:lnSpc>
                  <a:spcPct val="85000"/>
                </a:lnSpc>
              </a:pPr>
              <a:r>
                <a:rPr lang="en-US" b="1" dirty="0">
                  <a:latin typeface="Courier New" pitchFamily="49" charset="0"/>
                </a:rPr>
                <a:t>select p.Employee_ID, Salary</a:t>
              </a:r>
            </a:p>
            <a:p>
              <a:pPr>
                <a:lnSpc>
                  <a:spcPct val="85000"/>
                </a:lnSpc>
              </a:pPr>
              <a:r>
                <a:rPr lang="en-US" b="1" dirty="0">
                  <a:latin typeface="Courier New" pitchFamily="49" charset="0"/>
                </a:rPr>
                <a:t>   from orion.employee_payroll as p,</a:t>
              </a:r>
            </a:p>
            <a:p>
              <a:pPr>
                <a:lnSpc>
                  <a:spcPct val="85000"/>
                </a:lnSpc>
              </a:pPr>
              <a:r>
                <a:rPr lang="en-US" b="1" dirty="0">
                  <a:latin typeface="Courier New" pitchFamily="49" charset="0"/>
                </a:rPr>
                <a:t>        orion.employee_organization as o</a:t>
              </a:r>
            </a:p>
            <a:p>
              <a:pPr>
                <a:lnSpc>
                  <a:spcPct val="85000"/>
                </a:lnSpc>
              </a:pPr>
              <a:r>
                <a:rPr lang="en-US" b="1" dirty="0">
                  <a:latin typeface="Courier New" pitchFamily="49" charset="0"/>
                </a:rPr>
                <a:t>   where p.Employee_ID=O.Employee_ID</a:t>
              </a:r>
            </a:p>
            <a:p>
              <a:pPr>
                <a:lnSpc>
                  <a:spcPct val="85000"/>
                </a:lnSpc>
              </a:pPr>
              <a:r>
                <a:rPr lang="en-US" b="1" dirty="0">
                  <a:latin typeface="Courier New" pitchFamily="49" charset="0"/>
                </a:rPr>
                <a:t>     and </a:t>
              </a:r>
              <a:r>
                <a:rPr lang="en-US" b="1">
                  <a:latin typeface="Courier New" pitchFamily="49" charset="0"/>
                </a:rPr>
                <a:t>Department=Propcase("&amp;</a:t>
              </a:r>
              <a:r>
                <a:rPr lang="en-US" b="1">
                  <a:solidFill>
                    <a:srgbClr val="000000"/>
                  </a:solidFill>
                  <a:latin typeface="Courier New" pitchFamily="49" charset="0"/>
                </a:rPr>
                <a:t>Dept</a:t>
              </a:r>
              <a:r>
                <a:rPr lang="en-US" b="1">
                  <a:latin typeface="Courier New" pitchFamily="49" charset="0"/>
                </a:rPr>
                <a:t>")</a:t>
              </a:r>
              <a:endParaRPr lang="en-US" b="1" dirty="0">
                <a:latin typeface="Courier New" pitchFamily="49" charset="0"/>
              </a:endParaRPr>
            </a:p>
            <a:p>
              <a:pPr>
                <a:lnSpc>
                  <a:spcPct val="85000"/>
                </a:lnSpc>
              </a:pPr>
              <a:r>
                <a:rPr lang="en-US" b="1" dirty="0">
                  <a:latin typeface="Courier New" pitchFamily="49" charset="0"/>
                </a:rPr>
                <a:t>     and Salary &gt; &amp;MeanSalary;</a:t>
              </a:r>
            </a:p>
          </p:txBody>
        </p:sp>
        <p:sp>
          <p:nvSpPr>
            <p:cNvPr id="86023" name="Rectangle 11"/>
            <p:cNvSpPr>
              <a:spLocks noChangeArrowheads="1"/>
            </p:cNvSpPr>
            <p:nvPr>
              <p:custDataLst>
                <p:tags r:id="rId1"/>
              </p:custDataLst>
            </p:nvPr>
          </p:nvSpPr>
          <p:spPr bwMode="auto">
            <a:xfrm>
              <a:off x="2628900" y="3305175"/>
              <a:ext cx="2033588" cy="336550"/>
            </a:xfrm>
            <a:prstGeom prst="rect">
              <a:avLst/>
            </a:prstGeom>
            <a:solidFill>
              <a:srgbClr val="99CCFF">
                <a:alpha val="50195"/>
              </a:srgbClr>
            </a:solidFill>
            <a:ln>
              <a:noFill/>
            </a:ln>
            <a:extLst>
              <a:ext uri="{91240B29-F687-4F45-9708-019B960494DF}">
                <a14:hiddenLine xmlns:a14="http://schemas.microsoft.com/office/drawing/2010/main" w="38100">
                  <a:solidFill>
                    <a:srgbClr val="000000"/>
                  </a:solidFill>
                  <a:miter lim="800000"/>
                  <a:headEnd type="none" w="med" len="lg"/>
                  <a:tailEnd type="none" w="med" len="lg"/>
                </a14:hiddenLine>
              </a:ext>
            </a:extLst>
          </p:spPr>
          <p:txBody>
            <a:bodyPr wrap="none" lIns="88900" tIns="88900" rIns="88900" bIns="88900" anchor="ctr"/>
            <a:lstStyle/>
            <a:p>
              <a:pPr eaLnBrk="0" hangingPunct="0"/>
              <a:endParaRPr lang="en-US" dirty="0"/>
            </a:p>
          </p:txBody>
        </p:sp>
        <p:sp>
          <p:nvSpPr>
            <p:cNvPr id="86024" name="Rectangle 12"/>
            <p:cNvSpPr>
              <a:spLocks noChangeArrowheads="1"/>
            </p:cNvSpPr>
            <p:nvPr>
              <p:custDataLst>
                <p:tags r:id="rId2"/>
              </p:custDataLst>
            </p:nvPr>
          </p:nvSpPr>
          <p:spPr bwMode="auto">
            <a:xfrm>
              <a:off x="6097588" y="4860925"/>
              <a:ext cx="938212" cy="336550"/>
            </a:xfrm>
            <a:prstGeom prst="rect">
              <a:avLst/>
            </a:prstGeom>
            <a:solidFill>
              <a:srgbClr val="99CCFF">
                <a:alpha val="50195"/>
              </a:srgbClr>
            </a:solidFill>
            <a:ln>
              <a:noFill/>
            </a:ln>
            <a:extLst>
              <a:ext uri="{91240B29-F687-4F45-9708-019B960494DF}">
                <a14:hiddenLine xmlns:a14="http://schemas.microsoft.com/office/drawing/2010/main" w="38100">
                  <a:solidFill>
                    <a:srgbClr val="000000"/>
                  </a:solidFill>
                  <a:miter lim="800000"/>
                  <a:headEnd type="none" w="med" len="lg"/>
                  <a:tailEnd type="none" w="med" len="lg"/>
                </a14:hiddenLine>
              </a:ext>
            </a:extLst>
          </p:spPr>
          <p:txBody>
            <a:bodyPr wrap="none" lIns="88900" tIns="88900" rIns="88900" bIns="88900" anchor="ctr"/>
            <a:lstStyle/>
            <a:p>
              <a:pPr eaLnBrk="0" hangingPunct="0"/>
              <a:endParaRPr lang="en-US" dirty="0"/>
            </a:p>
          </p:txBody>
        </p:sp>
        <p:sp>
          <p:nvSpPr>
            <p:cNvPr id="86025" name="Rectangle 13"/>
            <p:cNvSpPr>
              <a:spLocks noChangeArrowheads="1"/>
            </p:cNvSpPr>
            <p:nvPr>
              <p:custDataLst>
                <p:tags r:id="rId3"/>
              </p:custDataLst>
            </p:nvPr>
          </p:nvSpPr>
          <p:spPr bwMode="auto">
            <a:xfrm>
              <a:off x="3906838" y="5172075"/>
              <a:ext cx="2033587" cy="336550"/>
            </a:xfrm>
            <a:prstGeom prst="rect">
              <a:avLst/>
            </a:prstGeom>
            <a:solidFill>
              <a:srgbClr val="99CCFF">
                <a:alpha val="50195"/>
              </a:srgbClr>
            </a:solidFill>
            <a:ln>
              <a:noFill/>
            </a:ln>
            <a:extLst>
              <a:ext uri="{91240B29-F687-4F45-9708-019B960494DF}">
                <a14:hiddenLine xmlns:a14="http://schemas.microsoft.com/office/drawing/2010/main" w="38100">
                  <a:solidFill>
                    <a:srgbClr val="000000"/>
                  </a:solidFill>
                  <a:miter lim="800000"/>
                  <a:headEnd type="none" w="med" len="lg"/>
                  <a:tailEnd type="none" w="med" len="lg"/>
                </a14:hiddenLine>
              </a:ext>
            </a:extLst>
          </p:spPr>
          <p:txBody>
            <a:bodyPr wrap="none" lIns="88900" tIns="88900" rIns="88900" bIns="88900" anchor="ctr"/>
            <a:lstStyle/>
            <a:p>
              <a:pPr eaLnBrk="0" hangingPunct="0"/>
              <a:endParaRPr lang="en-US" dirty="0"/>
            </a:p>
          </p:txBody>
        </p:sp>
        <p:sp>
          <p:nvSpPr>
            <p:cNvPr id="86026" name="Rectangle 15"/>
            <p:cNvSpPr>
              <a:spLocks noChangeArrowheads="1"/>
            </p:cNvSpPr>
            <p:nvPr>
              <p:custDataLst>
                <p:tags r:id="rId4"/>
              </p:custDataLst>
            </p:nvPr>
          </p:nvSpPr>
          <p:spPr bwMode="auto">
            <a:xfrm>
              <a:off x="1898650" y="2682875"/>
              <a:ext cx="1120775" cy="336550"/>
            </a:xfrm>
            <a:prstGeom prst="rect">
              <a:avLst/>
            </a:prstGeom>
            <a:solidFill>
              <a:srgbClr val="99CCFF">
                <a:alpha val="50195"/>
              </a:srgbClr>
            </a:solidFill>
            <a:ln>
              <a:noFill/>
            </a:ln>
            <a:extLst>
              <a:ext uri="{91240B29-F687-4F45-9708-019B960494DF}">
                <a14:hiddenLine xmlns:a14="http://schemas.microsoft.com/office/drawing/2010/main" w="38100">
                  <a:solidFill>
                    <a:srgbClr val="000000"/>
                  </a:solidFill>
                  <a:miter lim="800000"/>
                  <a:headEnd type="none" w="med" len="lg"/>
                  <a:tailEnd type="none" w="med" len="lg"/>
                </a14:hiddenLine>
              </a:ext>
            </a:extLst>
          </p:spPr>
          <p:txBody>
            <a:bodyPr wrap="none" lIns="88900" tIns="88900" rIns="88900" bIns="88900" anchor="ctr"/>
            <a:lstStyle/>
            <a:p>
              <a:pPr eaLnBrk="0" hangingPunct="0"/>
              <a:endParaRPr lang="en-US" dirty="0"/>
            </a:p>
          </p:txBody>
        </p:sp>
      </p:grpSp>
      <p:graphicFrame>
        <p:nvGraphicFramePr>
          <p:cNvPr id="12" name="Table 11"/>
          <p:cNvGraphicFramePr>
            <a:graphicFrameLocks noGrp="1"/>
          </p:cNvGraphicFramePr>
          <p:nvPr>
            <p:extLst>
              <p:ext uri="{D42A27DB-BD31-4B8C-83A1-F6EECF244321}">
                <p14:modId xmlns:p14="http://schemas.microsoft.com/office/powerpoint/2010/main" val="2194547505"/>
              </p:ext>
            </p:extLst>
          </p:nvPr>
        </p:nvGraphicFramePr>
        <p:xfrm>
          <a:off x="685800" y="1080129"/>
          <a:ext cx="7933099" cy="1275080"/>
        </p:xfrm>
        <a:graphic>
          <a:graphicData uri="http://schemas.openxmlformats.org/drawingml/2006/table">
            <a:tbl>
              <a:tblPr firstRow="1" bandRow="1">
                <a:tableStyleId>{5C22544A-7EE6-4342-B048-85BDC9FD1C3A}</a:tableStyleId>
              </a:tblPr>
              <a:tblGrid>
                <a:gridCol w="1101505">
                  <a:extLst>
                    <a:ext uri="{9D8B030D-6E8A-4147-A177-3AD203B41FA5}">
                      <a16:colId xmlns:a16="http://schemas.microsoft.com/office/drawing/2014/main" val="20000"/>
                    </a:ext>
                  </a:extLst>
                </a:gridCol>
                <a:gridCol w="6831594">
                  <a:extLst>
                    <a:ext uri="{9D8B030D-6E8A-4147-A177-3AD203B41FA5}">
                      <a16:colId xmlns:a16="http://schemas.microsoft.com/office/drawing/2014/main" val="20001"/>
                    </a:ext>
                  </a:extLst>
                </a:gridCol>
              </a:tblGrid>
              <a:tr h="370840">
                <a:tc>
                  <a:txBody>
                    <a:bodyPr/>
                    <a:lstStyle/>
                    <a:p>
                      <a:r>
                        <a:rPr lang="en-US" sz="2400" b="1" i="1" dirty="0">
                          <a:solidFill>
                            <a:srgbClr val="FFFFFF"/>
                          </a:solidFill>
                        </a:rPr>
                        <a:t>Step 2 </a:t>
                      </a:r>
                    </a:p>
                  </a:txBody>
                  <a:tcPr marL="88900" marR="88900" marT="88900" marB="88900">
                    <a:lnL w="12700" cmpd="sng">
                      <a:solidFill>
                        <a:schemeClr val="lt1"/>
                      </a:solidFill>
                    </a:lnL>
                    <a:lnR w="12700" cmpd="sng">
                      <a:solidFill>
                        <a:schemeClr val="lt1"/>
                      </a:solidFill>
                    </a:lnR>
                    <a:lnT w="127000" cmpd="sng">
                      <a:solidFill>
                        <a:srgbClr val="FFFFFF"/>
                      </a:solidFill>
                    </a:lnT>
                    <a:lnB w="127000" cmpd="sng">
                      <a:solidFill>
                        <a:srgbClr val="FFFFFF"/>
                      </a:solidFill>
                    </a:lnB>
                    <a:solidFill>
                      <a:srgbClr val="0053C3"/>
                    </a:solidFill>
                  </a:tcPr>
                </a:tc>
                <a:tc>
                  <a:txBody>
                    <a:bodyPr/>
                    <a:lstStyle/>
                    <a:p>
                      <a:r>
                        <a:rPr lang="en-US" sz="2400" b="0" i="0" dirty="0">
                          <a:solidFill>
                            <a:srgbClr val="000000"/>
                          </a:solidFill>
                        </a:rPr>
                        <a:t>List employees in the Sales Department with salaries greater than the average. Include </a:t>
                      </a:r>
                      <a:br>
                        <a:rPr lang="en-US" sz="2400" b="0" i="0" dirty="0">
                          <a:solidFill>
                            <a:srgbClr val="000000"/>
                          </a:solidFill>
                        </a:rPr>
                      </a:br>
                      <a:r>
                        <a:rPr lang="en-US" sz="2400" b="0" i="0" dirty="0">
                          <a:solidFill>
                            <a:srgbClr val="000000"/>
                          </a:solidFill>
                        </a:rPr>
                        <a:t>the average salary in the title.</a:t>
                      </a:r>
                    </a:p>
                  </a:txBody>
                  <a:tcPr marL="88900" marR="88900" marT="88900" marB="88900">
                    <a:lnL w="12700" cmpd="sng">
                      <a:solidFill>
                        <a:schemeClr val="lt1"/>
                      </a:solidFill>
                    </a:lnL>
                    <a:lnR w="12700" cmpd="sng">
                      <a:solidFill>
                        <a:schemeClr val="lt1"/>
                      </a:solidFill>
                    </a:lnR>
                    <a:lnT w="127000" cmpd="sng">
                      <a:solidFill>
                        <a:srgbClr val="FFFFFF"/>
                      </a:solidFill>
                    </a:lnT>
                    <a:lnB w="127000" cmpd="sng">
                      <a:solidFill>
                        <a:srgbClr val="FFFFFF"/>
                      </a:solidFill>
                    </a:lnB>
                    <a:solidFill>
                      <a:srgbClr val="DDDDDD"/>
                    </a:solid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4"/>
          <p:cNvSpPr>
            <a:spLocks noGrp="1" noChangeArrowheads="1"/>
          </p:cNvSpPr>
          <p:nvPr>
            <p:ph type="title"/>
          </p:nvPr>
        </p:nvSpPr>
        <p:spPr/>
        <p:txBody>
          <a:bodyPr/>
          <a:lstStyle/>
          <a:p>
            <a:r>
              <a:rPr lang="en-US" dirty="0"/>
              <a:t>Viewing the Output</a:t>
            </a:r>
          </a:p>
        </p:txBody>
      </p:sp>
      <p:sp>
        <p:nvSpPr>
          <p:cNvPr id="87043" name="Rectangle 3"/>
          <p:cNvSpPr>
            <a:spLocks noGrp="1" noChangeArrowheads="1"/>
          </p:cNvSpPr>
          <p:nvPr>
            <p:ph idx="1"/>
          </p:nvPr>
        </p:nvSpPr>
        <p:spPr>
          <a:xfrm>
            <a:off x="685800" y="1071563"/>
            <a:ext cx="7848600" cy="5786437"/>
          </a:xfrm>
        </p:spPr>
        <p:txBody>
          <a:bodyPr/>
          <a:lstStyle/>
          <a:p>
            <a:pPr marL="0" indent="0"/>
            <a:r>
              <a:rPr lang="en-US" dirty="0"/>
              <a:t>Partial PROC SQL Output (Rows 57–69)</a:t>
            </a:r>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spcBef>
                <a:spcPct val="0"/>
              </a:spcBef>
              <a:buClrTx/>
              <a:buFontTx/>
              <a:buNone/>
            </a:pPr>
            <a:endParaRPr lang="en-US" sz="1400" dirty="0"/>
          </a:p>
          <a:p>
            <a:pPr marL="0" indent="0">
              <a:spcBef>
                <a:spcPct val="0"/>
              </a:spcBef>
              <a:buClrTx/>
              <a:buFontTx/>
              <a:buNone/>
            </a:pPr>
            <a:r>
              <a:rPr lang="en-US" dirty="0"/>
              <a:t>In the Sales Department, 69 employees earn above-average salaries.</a:t>
            </a:r>
          </a:p>
        </p:txBody>
      </p:sp>
      <p:sp>
        <p:nvSpPr>
          <p:cNvPr id="87045" name="Text Box 6"/>
          <p:cNvSpPr txBox="1">
            <a:spLocks noChangeArrowheads="1"/>
          </p:cNvSpPr>
          <p:nvPr/>
        </p:nvSpPr>
        <p:spPr bwMode="auto">
          <a:xfrm>
            <a:off x="1600200" y="3581400"/>
            <a:ext cx="177800"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type="none" w="med" len="lg"/>
                <a:tailEnd type="none" w="med" len="lg"/>
              </a14:hiddenLine>
            </a:ext>
          </a:extLst>
        </p:spPr>
        <p:txBody>
          <a:bodyPr wrap="none" lIns="88900" tIns="88900" rIns="88900" bIns="88900">
            <a:spAutoFit/>
          </a:bodyPr>
          <a:lstStyle>
            <a:lvl1pPr eaLnBrk="0" hangingPunct="0">
              <a:defRPr sz="2400">
                <a:solidFill>
                  <a:schemeClr val="tx1"/>
                </a:solidFill>
                <a:latin typeface="Arial" pitchFamily="34" charset="0"/>
                <a:cs typeface="Arial" pitchFamily="34" charset="0"/>
              </a:defRPr>
            </a:lvl1pPr>
            <a:lvl2pPr marL="742950" indent="-285750" eaLnBrk="0" hangingPunct="0">
              <a:defRPr sz="2400">
                <a:solidFill>
                  <a:schemeClr val="tx1"/>
                </a:solidFill>
                <a:latin typeface="Arial" pitchFamily="34" charset="0"/>
                <a:cs typeface="Arial" pitchFamily="34" charset="0"/>
              </a:defRPr>
            </a:lvl2pPr>
            <a:lvl3pPr marL="1143000" indent="-228600" eaLnBrk="0" hangingPunct="0">
              <a:defRPr sz="2400">
                <a:solidFill>
                  <a:schemeClr val="tx1"/>
                </a:solidFill>
                <a:latin typeface="Arial" pitchFamily="34" charset="0"/>
                <a:cs typeface="Arial" pitchFamily="34" charset="0"/>
              </a:defRPr>
            </a:lvl3pPr>
            <a:lvl4pPr marL="1600200" indent="-228600" eaLnBrk="0" hangingPunct="0">
              <a:defRPr sz="2400">
                <a:solidFill>
                  <a:schemeClr val="tx1"/>
                </a:solidFill>
                <a:latin typeface="Arial" pitchFamily="34" charset="0"/>
                <a:cs typeface="Arial" pitchFamily="34" charset="0"/>
              </a:defRPr>
            </a:lvl4pPr>
            <a:lvl5pPr marL="2057400" indent="-228600" eaLnBrk="0" hangingPunct="0">
              <a:defRPr sz="24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cs typeface="Arial" pitchFamily="34" charset="0"/>
              </a:defRPr>
            </a:lvl9pPr>
          </a:lstStyle>
          <a:p>
            <a:endParaRPr lang="en-US" noProof="1">
              <a:latin typeface="SAS Monospace" pitchFamily="49" charset="0"/>
            </a:endParaRPr>
          </a:p>
        </p:txBody>
      </p:sp>
      <p:sp>
        <p:nvSpPr>
          <p:cNvPr id="87046" name="Rectangle 8"/>
          <p:cNvSpPr>
            <a:spLocks noChangeArrowheads="1"/>
          </p:cNvSpPr>
          <p:nvPr/>
        </p:nvSpPr>
        <p:spPr bwMode="auto">
          <a:xfrm>
            <a:off x="687388" y="1460500"/>
            <a:ext cx="7086600" cy="4540250"/>
          </a:xfrm>
          <a:prstGeom prst="rect">
            <a:avLst/>
          </a:prstGeom>
          <a:solidFill>
            <a:srgbClr val="FFFFFF"/>
          </a:solidFill>
          <a:ln w="38100">
            <a:solidFill>
              <a:schemeClr val="tx2"/>
            </a:solidFill>
            <a:miter lim="800000"/>
            <a:headEnd type="none" w="med" len="lg"/>
            <a:tailEnd type="none" w="med" len="lg"/>
          </a:ln>
        </p:spPr>
        <p:txBody>
          <a:bodyPr lIns="88900" tIns="50800" rIns="88900" bIns="50800">
            <a:spAutoFit/>
          </a:bodyPr>
          <a:lstStyle/>
          <a:p>
            <a:pPr algn="ctr" eaLnBrk="0" hangingPunct="0"/>
            <a:r>
              <a:rPr lang="en-US" sz="1600" b="1" dirty="0">
                <a:solidFill>
                  <a:srgbClr val="000000"/>
                </a:solidFill>
                <a:latin typeface="SAS Monospace" pitchFamily="49" charset="0"/>
              </a:rPr>
              <a:t>Sales Department Employees Earning</a:t>
            </a:r>
          </a:p>
          <a:p>
            <a:pPr algn="ctr" eaLnBrk="0" hangingPunct="0"/>
            <a:r>
              <a:rPr lang="en-US" sz="1600" b="1" dirty="0">
                <a:solidFill>
                  <a:srgbClr val="000000"/>
                </a:solidFill>
                <a:latin typeface="SAS Monospace" pitchFamily="49" charset="0"/>
              </a:rPr>
              <a:t>More than the Department Average of 27503.06</a:t>
            </a:r>
          </a:p>
          <a:p>
            <a:pPr algn="ctr" eaLnBrk="0" hangingPunct="0"/>
            <a:endParaRPr lang="en-US" sz="1600" b="1" dirty="0">
              <a:solidFill>
                <a:srgbClr val="000000"/>
              </a:solidFill>
              <a:latin typeface="SAS Monospace" pitchFamily="49" charset="0"/>
            </a:endParaRPr>
          </a:p>
          <a:p>
            <a:pPr algn="ctr" eaLnBrk="0" hangingPunct="0"/>
            <a:r>
              <a:rPr lang="en-US" sz="1600" b="1" dirty="0">
                <a:solidFill>
                  <a:srgbClr val="000000"/>
                </a:solidFill>
                <a:latin typeface="SAS Monospace" pitchFamily="49" charset="0"/>
              </a:rPr>
              <a:t>   Row   Employee_ID    Salary</a:t>
            </a:r>
          </a:p>
          <a:p>
            <a:pPr algn="ctr" eaLnBrk="0" hangingPunct="0"/>
            <a:r>
              <a:rPr lang="en-US" sz="1600" b="1" dirty="0">
                <a:solidFill>
                  <a:srgbClr val="FFFFFF"/>
                </a:solidFill>
                <a:latin typeface="SAS Monospace" pitchFamily="49" charset="0"/>
              </a:rPr>
              <a:t>ƒƒƒƒƒƒƒƒƒƒƒƒƒƒƒƒƒƒƒƒƒƒƒƒƒƒƒƒƒƒ</a:t>
            </a:r>
          </a:p>
          <a:p>
            <a:pPr algn="ctr" eaLnBrk="0" hangingPunct="0"/>
            <a:r>
              <a:rPr lang="en-US" sz="1600" b="1" dirty="0">
                <a:solidFill>
                  <a:srgbClr val="000000"/>
                </a:solidFill>
                <a:latin typeface="SAS Monospace" pitchFamily="49" charset="0"/>
              </a:rPr>
              <a:t>    57        121081     30235</a:t>
            </a:r>
          </a:p>
          <a:p>
            <a:pPr algn="ctr" eaLnBrk="0" hangingPunct="0"/>
            <a:r>
              <a:rPr lang="en-US" sz="1600" b="1" dirty="0">
                <a:solidFill>
                  <a:srgbClr val="000000"/>
                </a:solidFill>
                <a:latin typeface="SAS Monospace" pitchFamily="49" charset="0"/>
              </a:rPr>
              <a:t>    58        121082     28510</a:t>
            </a:r>
          </a:p>
          <a:p>
            <a:pPr algn="ctr" eaLnBrk="0" hangingPunct="0"/>
            <a:r>
              <a:rPr lang="en-US" sz="1600" b="1" dirty="0">
                <a:solidFill>
                  <a:srgbClr val="000000"/>
                </a:solidFill>
                <a:latin typeface="SAS Monospace" pitchFamily="49" charset="0"/>
              </a:rPr>
              <a:t>    59        121085     32235</a:t>
            </a:r>
          </a:p>
          <a:p>
            <a:pPr algn="ctr" eaLnBrk="0" hangingPunct="0"/>
            <a:r>
              <a:rPr lang="en-US" sz="1600" b="1" dirty="0">
                <a:solidFill>
                  <a:srgbClr val="000000"/>
                </a:solidFill>
                <a:latin typeface="SAS Monospace" pitchFamily="49" charset="0"/>
              </a:rPr>
              <a:t>    60        121087     28325</a:t>
            </a:r>
          </a:p>
          <a:p>
            <a:pPr algn="ctr" eaLnBrk="0" hangingPunct="0"/>
            <a:r>
              <a:rPr lang="en-US" sz="1600" b="1" dirty="0">
                <a:solidFill>
                  <a:srgbClr val="000000"/>
                </a:solidFill>
                <a:latin typeface="SAS Monospace" pitchFamily="49" charset="0"/>
              </a:rPr>
              <a:t>    61        121089     28095</a:t>
            </a:r>
          </a:p>
          <a:p>
            <a:pPr algn="ctr" eaLnBrk="0" hangingPunct="0"/>
            <a:r>
              <a:rPr lang="en-US" sz="1600" b="1" dirty="0">
                <a:solidFill>
                  <a:srgbClr val="000000"/>
                </a:solidFill>
                <a:latin typeface="SAS Monospace" pitchFamily="49" charset="0"/>
              </a:rPr>
              <a:t>    62        121095     28010</a:t>
            </a:r>
          </a:p>
          <a:p>
            <a:pPr algn="ctr" eaLnBrk="0" hangingPunct="0"/>
            <a:r>
              <a:rPr lang="en-US" sz="1600" b="1" dirty="0">
                <a:solidFill>
                  <a:srgbClr val="000000"/>
                </a:solidFill>
                <a:latin typeface="SAS Monospace" pitchFamily="49" charset="0"/>
              </a:rPr>
              <a:t>    63        121099     32725</a:t>
            </a:r>
          </a:p>
          <a:p>
            <a:pPr algn="ctr" eaLnBrk="0" hangingPunct="0"/>
            <a:r>
              <a:rPr lang="en-US" sz="1600" b="1" dirty="0">
                <a:solidFill>
                  <a:srgbClr val="000000"/>
                </a:solidFill>
                <a:latin typeface="SAS Monospace" pitchFamily="49" charset="0"/>
              </a:rPr>
              <a:t>    64        121100     28135</a:t>
            </a:r>
          </a:p>
          <a:p>
            <a:pPr algn="ctr" eaLnBrk="0" hangingPunct="0"/>
            <a:r>
              <a:rPr lang="en-US" sz="1600" b="1" dirty="0">
                <a:solidFill>
                  <a:srgbClr val="000000"/>
                </a:solidFill>
                <a:latin typeface="SAS Monospace" pitchFamily="49" charset="0"/>
              </a:rPr>
              <a:t>    65        121104     28315</a:t>
            </a:r>
          </a:p>
          <a:p>
            <a:pPr algn="ctr" eaLnBrk="0" hangingPunct="0"/>
            <a:r>
              <a:rPr lang="en-US" sz="1600" b="1" dirty="0">
                <a:solidFill>
                  <a:srgbClr val="000000"/>
                </a:solidFill>
                <a:latin typeface="SAS Monospace" pitchFamily="49" charset="0"/>
              </a:rPr>
              <a:t>    66        121105     29545</a:t>
            </a:r>
          </a:p>
          <a:p>
            <a:pPr algn="ctr" eaLnBrk="0" hangingPunct="0"/>
            <a:r>
              <a:rPr lang="en-US" sz="1600" b="1" dirty="0">
                <a:solidFill>
                  <a:srgbClr val="000000"/>
                </a:solidFill>
                <a:latin typeface="SAS Monospace" pitchFamily="49" charset="0"/>
              </a:rPr>
              <a:t>    67        121107     31380</a:t>
            </a:r>
          </a:p>
          <a:p>
            <a:pPr algn="ctr" eaLnBrk="0" hangingPunct="0"/>
            <a:r>
              <a:rPr lang="en-US" sz="1600" b="1" dirty="0">
                <a:solidFill>
                  <a:srgbClr val="000000"/>
                </a:solidFill>
                <a:latin typeface="SAS Monospace" pitchFamily="49" charset="0"/>
              </a:rPr>
              <a:t>    68        121129     30945</a:t>
            </a:r>
          </a:p>
          <a:p>
            <a:pPr algn="ctr" eaLnBrk="0" hangingPunct="0"/>
            <a:r>
              <a:rPr lang="en-US" sz="1600" b="1" dirty="0">
                <a:solidFill>
                  <a:srgbClr val="000000"/>
                </a:solidFill>
                <a:latin typeface="SAS Monospace" pitchFamily="49" charset="0"/>
              </a:rPr>
              <a:t>    69        121139     27700</a:t>
            </a:r>
          </a:p>
        </p:txBody>
      </p:sp>
      <p:cxnSp>
        <p:nvCxnSpPr>
          <p:cNvPr id="87047" name="Straight Connector 7"/>
          <p:cNvCxnSpPr>
            <a:cxnSpLocks noChangeShapeType="1"/>
          </p:cNvCxnSpPr>
          <p:nvPr/>
        </p:nvCxnSpPr>
        <p:spPr bwMode="auto">
          <a:xfrm>
            <a:off x="2446338" y="2576513"/>
            <a:ext cx="3722687" cy="0"/>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sp>
        <p:nvSpPr>
          <p:cNvPr id="2" name="Rectangle 1"/>
          <p:cNvSpPr/>
          <p:nvPr>
            <p:custDataLst>
              <p:tags r:id="rId1"/>
            </p:custDataLst>
          </p:nvPr>
        </p:nvSpPr>
        <p:spPr bwMode="auto">
          <a:xfrm>
            <a:off x="5892356" y="1736852"/>
            <a:ext cx="1020508" cy="243840"/>
          </a:xfrm>
          <a:prstGeom prst="rect">
            <a:avLst/>
          </a:prstGeom>
          <a:solidFill>
            <a:srgbClr val="99CCFF">
              <a:alpha val="50000"/>
            </a:srgbClr>
          </a:solidFill>
          <a:ln w="38100" cap="flat" cmpd="sng" algn="ctr">
            <a:noFill/>
            <a:prstDash val="solid"/>
            <a:round/>
            <a:headEnd type="none" w="med" len="med"/>
            <a:tailEnd type="none" w="med" len="med"/>
          </a:ln>
          <a:effectLst/>
          <a:extLst>
            <a:ext uri="{91240B29-F687-4F45-9708-019B960494DF}">
              <a14:hiddenLine xmlns:a14="http://schemas.microsoft.com/office/drawing/2010/main" w="38100" cap="flat" cmpd="sng" algn="ctr">
                <a:solidFill>
                  <a:srgbClr val="000000"/>
                </a:solidFill>
                <a:prstDash val="solid"/>
                <a:round/>
                <a:headEnd type="none" w="med" len="med"/>
                <a:tailEnd type="none" w="med" len="med"/>
              </a14:hiddenLine>
            </a:ext>
          </a:extLst>
        </p:spPr>
        <p:txBody>
          <a:bodyPr vert="horz" wrap="none" lIns="88900" tIns="88900" rIns="88900" bIns="88900" numCol="1" rtlCol="0" anchor="ctr" anchorCtr="0" compatLnSpc="1">
            <a:prstTxWarp prst="textNoShape">
              <a:avLst/>
            </a:prstTxWarp>
            <a:noAutofit/>
          </a:bodyPr>
          <a:lstStyle/>
          <a:p>
            <a:pPr algn="ctr"/>
            <a:endParaRPr lang="en-US" dirty="0"/>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ChangeArrowheads="1"/>
          </p:cNvSpPr>
          <p:nvPr>
            <p:ph type="title"/>
          </p:nvPr>
        </p:nvSpPr>
        <p:spPr/>
        <p:txBody>
          <a:bodyPr/>
          <a:lstStyle/>
          <a:p>
            <a:r>
              <a:rPr lang="en-US"/>
              <a:t>8.06 Quiz</a:t>
            </a:r>
            <a:endParaRPr lang="en-US" dirty="0"/>
          </a:p>
        </p:txBody>
      </p:sp>
      <p:sp>
        <p:nvSpPr>
          <p:cNvPr id="88067" name="Rectangle 3"/>
          <p:cNvSpPr>
            <a:spLocks noGrp="1" noChangeArrowheads="1"/>
          </p:cNvSpPr>
          <p:nvPr>
            <p:ph idx="1"/>
          </p:nvPr>
        </p:nvSpPr>
        <p:spPr/>
        <p:txBody>
          <a:bodyPr/>
          <a:lstStyle/>
          <a:p>
            <a:pPr marL="0" indent="0"/>
            <a:r>
              <a:rPr lang="en-US" dirty="0"/>
              <a:t>How many changes must be made to the program </a:t>
            </a:r>
            <a:br>
              <a:rPr lang="en-US" dirty="0"/>
            </a:br>
            <a:r>
              <a:rPr lang="en-US" dirty="0"/>
              <a:t>to generate a report showing how many Engineering Department employees earn above-average salaries? </a:t>
            </a:r>
          </a:p>
        </p:txBody>
      </p:sp>
      <p:sp>
        <p:nvSpPr>
          <p:cNvPr id="88069" name="Text Box 5"/>
          <p:cNvSpPr txBox="1">
            <a:spLocks noChangeArrowheads="1"/>
          </p:cNvSpPr>
          <p:nvPr/>
        </p:nvSpPr>
        <p:spPr bwMode="auto">
          <a:xfrm>
            <a:off x="1600200" y="3581400"/>
            <a:ext cx="5867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type="none" w="med" len="lg"/>
                <a:tailEnd type="none" w="med" len="lg"/>
              </a14:hiddenLine>
            </a:ext>
          </a:extLst>
        </p:spPr>
        <p:txBody>
          <a:bodyPr wrap="none" lIns="88900" tIns="88900" rIns="88900" bIns="88900">
            <a:spAutoFit/>
          </a:bodyPr>
          <a:lstStyle>
            <a:lvl1pPr eaLnBrk="0" hangingPunct="0">
              <a:defRPr sz="2400">
                <a:solidFill>
                  <a:schemeClr val="tx1"/>
                </a:solidFill>
                <a:latin typeface="Arial" pitchFamily="34" charset="0"/>
                <a:cs typeface="Arial" pitchFamily="34" charset="0"/>
              </a:defRPr>
            </a:lvl1pPr>
            <a:lvl2pPr marL="742950" indent="-285750" eaLnBrk="0" hangingPunct="0">
              <a:defRPr sz="2400">
                <a:solidFill>
                  <a:schemeClr val="tx1"/>
                </a:solidFill>
                <a:latin typeface="Arial" pitchFamily="34" charset="0"/>
                <a:cs typeface="Arial" pitchFamily="34" charset="0"/>
              </a:defRPr>
            </a:lvl2pPr>
            <a:lvl3pPr marL="1143000" indent="-228600" eaLnBrk="0" hangingPunct="0">
              <a:defRPr sz="2400">
                <a:solidFill>
                  <a:schemeClr val="tx1"/>
                </a:solidFill>
                <a:latin typeface="Arial" pitchFamily="34" charset="0"/>
                <a:cs typeface="Arial" pitchFamily="34" charset="0"/>
              </a:defRPr>
            </a:lvl3pPr>
            <a:lvl4pPr marL="1600200" indent="-228600" eaLnBrk="0" hangingPunct="0">
              <a:defRPr sz="2400">
                <a:solidFill>
                  <a:schemeClr val="tx1"/>
                </a:solidFill>
                <a:latin typeface="Arial" pitchFamily="34" charset="0"/>
                <a:cs typeface="Arial" pitchFamily="34" charset="0"/>
              </a:defRPr>
            </a:lvl4pPr>
            <a:lvl5pPr marL="2057400" indent="-228600" eaLnBrk="0" hangingPunct="0">
              <a:defRPr sz="24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cs typeface="Arial" pitchFamily="34" charset="0"/>
              </a:defRPr>
            </a:lvl9pPr>
          </a:lstStyle>
          <a:p>
            <a:endParaRPr lang="en-US" noProof="1"/>
          </a:p>
        </p:txBody>
      </p:sp>
      <p:sp>
        <p:nvSpPr>
          <p:cNvPr id="88070" name="Rectangle 6"/>
          <p:cNvSpPr>
            <a:spLocks noChangeArrowheads="1"/>
          </p:cNvSpPr>
          <p:nvPr/>
        </p:nvSpPr>
        <p:spPr bwMode="auto">
          <a:xfrm>
            <a:off x="698501" y="2276475"/>
            <a:ext cx="6177787" cy="4297587"/>
          </a:xfrm>
          <a:prstGeom prst="rect">
            <a:avLst/>
          </a:prstGeom>
          <a:solidFill>
            <a:srgbClr val="FFFFFF"/>
          </a:solidFill>
          <a:ln w="28575">
            <a:solidFill>
              <a:schemeClr val="tx2"/>
            </a:solidFill>
            <a:miter lim="800000"/>
            <a:headEnd type="none" w="med" len="lg"/>
            <a:tailEnd type="none" w="med" len="lg"/>
          </a:ln>
        </p:spPr>
        <p:txBody>
          <a:bodyPr wrap="square" lIns="50800" tIns="50800" rIns="50800" bIns="50800">
            <a:spAutoFit/>
          </a:bodyPr>
          <a:lstStyle/>
          <a:p>
            <a:pPr eaLnBrk="0" hangingPunct="0">
              <a:lnSpc>
                <a:spcPct val="85000"/>
              </a:lnSpc>
            </a:pPr>
            <a:r>
              <a:rPr lang="en-US" sz="1600" b="1" dirty="0">
                <a:solidFill>
                  <a:srgbClr val="000000"/>
                </a:solidFill>
                <a:latin typeface="Courier New" pitchFamily="49" charset="0"/>
              </a:rPr>
              <a:t>%</a:t>
            </a:r>
            <a:r>
              <a:rPr lang="en-US" sz="1600" b="1">
                <a:solidFill>
                  <a:srgbClr val="000000"/>
                </a:solidFill>
                <a:latin typeface="Courier New" pitchFamily="49" charset="0"/>
              </a:rPr>
              <a:t>let</a:t>
            </a:r>
            <a:r>
              <a:rPr lang="en-US" sz="1600" b="1">
                <a:latin typeface="Courier New" pitchFamily="49" charset="0"/>
              </a:rPr>
              <a:t> </a:t>
            </a:r>
            <a:r>
              <a:rPr lang="en-US" sz="1600" b="1">
                <a:solidFill>
                  <a:srgbClr val="000000"/>
                </a:solidFill>
                <a:latin typeface="Courier New" pitchFamily="49" charset="0"/>
              </a:rPr>
              <a:t>Dept</a:t>
            </a:r>
            <a:r>
              <a:rPr lang="en-US" sz="1600" b="1">
                <a:latin typeface="Courier New" pitchFamily="49" charset="0"/>
              </a:rPr>
              <a:t>=Sales</a:t>
            </a:r>
            <a:r>
              <a:rPr lang="en-US" sz="1600" b="1" dirty="0">
                <a:latin typeface="Courier New" pitchFamily="49" charset="0"/>
              </a:rPr>
              <a:t>;</a:t>
            </a:r>
          </a:p>
          <a:p>
            <a:pPr eaLnBrk="0" hangingPunct="0">
              <a:lnSpc>
                <a:spcPct val="85000"/>
              </a:lnSpc>
            </a:pPr>
            <a:r>
              <a:rPr lang="en-US" sz="1600" b="1" dirty="0">
                <a:latin typeface="Courier New" pitchFamily="49" charset="0"/>
              </a:rPr>
              <a:t>proc </a:t>
            </a:r>
            <a:r>
              <a:rPr lang="en-US" sz="1600" b="1">
                <a:latin typeface="Courier New" pitchFamily="49" charset="0"/>
              </a:rPr>
              <a:t>sql </a:t>
            </a:r>
            <a:r>
              <a:rPr lang="en-US" sz="1600" b="1">
                <a:solidFill>
                  <a:srgbClr val="000000"/>
                </a:solidFill>
                <a:latin typeface="Courier New" pitchFamily="49" charset="0"/>
              </a:rPr>
              <a:t>noprint</a:t>
            </a:r>
            <a:r>
              <a:rPr lang="en-US" sz="1600" b="1">
                <a:latin typeface="Courier New" pitchFamily="49" charset="0"/>
              </a:rPr>
              <a:t>;</a:t>
            </a:r>
            <a:endParaRPr lang="en-US" sz="1600" b="1" dirty="0">
              <a:latin typeface="Courier New" pitchFamily="49" charset="0"/>
            </a:endParaRPr>
          </a:p>
          <a:p>
            <a:pPr eaLnBrk="0" hangingPunct="0">
              <a:lnSpc>
                <a:spcPct val="85000"/>
              </a:lnSpc>
            </a:pPr>
            <a:r>
              <a:rPr lang="en-US" sz="1600" b="1" dirty="0">
                <a:latin typeface="Courier New" pitchFamily="49" charset="0"/>
              </a:rPr>
              <a:t>select avg(Salary) </a:t>
            </a:r>
          </a:p>
          <a:p>
            <a:pPr eaLnBrk="0" hangingPunct="0">
              <a:lnSpc>
                <a:spcPct val="85000"/>
              </a:lnSpc>
            </a:pPr>
            <a:r>
              <a:rPr lang="en-US" sz="1600" b="1" dirty="0">
                <a:latin typeface="Courier New" pitchFamily="49" charset="0"/>
              </a:rPr>
              <a:t>   into :MeanSalary</a:t>
            </a:r>
          </a:p>
          <a:p>
            <a:pPr eaLnBrk="0" hangingPunct="0">
              <a:lnSpc>
                <a:spcPct val="85000"/>
              </a:lnSpc>
            </a:pPr>
            <a:r>
              <a:rPr lang="en-US" sz="1600" b="1" dirty="0">
                <a:latin typeface="Courier New" pitchFamily="49" charset="0"/>
              </a:rPr>
              <a:t>   from orion.employee_payroll as p,</a:t>
            </a:r>
          </a:p>
          <a:p>
            <a:pPr eaLnBrk="0" hangingPunct="0">
              <a:lnSpc>
                <a:spcPct val="85000"/>
              </a:lnSpc>
            </a:pPr>
            <a:r>
              <a:rPr lang="en-US" sz="1600" b="1" dirty="0">
                <a:latin typeface="Courier New" pitchFamily="49" charset="0"/>
              </a:rPr>
              <a:t>        orion.employee_organization as o</a:t>
            </a:r>
          </a:p>
          <a:p>
            <a:pPr eaLnBrk="0" hangingPunct="0">
              <a:lnSpc>
                <a:spcPct val="85000"/>
              </a:lnSpc>
            </a:pPr>
            <a:r>
              <a:rPr lang="en-US" sz="1600" b="1" dirty="0">
                <a:latin typeface="Courier New" pitchFamily="49" charset="0"/>
              </a:rPr>
              <a:t>   where p.Employee_ID=O.Employee_ID</a:t>
            </a:r>
          </a:p>
          <a:p>
            <a:pPr eaLnBrk="0" hangingPunct="0">
              <a:lnSpc>
                <a:spcPct val="85000"/>
              </a:lnSpc>
            </a:pPr>
            <a:r>
              <a:rPr lang="en-US" sz="1600" b="1" dirty="0">
                <a:latin typeface="Courier New" pitchFamily="49" charset="0"/>
              </a:rPr>
              <a:t>         and </a:t>
            </a:r>
            <a:r>
              <a:rPr lang="en-US" sz="1600" b="1">
                <a:latin typeface="Courier New" pitchFamily="49" charset="0"/>
              </a:rPr>
              <a:t>Department=Propcase("&amp;</a:t>
            </a:r>
            <a:r>
              <a:rPr lang="en-US" sz="1600" b="1">
                <a:solidFill>
                  <a:srgbClr val="000000"/>
                </a:solidFill>
                <a:latin typeface="Courier New" pitchFamily="49" charset="0"/>
              </a:rPr>
              <a:t>Dept</a:t>
            </a:r>
            <a:r>
              <a:rPr lang="en-US" sz="1600" b="1">
                <a:latin typeface="Courier New" pitchFamily="49" charset="0"/>
              </a:rPr>
              <a:t>");</a:t>
            </a:r>
            <a:endParaRPr lang="en-US" sz="1600" b="1" dirty="0">
              <a:latin typeface="Courier New" pitchFamily="49" charset="0"/>
            </a:endParaRPr>
          </a:p>
          <a:p>
            <a:pPr eaLnBrk="0" hangingPunct="0">
              <a:lnSpc>
                <a:spcPct val="85000"/>
              </a:lnSpc>
            </a:pPr>
            <a:r>
              <a:rPr lang="en-US" sz="1600" b="1" dirty="0">
                <a:latin typeface="Courier New" pitchFamily="49" charset="0"/>
              </a:rPr>
              <a:t>reset print number;</a:t>
            </a:r>
          </a:p>
          <a:p>
            <a:pPr eaLnBrk="0" hangingPunct="0">
              <a:lnSpc>
                <a:spcPct val="85000"/>
              </a:lnSpc>
            </a:pPr>
            <a:r>
              <a:rPr lang="en-US" sz="1600" b="1">
                <a:latin typeface="Courier New" pitchFamily="49" charset="0"/>
              </a:rPr>
              <a:t>title  "&amp;</a:t>
            </a:r>
            <a:r>
              <a:rPr lang="en-US" sz="1600" b="1">
                <a:solidFill>
                  <a:srgbClr val="000000"/>
                </a:solidFill>
                <a:latin typeface="Courier New" pitchFamily="49" charset="0"/>
              </a:rPr>
              <a:t>Dept</a:t>
            </a:r>
            <a:r>
              <a:rPr lang="en-US" sz="1600" b="1">
                <a:latin typeface="Courier New" pitchFamily="49" charset="0"/>
              </a:rPr>
              <a:t> </a:t>
            </a:r>
            <a:r>
              <a:rPr lang="en-US" sz="1600" b="1" dirty="0">
                <a:latin typeface="Courier New" pitchFamily="49" charset="0"/>
              </a:rPr>
              <a:t>Department Employees Earning";</a:t>
            </a:r>
          </a:p>
          <a:p>
            <a:pPr eaLnBrk="0" hangingPunct="0">
              <a:lnSpc>
                <a:spcPct val="85000"/>
              </a:lnSpc>
            </a:pPr>
            <a:r>
              <a:rPr lang="en-US" sz="1600" b="1" dirty="0">
                <a:latin typeface="Courier New" pitchFamily="49" charset="0"/>
              </a:rPr>
              <a:t>title2 "More than the Department Average "</a:t>
            </a:r>
          </a:p>
          <a:p>
            <a:pPr eaLnBrk="0" hangingPunct="0">
              <a:lnSpc>
                <a:spcPct val="85000"/>
              </a:lnSpc>
            </a:pPr>
            <a:r>
              <a:rPr lang="en-US" sz="1600" b="1" dirty="0">
                <a:latin typeface="Courier New" pitchFamily="49" charset="0"/>
              </a:rPr>
              <a:t>       "of &amp;MeanSalary";</a:t>
            </a:r>
          </a:p>
          <a:p>
            <a:pPr eaLnBrk="0" hangingPunct="0">
              <a:lnSpc>
                <a:spcPct val="85000"/>
              </a:lnSpc>
            </a:pPr>
            <a:r>
              <a:rPr lang="en-US" sz="1600" b="1" dirty="0">
                <a:latin typeface="Courier New" pitchFamily="49" charset="0"/>
              </a:rPr>
              <a:t>select p.Employee_ID, Salary</a:t>
            </a:r>
          </a:p>
          <a:p>
            <a:pPr eaLnBrk="0" hangingPunct="0">
              <a:lnSpc>
                <a:spcPct val="85000"/>
              </a:lnSpc>
            </a:pPr>
            <a:r>
              <a:rPr lang="en-US" sz="1600" b="1" dirty="0">
                <a:latin typeface="Courier New" pitchFamily="49" charset="0"/>
              </a:rPr>
              <a:t>   from orion.employee_payroll as p,</a:t>
            </a:r>
          </a:p>
          <a:p>
            <a:pPr eaLnBrk="0" hangingPunct="0">
              <a:lnSpc>
                <a:spcPct val="85000"/>
              </a:lnSpc>
            </a:pPr>
            <a:r>
              <a:rPr lang="en-US" sz="1600" b="1" dirty="0">
                <a:latin typeface="Courier New" pitchFamily="49" charset="0"/>
              </a:rPr>
              <a:t>        orion.employee_organization as o</a:t>
            </a:r>
          </a:p>
          <a:p>
            <a:pPr eaLnBrk="0" hangingPunct="0">
              <a:lnSpc>
                <a:spcPct val="85000"/>
              </a:lnSpc>
            </a:pPr>
            <a:r>
              <a:rPr lang="en-US" sz="1600" b="1" dirty="0">
                <a:latin typeface="Courier New" pitchFamily="49" charset="0"/>
              </a:rPr>
              <a:t>   where p.Employee_ID=O.Employee_ID</a:t>
            </a:r>
          </a:p>
          <a:p>
            <a:pPr eaLnBrk="0" hangingPunct="0">
              <a:lnSpc>
                <a:spcPct val="85000"/>
              </a:lnSpc>
            </a:pPr>
            <a:r>
              <a:rPr lang="en-US" sz="1600" b="1" dirty="0">
                <a:latin typeface="Courier New" pitchFamily="49" charset="0"/>
              </a:rPr>
              <a:t>         and </a:t>
            </a:r>
            <a:r>
              <a:rPr lang="en-US" sz="1600" b="1">
                <a:latin typeface="Courier New" pitchFamily="49" charset="0"/>
              </a:rPr>
              <a:t>Department=Propcase("&amp;</a:t>
            </a:r>
            <a:r>
              <a:rPr lang="en-US" sz="1600" b="1">
                <a:solidFill>
                  <a:srgbClr val="000000"/>
                </a:solidFill>
                <a:latin typeface="Courier New" pitchFamily="49" charset="0"/>
              </a:rPr>
              <a:t>Dept</a:t>
            </a:r>
            <a:r>
              <a:rPr lang="en-US" sz="1600" b="1">
                <a:latin typeface="Courier New" pitchFamily="49" charset="0"/>
              </a:rPr>
              <a:t>")</a:t>
            </a:r>
            <a:endParaRPr lang="en-US" sz="1600" b="1" dirty="0">
              <a:latin typeface="Courier New" pitchFamily="49" charset="0"/>
            </a:endParaRPr>
          </a:p>
          <a:p>
            <a:pPr eaLnBrk="0" hangingPunct="0">
              <a:lnSpc>
                <a:spcPct val="85000"/>
              </a:lnSpc>
            </a:pPr>
            <a:r>
              <a:rPr lang="en-US" sz="1600" b="1" dirty="0">
                <a:latin typeface="Courier New" pitchFamily="49" charset="0"/>
              </a:rPr>
              <a:t>         and Salary&gt;&amp;MeanSalary;</a:t>
            </a:r>
          </a:p>
          <a:p>
            <a:pPr eaLnBrk="0" hangingPunct="0">
              <a:lnSpc>
                <a:spcPct val="85000"/>
              </a:lnSpc>
            </a:pPr>
            <a:r>
              <a:rPr lang="en-US" sz="1600" b="1" dirty="0">
                <a:latin typeface="Courier New" pitchFamily="49" charset="0"/>
              </a:rPr>
              <a:t>quit;</a:t>
            </a:r>
          </a:p>
          <a:p>
            <a:pPr eaLnBrk="0" hangingPunct="0">
              <a:lnSpc>
                <a:spcPct val="85000"/>
              </a:lnSpc>
            </a:pPr>
            <a:r>
              <a:rPr lang="en-US" sz="1600" b="1" dirty="0">
                <a:solidFill>
                  <a:srgbClr val="000000"/>
                </a:solidFill>
                <a:latin typeface="Courier New" pitchFamily="49" charset="0"/>
              </a:rPr>
              <a:t>title</a:t>
            </a:r>
            <a:r>
              <a:rPr lang="en-US" sz="1600" b="1" dirty="0">
                <a:latin typeface="Courier New" pitchFamily="49" charset="0"/>
              </a:rPr>
              <a:t>;</a:t>
            </a:r>
          </a:p>
        </p:txBody>
      </p:sp>
    </p:spTree>
    <p:custDataLst>
      <p:tags r:id="rId1"/>
    </p:custData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ChangeArrowheads="1"/>
          </p:cNvSpPr>
          <p:nvPr>
            <p:ph type="title"/>
          </p:nvPr>
        </p:nvSpPr>
        <p:spPr/>
        <p:txBody>
          <a:bodyPr/>
          <a:lstStyle/>
          <a:p>
            <a:r>
              <a:rPr lang="en-US"/>
              <a:t>8.06 Quiz </a:t>
            </a:r>
            <a:r>
              <a:rPr lang="en-US" dirty="0"/>
              <a:t>– Correct Answer</a:t>
            </a:r>
          </a:p>
        </p:txBody>
      </p:sp>
      <p:sp>
        <p:nvSpPr>
          <p:cNvPr id="89091" name="Rectangle 3"/>
          <p:cNvSpPr>
            <a:spLocks noGrp="1" noChangeArrowheads="1"/>
          </p:cNvSpPr>
          <p:nvPr>
            <p:ph idx="1"/>
          </p:nvPr>
        </p:nvSpPr>
        <p:spPr>
          <a:xfrm>
            <a:off x="685800" y="1071563"/>
            <a:ext cx="7848600" cy="5532437"/>
          </a:xfrm>
        </p:spPr>
        <p:txBody>
          <a:bodyPr/>
          <a:lstStyle/>
          <a:p>
            <a:pPr marL="0" indent="0"/>
            <a:r>
              <a:rPr lang="en-US" dirty="0"/>
              <a:t>How many changes must be made to the program </a:t>
            </a:r>
            <a:br>
              <a:rPr lang="en-US" dirty="0"/>
            </a:br>
            <a:r>
              <a:rPr lang="en-US" dirty="0"/>
              <a:t>to generate a report showing how many Engineering Department employees earn above-average salaries? </a:t>
            </a:r>
          </a:p>
          <a:p>
            <a:pPr marL="0" indent="0"/>
            <a:r>
              <a:rPr lang="en-US" b="1" dirty="0"/>
              <a:t>One. Modify the value assigned to the macro </a:t>
            </a:r>
            <a:r>
              <a:rPr lang="en-US" b="1"/>
              <a:t>variable Dept </a:t>
            </a:r>
            <a:r>
              <a:rPr lang="en-US" b="1" dirty="0"/>
              <a:t>in the %LET statement.</a:t>
            </a:r>
            <a:endParaRPr lang="en-US" dirty="0"/>
          </a:p>
        </p:txBody>
      </p:sp>
      <p:sp>
        <p:nvSpPr>
          <p:cNvPr id="89093" name="Rectangle 5"/>
          <p:cNvSpPr>
            <a:spLocks noChangeArrowheads="1"/>
          </p:cNvSpPr>
          <p:nvPr/>
        </p:nvSpPr>
        <p:spPr bwMode="auto">
          <a:xfrm>
            <a:off x="2466975" y="3151188"/>
            <a:ext cx="4198938" cy="457200"/>
          </a:xfrm>
          <a:prstGeom prst="rect">
            <a:avLst/>
          </a:prstGeom>
          <a:solidFill>
            <a:srgbClr val="FFFFFF"/>
          </a:solidFill>
          <a:ln w="38100">
            <a:solidFill>
              <a:schemeClr val="tx2"/>
            </a:solidFill>
            <a:miter lim="800000"/>
            <a:headEnd type="none" w="med" len="lg"/>
            <a:tailEnd type="none" w="med" len="lg"/>
          </a:ln>
        </p:spPr>
        <p:txBody>
          <a:bodyPr wrap="none" tIns="91440" rIns="50800" bIns="50800">
            <a:spAutoFit/>
          </a:bodyPr>
          <a:lstStyle/>
          <a:p>
            <a:pPr eaLnBrk="0" hangingPunct="0">
              <a:lnSpc>
                <a:spcPct val="85000"/>
              </a:lnSpc>
            </a:pPr>
            <a:r>
              <a:rPr lang="en-US" b="1" dirty="0">
                <a:latin typeface="Courier New" pitchFamily="49" charset="0"/>
              </a:rPr>
              <a:t>%</a:t>
            </a:r>
            <a:r>
              <a:rPr lang="en-US" b="1">
                <a:latin typeface="Courier New" pitchFamily="49" charset="0"/>
              </a:rPr>
              <a:t>let </a:t>
            </a:r>
            <a:r>
              <a:rPr lang="en-US" b="1">
                <a:solidFill>
                  <a:srgbClr val="000000"/>
                </a:solidFill>
                <a:latin typeface="Courier New" pitchFamily="49" charset="0"/>
              </a:rPr>
              <a:t>Dept</a:t>
            </a:r>
            <a:r>
              <a:rPr lang="en-US" b="1">
                <a:latin typeface="Courier New" pitchFamily="49" charset="0"/>
              </a:rPr>
              <a:t>=Engineering</a:t>
            </a:r>
            <a:r>
              <a:rPr lang="en-US" b="1" dirty="0">
                <a:latin typeface="Courier New" pitchFamily="49" charset="0"/>
              </a:rPr>
              <a:t>;</a:t>
            </a:r>
          </a:p>
        </p:txBody>
      </p:sp>
    </p:spTree>
    <p:custDataLst>
      <p:tags r:id="rId1"/>
    </p:custData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DemoTitle"/>
          <p:cNvSpPr>
            <a:spLocks noGrp="1"/>
          </p:cNvSpPr>
          <p:nvPr>
            <p:ph type="title"/>
          </p:nvPr>
        </p:nvSpPr>
        <p:spPr>
          <a:xfrm>
            <a:off x="2197100" y="1466850"/>
            <a:ext cx="6086288" cy="596900"/>
          </a:xfrm>
        </p:spPr>
        <p:txBody>
          <a:bodyPr/>
          <a:lstStyle/>
          <a:p>
            <a:r>
              <a:rPr lang="en-US" dirty="0"/>
              <a:t>Using Macro Variables to Make Your Program Dynamic</a:t>
            </a:r>
            <a:endParaRPr lang="en-US" dirty="0">
              <a:solidFill>
                <a:srgbClr val="0070C0"/>
              </a:solidFill>
            </a:endParaRPr>
          </a:p>
        </p:txBody>
      </p:sp>
      <p:pic>
        <p:nvPicPr>
          <p:cNvPr id="8195" name="Picture 3" descr="C:\Users\kaperk\Desktop\CDS_slides\PNG\demo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2600" y="1309688"/>
            <a:ext cx="1563688" cy="1147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6" name="DemoText"/>
          <p:cNvSpPr txBox="1">
            <a:spLocks/>
          </p:cNvSpPr>
          <p:nvPr/>
        </p:nvSpPr>
        <p:spPr bwMode="auto">
          <a:xfrm>
            <a:off x="2227262" y="2919413"/>
            <a:ext cx="6002337" cy="227806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nSpc>
                <a:spcPts val="2600"/>
              </a:lnSpc>
              <a:buClr>
                <a:srgbClr val="000000"/>
              </a:buClr>
            </a:pPr>
            <a:r>
              <a:rPr lang="en-US" dirty="0">
                <a:solidFill>
                  <a:srgbClr val="000000"/>
                </a:solidFill>
                <a:latin typeface="Arial" pitchFamily="34" charset="0"/>
                <a:ea typeface="MS PGothic" pitchFamily="34" charset="-128"/>
              </a:rPr>
              <a:t>This demonstration illustrates the use </a:t>
            </a:r>
            <a:br>
              <a:rPr lang="en-US" dirty="0">
                <a:solidFill>
                  <a:srgbClr val="000000"/>
                </a:solidFill>
                <a:latin typeface="Arial" pitchFamily="34" charset="0"/>
                <a:ea typeface="MS PGothic" pitchFamily="34" charset="-128"/>
              </a:rPr>
            </a:br>
            <a:r>
              <a:rPr lang="en-US" dirty="0">
                <a:solidFill>
                  <a:srgbClr val="000000"/>
                </a:solidFill>
                <a:latin typeface="Arial" pitchFamily="34" charset="0"/>
                <a:ea typeface="MS PGothic" pitchFamily="34" charset="-128"/>
              </a:rPr>
              <a:t>of macro variables to write a PROC SQL step that is capable of self-modification.</a:t>
            </a:r>
          </a:p>
        </p:txBody>
      </p:sp>
      <p:pic>
        <p:nvPicPr>
          <p:cNvPr id="8197" name="Picture 6" descr="C:\Users\kaperk\Desktop\CDS_slides\PNG\blank_strip.png"/>
          <p:cNvPicPr>
            <a:picLocks noChangeAspect="1" noChangeArrowheads="1"/>
          </p:cNvPicPr>
          <p:nvPr/>
        </p:nvPicPr>
        <p:blipFill>
          <a:blip r:embed="rId4">
            <a:extLst>
              <a:ext uri="{28A0092B-C50C-407E-A947-70E740481C1C}">
                <a14:useLocalDpi xmlns:a14="http://schemas.microsoft.com/office/drawing/2010/main" val="0"/>
              </a:ext>
            </a:extLst>
          </a:blip>
          <a:srcRect l="8185" t="12370" r="-19395" b="-720"/>
          <a:stretch>
            <a:fillRect/>
          </a:stretch>
        </p:blipFill>
        <p:spPr bwMode="auto">
          <a:xfrm>
            <a:off x="2227263" y="2490788"/>
            <a:ext cx="7326312"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Program Name"/>
          <p:cNvSpPr txBox="1"/>
          <p:nvPr/>
        </p:nvSpPr>
        <p:spPr bwMode="auto">
          <a:xfrm>
            <a:off x="7943850" y="6324600"/>
            <a:ext cx="99257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rtlCol="0" anchor="b">
            <a:spAutoFit/>
          </a:bodyPr>
          <a:lstStyle/>
          <a:p>
            <a:pPr algn="r"/>
            <a:r>
              <a:rPr lang="en-US" sz="1600" b="1" dirty="0"/>
              <a:t>s108d06</a:t>
            </a:r>
          </a:p>
        </p:txBody>
      </p:sp>
    </p:spTree>
    <p:custDataLst>
      <p:tags r:id="rId1"/>
    </p:custDataLst>
    <p:extLst>
      <p:ext uri="{BB962C8B-B14F-4D97-AF65-F5344CB8AC3E}">
        <p14:creationId xmlns:p14="http://schemas.microsoft.com/office/powerpoint/2010/main" val="87983191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5"/>
          <p:cNvSpPr>
            <a:spLocks noGrp="1" noChangeArrowheads="1"/>
          </p:cNvSpPr>
          <p:nvPr>
            <p:ph type="title"/>
          </p:nvPr>
        </p:nvSpPr>
        <p:spPr/>
        <p:txBody>
          <a:bodyPr/>
          <a:lstStyle/>
          <a:p>
            <a:r>
              <a:rPr lang="en-US" dirty="0"/>
              <a:t>Creating Multiple Macro Variables: Syntax 1</a:t>
            </a:r>
          </a:p>
        </p:txBody>
      </p:sp>
      <p:sp>
        <p:nvSpPr>
          <p:cNvPr id="76803" name="Rectangle 26"/>
          <p:cNvSpPr>
            <a:spLocks noGrp="1" noChangeArrowheads="1"/>
          </p:cNvSpPr>
          <p:nvPr>
            <p:ph idx="1"/>
          </p:nvPr>
        </p:nvSpPr>
        <p:spPr>
          <a:xfrm>
            <a:off x="685800" y="1071563"/>
            <a:ext cx="7848600" cy="1601787"/>
          </a:xfrm>
        </p:spPr>
        <p:txBody>
          <a:bodyPr/>
          <a:lstStyle/>
          <a:p>
            <a:pPr marL="0" indent="0"/>
            <a:r>
              <a:rPr lang="en-US" dirty="0"/>
              <a:t>Using the INTO clause, create multiple macro variables that contain the minimum, average, and maximum salary for the entire company.</a:t>
            </a:r>
          </a:p>
          <a:p>
            <a:pPr marL="1371600" indent="-1371600"/>
            <a:endParaRPr lang="en-US" dirty="0"/>
          </a:p>
          <a:p>
            <a:pPr marL="1371600" indent="-1371600"/>
            <a:endParaRPr lang="en-US" dirty="0"/>
          </a:p>
          <a:p>
            <a:pPr marL="1371600" indent="-1371600"/>
            <a:endParaRPr lang="en-US" dirty="0"/>
          </a:p>
          <a:p>
            <a:pPr marL="1371600" indent="-1371600"/>
            <a:endParaRPr lang="en-US" dirty="0"/>
          </a:p>
          <a:p>
            <a:pPr marL="1371600" indent="-1371600"/>
            <a:endParaRPr lang="en-US" dirty="0"/>
          </a:p>
          <a:p>
            <a:pPr marL="1371600" indent="-1371600"/>
            <a:r>
              <a:rPr lang="en-US" dirty="0"/>
              <a:t>Partial SAS Log</a:t>
            </a:r>
          </a:p>
        </p:txBody>
      </p:sp>
      <p:sp>
        <p:nvSpPr>
          <p:cNvPr id="76805" name="Text Box 4"/>
          <p:cNvSpPr txBox="1">
            <a:spLocks noChangeArrowheads="1"/>
          </p:cNvSpPr>
          <p:nvPr/>
        </p:nvSpPr>
        <p:spPr bwMode="auto">
          <a:xfrm>
            <a:off x="1724025" y="4102100"/>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sz="2400">
                <a:solidFill>
                  <a:schemeClr val="tx1"/>
                </a:solidFill>
                <a:latin typeface="Arial" pitchFamily="34" charset="0"/>
                <a:cs typeface="Arial" pitchFamily="34" charset="0"/>
              </a:defRPr>
            </a:lvl1pPr>
            <a:lvl2pPr marL="742950" indent="-285750" eaLnBrk="0" hangingPunct="0">
              <a:defRPr sz="2400">
                <a:solidFill>
                  <a:schemeClr val="tx1"/>
                </a:solidFill>
                <a:latin typeface="Arial" pitchFamily="34" charset="0"/>
                <a:cs typeface="Arial" pitchFamily="34" charset="0"/>
              </a:defRPr>
            </a:lvl2pPr>
            <a:lvl3pPr marL="1143000" indent="-228600" eaLnBrk="0" hangingPunct="0">
              <a:defRPr sz="2400">
                <a:solidFill>
                  <a:schemeClr val="tx1"/>
                </a:solidFill>
                <a:latin typeface="Arial" pitchFamily="34" charset="0"/>
                <a:cs typeface="Arial" pitchFamily="34" charset="0"/>
              </a:defRPr>
            </a:lvl3pPr>
            <a:lvl4pPr marL="1600200" indent="-228600" eaLnBrk="0" hangingPunct="0">
              <a:defRPr sz="2400">
                <a:solidFill>
                  <a:schemeClr val="tx1"/>
                </a:solidFill>
                <a:latin typeface="Arial" pitchFamily="34" charset="0"/>
                <a:cs typeface="Arial" pitchFamily="34" charset="0"/>
              </a:defRPr>
            </a:lvl4pPr>
            <a:lvl5pPr marL="2057400" indent="-228600" eaLnBrk="0" hangingPunct="0">
              <a:defRPr sz="24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cs typeface="Arial" pitchFamily="34" charset="0"/>
              </a:defRPr>
            </a:lvl9pPr>
          </a:lstStyle>
          <a:p>
            <a:endParaRPr lang="en-US" noProof="1">
              <a:latin typeface="SAS Monospace" pitchFamily="49" charset="0"/>
            </a:endParaRPr>
          </a:p>
        </p:txBody>
      </p:sp>
      <p:sp>
        <p:nvSpPr>
          <p:cNvPr id="76806" name="Text Box 14"/>
          <p:cNvSpPr txBox="1">
            <a:spLocks noChangeArrowheads="1"/>
          </p:cNvSpPr>
          <p:nvPr/>
        </p:nvSpPr>
        <p:spPr bwMode="auto">
          <a:xfrm>
            <a:off x="7947000" y="6324600"/>
            <a:ext cx="987450" cy="4257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type="none" w="med" len="lg"/>
                <a:tailEnd type="none" w="med" len="lg"/>
              </a14:hiddenLine>
            </a:ext>
          </a:extLst>
        </p:spPr>
        <p:txBody>
          <a:bodyPr wrap="none" lIns="88900" tIns="88900" rIns="88900" bIns="88900">
            <a:spAutoFit/>
          </a:bodyPr>
          <a:lstStyle>
            <a:lvl1pPr eaLnBrk="0" hangingPunct="0">
              <a:defRPr sz="2400">
                <a:solidFill>
                  <a:schemeClr val="tx1"/>
                </a:solidFill>
                <a:latin typeface="Arial" pitchFamily="34" charset="0"/>
                <a:cs typeface="Arial" pitchFamily="34" charset="0"/>
              </a:defRPr>
            </a:lvl1pPr>
            <a:lvl2pPr marL="742950" indent="-285750" eaLnBrk="0" hangingPunct="0">
              <a:defRPr sz="2400">
                <a:solidFill>
                  <a:schemeClr val="tx1"/>
                </a:solidFill>
                <a:latin typeface="Arial" pitchFamily="34" charset="0"/>
                <a:cs typeface="Arial" pitchFamily="34" charset="0"/>
              </a:defRPr>
            </a:lvl2pPr>
            <a:lvl3pPr marL="1143000" indent="-228600" eaLnBrk="0" hangingPunct="0">
              <a:defRPr sz="2400">
                <a:solidFill>
                  <a:schemeClr val="tx1"/>
                </a:solidFill>
                <a:latin typeface="Arial" pitchFamily="34" charset="0"/>
                <a:cs typeface="Arial" pitchFamily="34" charset="0"/>
              </a:defRPr>
            </a:lvl3pPr>
            <a:lvl4pPr marL="1600200" indent="-228600" eaLnBrk="0" hangingPunct="0">
              <a:defRPr sz="2400">
                <a:solidFill>
                  <a:schemeClr val="tx1"/>
                </a:solidFill>
                <a:latin typeface="Arial" pitchFamily="34" charset="0"/>
                <a:cs typeface="Arial" pitchFamily="34" charset="0"/>
              </a:defRPr>
            </a:lvl4pPr>
            <a:lvl5pPr marL="2057400" indent="-228600" eaLnBrk="0" hangingPunct="0">
              <a:defRPr sz="24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cs typeface="Arial" pitchFamily="34" charset="0"/>
              </a:defRPr>
            </a:lvl9pPr>
          </a:lstStyle>
          <a:p>
            <a:pPr algn="r"/>
            <a:r>
              <a:rPr lang="en-US" sz="1600" b="1" dirty="0"/>
              <a:t>s108d07</a:t>
            </a:r>
          </a:p>
        </p:txBody>
      </p:sp>
      <p:sp>
        <p:nvSpPr>
          <p:cNvPr id="76807" name="Text Box 17"/>
          <p:cNvSpPr txBox="1">
            <a:spLocks noChangeArrowheads="1"/>
          </p:cNvSpPr>
          <p:nvPr/>
        </p:nvSpPr>
        <p:spPr bwMode="auto">
          <a:xfrm>
            <a:off x="1600200" y="4330700"/>
            <a:ext cx="177800"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type="none" w="med" len="lg"/>
                <a:tailEnd type="none" w="med" len="lg"/>
              </a14:hiddenLine>
            </a:ext>
          </a:extLst>
        </p:spPr>
        <p:txBody>
          <a:bodyPr wrap="none" lIns="88900" tIns="88900" rIns="88900" bIns="88900">
            <a:spAutoFit/>
          </a:bodyPr>
          <a:lstStyle>
            <a:lvl1pPr eaLnBrk="0" hangingPunct="0">
              <a:defRPr sz="2400">
                <a:solidFill>
                  <a:schemeClr val="tx1"/>
                </a:solidFill>
                <a:latin typeface="Arial" pitchFamily="34" charset="0"/>
                <a:cs typeface="Arial" pitchFamily="34" charset="0"/>
              </a:defRPr>
            </a:lvl1pPr>
            <a:lvl2pPr marL="742950" indent="-285750" eaLnBrk="0" hangingPunct="0">
              <a:defRPr sz="2400">
                <a:solidFill>
                  <a:schemeClr val="tx1"/>
                </a:solidFill>
                <a:latin typeface="Arial" pitchFamily="34" charset="0"/>
                <a:cs typeface="Arial" pitchFamily="34" charset="0"/>
              </a:defRPr>
            </a:lvl2pPr>
            <a:lvl3pPr marL="1143000" indent="-228600" eaLnBrk="0" hangingPunct="0">
              <a:defRPr sz="2400">
                <a:solidFill>
                  <a:schemeClr val="tx1"/>
                </a:solidFill>
                <a:latin typeface="Arial" pitchFamily="34" charset="0"/>
                <a:cs typeface="Arial" pitchFamily="34" charset="0"/>
              </a:defRPr>
            </a:lvl3pPr>
            <a:lvl4pPr marL="1600200" indent="-228600" eaLnBrk="0" hangingPunct="0">
              <a:defRPr sz="2400">
                <a:solidFill>
                  <a:schemeClr val="tx1"/>
                </a:solidFill>
                <a:latin typeface="Arial" pitchFamily="34" charset="0"/>
                <a:cs typeface="Arial" pitchFamily="34" charset="0"/>
              </a:defRPr>
            </a:lvl4pPr>
            <a:lvl5pPr marL="2057400" indent="-228600" eaLnBrk="0" hangingPunct="0">
              <a:defRPr sz="24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cs typeface="Arial" pitchFamily="34" charset="0"/>
              </a:defRPr>
            </a:lvl9pPr>
          </a:lstStyle>
          <a:p>
            <a:endParaRPr lang="en-US" noProof="1">
              <a:latin typeface="Courier New" pitchFamily="49" charset="0"/>
            </a:endParaRPr>
          </a:p>
        </p:txBody>
      </p:sp>
      <p:sp>
        <p:nvSpPr>
          <p:cNvPr id="76808" name="Text Box 19"/>
          <p:cNvSpPr txBox="1">
            <a:spLocks noChangeArrowheads="1"/>
          </p:cNvSpPr>
          <p:nvPr/>
        </p:nvSpPr>
        <p:spPr bwMode="auto">
          <a:xfrm>
            <a:off x="1600200" y="4330700"/>
            <a:ext cx="177800"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type="none" w="med" len="lg"/>
                <a:tailEnd type="none" w="med" len="lg"/>
              </a14:hiddenLine>
            </a:ext>
          </a:extLst>
        </p:spPr>
        <p:txBody>
          <a:bodyPr wrap="none" lIns="88900" tIns="88900" rIns="88900" bIns="88900">
            <a:spAutoFit/>
          </a:bodyPr>
          <a:lstStyle>
            <a:lvl1pPr eaLnBrk="0" hangingPunct="0">
              <a:defRPr sz="2400">
                <a:solidFill>
                  <a:schemeClr val="tx1"/>
                </a:solidFill>
                <a:latin typeface="Arial" pitchFamily="34" charset="0"/>
                <a:cs typeface="Arial" pitchFamily="34" charset="0"/>
              </a:defRPr>
            </a:lvl1pPr>
            <a:lvl2pPr marL="742950" indent="-285750" eaLnBrk="0" hangingPunct="0">
              <a:defRPr sz="2400">
                <a:solidFill>
                  <a:schemeClr val="tx1"/>
                </a:solidFill>
                <a:latin typeface="Arial" pitchFamily="34" charset="0"/>
                <a:cs typeface="Arial" pitchFamily="34" charset="0"/>
              </a:defRPr>
            </a:lvl2pPr>
            <a:lvl3pPr marL="1143000" indent="-228600" eaLnBrk="0" hangingPunct="0">
              <a:defRPr sz="2400">
                <a:solidFill>
                  <a:schemeClr val="tx1"/>
                </a:solidFill>
                <a:latin typeface="Arial" pitchFamily="34" charset="0"/>
                <a:cs typeface="Arial" pitchFamily="34" charset="0"/>
              </a:defRPr>
            </a:lvl3pPr>
            <a:lvl4pPr marL="1600200" indent="-228600" eaLnBrk="0" hangingPunct="0">
              <a:defRPr sz="2400">
                <a:solidFill>
                  <a:schemeClr val="tx1"/>
                </a:solidFill>
                <a:latin typeface="Arial" pitchFamily="34" charset="0"/>
                <a:cs typeface="Arial" pitchFamily="34" charset="0"/>
              </a:defRPr>
            </a:lvl4pPr>
            <a:lvl5pPr marL="2057400" indent="-228600" eaLnBrk="0" hangingPunct="0">
              <a:defRPr sz="24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cs typeface="Arial" pitchFamily="34" charset="0"/>
              </a:defRPr>
            </a:lvl9pPr>
          </a:lstStyle>
          <a:p>
            <a:endParaRPr lang="en-US" noProof="1">
              <a:latin typeface="SAS Monospace" pitchFamily="49" charset="0"/>
            </a:endParaRPr>
          </a:p>
        </p:txBody>
      </p:sp>
      <p:sp>
        <p:nvSpPr>
          <p:cNvPr id="76809" name="Text Box 21"/>
          <p:cNvSpPr txBox="1">
            <a:spLocks noChangeArrowheads="1"/>
          </p:cNvSpPr>
          <p:nvPr/>
        </p:nvSpPr>
        <p:spPr bwMode="auto">
          <a:xfrm>
            <a:off x="1600200" y="4330700"/>
            <a:ext cx="177800"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type="none" w="med" len="lg"/>
                <a:tailEnd type="none" w="med" len="lg"/>
              </a14:hiddenLine>
            </a:ext>
          </a:extLst>
        </p:spPr>
        <p:txBody>
          <a:bodyPr wrap="none" lIns="88900" tIns="88900" rIns="88900" bIns="88900">
            <a:spAutoFit/>
          </a:bodyPr>
          <a:lstStyle>
            <a:lvl1pPr eaLnBrk="0" hangingPunct="0">
              <a:defRPr sz="2400">
                <a:solidFill>
                  <a:schemeClr val="tx1"/>
                </a:solidFill>
                <a:latin typeface="Arial" pitchFamily="34" charset="0"/>
                <a:cs typeface="Arial" pitchFamily="34" charset="0"/>
              </a:defRPr>
            </a:lvl1pPr>
            <a:lvl2pPr marL="742950" indent="-285750" eaLnBrk="0" hangingPunct="0">
              <a:defRPr sz="2400">
                <a:solidFill>
                  <a:schemeClr val="tx1"/>
                </a:solidFill>
                <a:latin typeface="Arial" pitchFamily="34" charset="0"/>
                <a:cs typeface="Arial" pitchFamily="34" charset="0"/>
              </a:defRPr>
            </a:lvl2pPr>
            <a:lvl3pPr marL="1143000" indent="-228600" eaLnBrk="0" hangingPunct="0">
              <a:defRPr sz="2400">
                <a:solidFill>
                  <a:schemeClr val="tx1"/>
                </a:solidFill>
                <a:latin typeface="Arial" pitchFamily="34" charset="0"/>
                <a:cs typeface="Arial" pitchFamily="34" charset="0"/>
              </a:defRPr>
            </a:lvl3pPr>
            <a:lvl4pPr marL="1600200" indent="-228600" eaLnBrk="0" hangingPunct="0">
              <a:defRPr sz="2400">
                <a:solidFill>
                  <a:schemeClr val="tx1"/>
                </a:solidFill>
                <a:latin typeface="Arial" pitchFamily="34" charset="0"/>
                <a:cs typeface="Arial" pitchFamily="34" charset="0"/>
              </a:defRPr>
            </a:lvl4pPr>
            <a:lvl5pPr marL="2057400" indent="-228600" eaLnBrk="0" hangingPunct="0">
              <a:defRPr sz="24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cs typeface="Arial" pitchFamily="34" charset="0"/>
              </a:defRPr>
            </a:lvl9pPr>
          </a:lstStyle>
          <a:p>
            <a:endParaRPr lang="en-US" noProof="1">
              <a:latin typeface="Courier New" pitchFamily="49" charset="0"/>
            </a:endParaRPr>
          </a:p>
        </p:txBody>
      </p:sp>
      <p:sp>
        <p:nvSpPr>
          <p:cNvPr id="76810" name="Text Box 23"/>
          <p:cNvSpPr txBox="1">
            <a:spLocks noChangeArrowheads="1"/>
          </p:cNvSpPr>
          <p:nvPr/>
        </p:nvSpPr>
        <p:spPr bwMode="auto">
          <a:xfrm>
            <a:off x="1600200" y="4330700"/>
            <a:ext cx="177800"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type="none" w="med" len="lg"/>
                <a:tailEnd type="none" w="med" len="lg"/>
              </a14:hiddenLine>
            </a:ext>
          </a:extLst>
        </p:spPr>
        <p:txBody>
          <a:bodyPr wrap="none" lIns="88900" tIns="88900" rIns="88900" bIns="88900">
            <a:spAutoFit/>
          </a:bodyPr>
          <a:lstStyle>
            <a:lvl1pPr eaLnBrk="0" hangingPunct="0">
              <a:defRPr sz="2400">
                <a:solidFill>
                  <a:schemeClr val="tx1"/>
                </a:solidFill>
                <a:latin typeface="Arial" pitchFamily="34" charset="0"/>
                <a:cs typeface="Arial" pitchFamily="34" charset="0"/>
              </a:defRPr>
            </a:lvl1pPr>
            <a:lvl2pPr marL="742950" indent="-285750" eaLnBrk="0" hangingPunct="0">
              <a:defRPr sz="2400">
                <a:solidFill>
                  <a:schemeClr val="tx1"/>
                </a:solidFill>
                <a:latin typeface="Arial" pitchFamily="34" charset="0"/>
                <a:cs typeface="Arial" pitchFamily="34" charset="0"/>
              </a:defRPr>
            </a:lvl2pPr>
            <a:lvl3pPr marL="1143000" indent="-228600" eaLnBrk="0" hangingPunct="0">
              <a:defRPr sz="2400">
                <a:solidFill>
                  <a:schemeClr val="tx1"/>
                </a:solidFill>
                <a:latin typeface="Arial" pitchFamily="34" charset="0"/>
                <a:cs typeface="Arial" pitchFamily="34" charset="0"/>
              </a:defRPr>
            </a:lvl3pPr>
            <a:lvl4pPr marL="1600200" indent="-228600" eaLnBrk="0" hangingPunct="0">
              <a:defRPr sz="2400">
                <a:solidFill>
                  <a:schemeClr val="tx1"/>
                </a:solidFill>
                <a:latin typeface="Arial" pitchFamily="34" charset="0"/>
                <a:cs typeface="Arial" pitchFamily="34" charset="0"/>
              </a:defRPr>
            </a:lvl4pPr>
            <a:lvl5pPr marL="2057400" indent="-228600" eaLnBrk="0" hangingPunct="0">
              <a:defRPr sz="24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cs typeface="Arial" pitchFamily="34" charset="0"/>
              </a:defRPr>
            </a:lvl9pPr>
          </a:lstStyle>
          <a:p>
            <a:endParaRPr lang="en-US" noProof="1">
              <a:latin typeface="Courier New" pitchFamily="49" charset="0"/>
            </a:endParaRPr>
          </a:p>
        </p:txBody>
      </p:sp>
      <p:sp>
        <p:nvSpPr>
          <p:cNvPr id="76811" name="Text Box 24"/>
          <p:cNvSpPr txBox="1">
            <a:spLocks noChangeArrowheads="1"/>
          </p:cNvSpPr>
          <p:nvPr/>
        </p:nvSpPr>
        <p:spPr bwMode="auto">
          <a:xfrm>
            <a:off x="675653" y="2327275"/>
            <a:ext cx="7989887" cy="1695450"/>
          </a:xfrm>
          <a:prstGeom prst="rect">
            <a:avLst/>
          </a:prstGeom>
          <a:solidFill>
            <a:srgbClr val="FFFFFF"/>
          </a:solidFill>
          <a:ln w="38100">
            <a:solidFill>
              <a:schemeClr val="tx2"/>
            </a:solidFill>
            <a:miter lim="800000"/>
            <a:headEnd type="none" w="sm" len="sm"/>
            <a:tailEnd type="none" w="sm" len="sm"/>
          </a:ln>
        </p:spPr>
        <p:txBody>
          <a:bodyPr wrap="none" lIns="50800" tIns="50800" rIns="50800" bIns="50800">
            <a:spAutoFit/>
          </a:bodyPr>
          <a:lstStyle>
            <a:lvl1pPr eaLnBrk="0" hangingPunct="0">
              <a:defRPr sz="2400">
                <a:solidFill>
                  <a:schemeClr val="tx1"/>
                </a:solidFill>
                <a:latin typeface="Arial" pitchFamily="34" charset="0"/>
                <a:cs typeface="Arial" pitchFamily="34" charset="0"/>
              </a:defRPr>
            </a:lvl1pPr>
            <a:lvl2pPr marL="742950" indent="-285750" eaLnBrk="0" hangingPunct="0">
              <a:defRPr sz="2400">
                <a:solidFill>
                  <a:schemeClr val="tx1"/>
                </a:solidFill>
                <a:latin typeface="Arial" pitchFamily="34" charset="0"/>
                <a:cs typeface="Arial" pitchFamily="34" charset="0"/>
              </a:defRPr>
            </a:lvl2pPr>
            <a:lvl3pPr marL="1143000" indent="-228600" eaLnBrk="0" hangingPunct="0">
              <a:defRPr sz="2400">
                <a:solidFill>
                  <a:schemeClr val="tx1"/>
                </a:solidFill>
                <a:latin typeface="Arial" pitchFamily="34" charset="0"/>
                <a:cs typeface="Arial" pitchFamily="34" charset="0"/>
              </a:defRPr>
            </a:lvl3pPr>
            <a:lvl4pPr marL="1600200" indent="-228600" eaLnBrk="0" hangingPunct="0">
              <a:defRPr sz="2400">
                <a:solidFill>
                  <a:schemeClr val="tx1"/>
                </a:solidFill>
                <a:latin typeface="Arial" pitchFamily="34" charset="0"/>
                <a:cs typeface="Arial" pitchFamily="34" charset="0"/>
              </a:defRPr>
            </a:lvl4pPr>
            <a:lvl5pPr marL="2057400" indent="-228600" eaLnBrk="0" hangingPunct="0">
              <a:defRPr sz="24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cs typeface="Arial" pitchFamily="34" charset="0"/>
              </a:defRPr>
            </a:lvl9pPr>
          </a:lstStyle>
          <a:p>
            <a:pPr>
              <a:lnSpc>
                <a:spcPct val="85000"/>
              </a:lnSpc>
            </a:pPr>
            <a:r>
              <a:rPr lang="en-US" b="1" dirty="0">
                <a:latin typeface="Courier New" pitchFamily="49" charset="0"/>
              </a:rPr>
              <a:t>select avg(Salary),min(Salary),max(Salary)</a:t>
            </a:r>
          </a:p>
          <a:p>
            <a:pPr>
              <a:lnSpc>
                <a:spcPct val="85000"/>
              </a:lnSpc>
            </a:pPr>
            <a:r>
              <a:rPr lang="en-US" b="1" dirty="0">
                <a:latin typeface="Courier New" pitchFamily="49" charset="0"/>
              </a:rPr>
              <a:t>   into :MeanSalary, :MinSalary, :MaxSalary</a:t>
            </a:r>
          </a:p>
          <a:p>
            <a:pPr>
              <a:lnSpc>
                <a:spcPct val="85000"/>
              </a:lnSpc>
            </a:pPr>
            <a:r>
              <a:rPr lang="en-US" b="1" dirty="0">
                <a:latin typeface="Courier New" pitchFamily="49" charset="0"/>
              </a:rPr>
              <a:t>   from orion.Employee_payroll;</a:t>
            </a:r>
          </a:p>
          <a:p>
            <a:pPr>
              <a:lnSpc>
                <a:spcPct val="85000"/>
              </a:lnSpc>
            </a:pPr>
            <a:r>
              <a:rPr lang="en-US" b="1" dirty="0">
                <a:latin typeface="Courier New" pitchFamily="49" charset="0"/>
              </a:rPr>
              <a:t>%put Mean: &amp;MeanSalary </a:t>
            </a:r>
            <a:r>
              <a:rPr lang="en-US" b="1" dirty="0">
                <a:solidFill>
                  <a:srgbClr val="000000"/>
                </a:solidFill>
                <a:latin typeface="Courier New" pitchFamily="49" charset="0"/>
              </a:rPr>
              <a:t>Min</a:t>
            </a:r>
            <a:r>
              <a:rPr lang="en-US" b="1" dirty="0">
                <a:latin typeface="Courier New" pitchFamily="49" charset="0"/>
              </a:rPr>
              <a:t>: &amp;MinSalary </a:t>
            </a:r>
          </a:p>
          <a:p>
            <a:pPr>
              <a:lnSpc>
                <a:spcPct val="85000"/>
              </a:lnSpc>
            </a:pPr>
            <a:r>
              <a:rPr lang="en-US" b="1" dirty="0">
                <a:latin typeface="Courier New" pitchFamily="49" charset="0"/>
              </a:rPr>
              <a:t>     Max: &amp;MaxSalary;</a:t>
            </a:r>
          </a:p>
        </p:txBody>
      </p:sp>
      <p:sp>
        <p:nvSpPr>
          <p:cNvPr id="76812" name="Rectangle 20"/>
          <p:cNvSpPr>
            <a:spLocks noChangeArrowheads="1"/>
          </p:cNvSpPr>
          <p:nvPr/>
        </p:nvSpPr>
        <p:spPr bwMode="auto">
          <a:xfrm>
            <a:off x="687388" y="4788898"/>
            <a:ext cx="7772400" cy="348813"/>
          </a:xfrm>
          <a:prstGeom prst="rect">
            <a:avLst/>
          </a:prstGeom>
          <a:solidFill>
            <a:srgbClr val="FFFFFF"/>
          </a:solidFill>
          <a:ln w="38100">
            <a:solidFill>
              <a:schemeClr val="tx2"/>
            </a:solidFill>
            <a:miter lim="800000"/>
            <a:headEnd type="none" w="sm" len="sm"/>
            <a:tailEnd type="none" w="sm" len="sm"/>
          </a:ln>
        </p:spPr>
        <p:txBody>
          <a:bodyPr tIns="50800" bIns="50800">
            <a:spAutoFit/>
          </a:bodyPr>
          <a:lstStyle/>
          <a:p>
            <a:pPr eaLnBrk="0" hangingPunct="0"/>
            <a:r>
              <a:rPr lang="en-US" sz="1600" b="1" dirty="0">
                <a:solidFill>
                  <a:srgbClr val="000000"/>
                </a:solidFill>
                <a:latin typeface="SAS Monospace" pitchFamily="49" charset="0"/>
              </a:rPr>
              <a:t>Mean: 38041.51 Min:    22710      Max:   433800</a:t>
            </a:r>
          </a:p>
        </p:txBody>
      </p:sp>
      <p:sp>
        <p:nvSpPr>
          <p:cNvPr id="76813" name="Rectangle 27"/>
          <p:cNvSpPr>
            <a:spLocks noChangeArrowheads="1"/>
          </p:cNvSpPr>
          <p:nvPr/>
        </p:nvSpPr>
        <p:spPr bwMode="auto">
          <a:xfrm>
            <a:off x="569913" y="4254500"/>
            <a:ext cx="177800"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type="none" w="med" len="lg"/>
                <a:tailEnd type="none" w="med" len="lg"/>
              </a14:hiddenLine>
            </a:ext>
          </a:extLst>
        </p:spPr>
        <p:txBody>
          <a:bodyPr wrap="none" lIns="88900" tIns="88900" rIns="88900" bIns="88900">
            <a:spAutoFit/>
          </a:bodyPr>
          <a:lstStyle/>
          <a:p>
            <a:pPr eaLnBrk="0" hangingPunct="0"/>
            <a:endParaRPr lang="en-US" noProof="1"/>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3" descr="C:\Users\kaperk\Desktop\CDS_slides\PNG\Questions_slid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44600" y="1635125"/>
            <a:ext cx="6654800" cy="3587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5501238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lstStyle/>
          <a:p>
            <a:r>
              <a:rPr lang="en-US" dirty="0"/>
              <a:t>Querying Dictionary Information</a:t>
            </a:r>
          </a:p>
        </p:txBody>
      </p:sp>
      <p:sp>
        <p:nvSpPr>
          <p:cNvPr id="39939" name="Rectangle 3"/>
          <p:cNvSpPr>
            <a:spLocks noGrp="1" noChangeArrowheads="1"/>
          </p:cNvSpPr>
          <p:nvPr>
            <p:ph idx="1"/>
          </p:nvPr>
        </p:nvSpPr>
        <p:spPr/>
        <p:txBody>
          <a:bodyPr/>
          <a:lstStyle/>
          <a:p>
            <a:pPr marL="1423988" indent="-1423988"/>
            <a:r>
              <a:rPr lang="en-US" dirty="0"/>
              <a:t>Display information about the tables in the </a:t>
            </a:r>
            <a:r>
              <a:rPr lang="en-US" b="1" dirty="0"/>
              <a:t>orion</a:t>
            </a:r>
            <a:r>
              <a:rPr lang="en-US" dirty="0"/>
              <a:t> library.</a:t>
            </a:r>
          </a:p>
        </p:txBody>
      </p:sp>
      <p:sp>
        <p:nvSpPr>
          <p:cNvPr id="39941" name="Text Box 5"/>
          <p:cNvSpPr txBox="1">
            <a:spLocks noChangeArrowheads="1"/>
          </p:cNvSpPr>
          <p:nvPr/>
        </p:nvSpPr>
        <p:spPr bwMode="auto">
          <a:xfrm>
            <a:off x="1106424" y="1591056"/>
            <a:ext cx="6739024" cy="2687915"/>
          </a:xfrm>
          <a:prstGeom prst="rect">
            <a:avLst/>
          </a:prstGeom>
          <a:solidFill>
            <a:srgbClr val="FFFFFF"/>
          </a:solidFill>
          <a:ln w="38100">
            <a:solidFill>
              <a:schemeClr val="tx2"/>
            </a:solidFill>
            <a:miter lim="800000"/>
            <a:headEnd type="none" w="sm" len="sm"/>
            <a:tailEnd type="none" w="sm" len="sm"/>
          </a:ln>
        </p:spPr>
        <p:txBody>
          <a:bodyPr wrap="none" lIns="50800" tIns="50800" rIns="50800" bIns="50800">
            <a:spAutoFit/>
          </a:bodyPr>
          <a:lstStyle>
            <a:lvl1pPr eaLnBrk="0" hangingPunct="0">
              <a:defRPr sz="2400">
                <a:solidFill>
                  <a:schemeClr val="tx1"/>
                </a:solidFill>
                <a:latin typeface="Arial" pitchFamily="34" charset="0"/>
                <a:cs typeface="Arial" pitchFamily="34" charset="0"/>
              </a:defRPr>
            </a:lvl1pPr>
            <a:lvl2pPr marL="742950" indent="-285750" eaLnBrk="0" hangingPunct="0">
              <a:defRPr sz="2400">
                <a:solidFill>
                  <a:schemeClr val="tx1"/>
                </a:solidFill>
                <a:latin typeface="Arial" pitchFamily="34" charset="0"/>
                <a:cs typeface="Arial" pitchFamily="34" charset="0"/>
              </a:defRPr>
            </a:lvl2pPr>
            <a:lvl3pPr marL="1143000" indent="-228600" eaLnBrk="0" hangingPunct="0">
              <a:defRPr sz="2400">
                <a:solidFill>
                  <a:schemeClr val="tx1"/>
                </a:solidFill>
                <a:latin typeface="Arial" pitchFamily="34" charset="0"/>
                <a:cs typeface="Arial" pitchFamily="34" charset="0"/>
              </a:defRPr>
            </a:lvl3pPr>
            <a:lvl4pPr marL="1600200" indent="-228600" eaLnBrk="0" hangingPunct="0">
              <a:defRPr sz="2400">
                <a:solidFill>
                  <a:schemeClr val="tx1"/>
                </a:solidFill>
                <a:latin typeface="Arial" pitchFamily="34" charset="0"/>
                <a:cs typeface="Arial" pitchFamily="34" charset="0"/>
              </a:defRPr>
            </a:lvl4pPr>
            <a:lvl5pPr marL="2057400" indent="-228600" eaLnBrk="0" hangingPunct="0">
              <a:defRPr sz="24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cs typeface="Arial" pitchFamily="34" charset="0"/>
              </a:defRPr>
            </a:lvl9pPr>
          </a:lstStyle>
          <a:p>
            <a:r>
              <a:rPr lang="en-US" b="1" dirty="0">
                <a:latin typeface="Courier New" pitchFamily="49" charset="0"/>
              </a:rPr>
              <a:t>title 'Tables in the ORION Library';</a:t>
            </a:r>
          </a:p>
          <a:p>
            <a:r>
              <a:rPr lang="en-US" b="1" dirty="0">
                <a:latin typeface="Courier New" pitchFamily="49" charset="0"/>
              </a:rPr>
              <a:t>proc sql;</a:t>
            </a:r>
          </a:p>
          <a:p>
            <a:r>
              <a:rPr lang="en-US" b="1" dirty="0">
                <a:latin typeface="Courier New" pitchFamily="49" charset="0"/>
              </a:rPr>
              <a:t>select </a:t>
            </a:r>
            <a:r>
              <a:rPr lang="en-US" b="1" dirty="0">
                <a:solidFill>
                  <a:srgbClr val="000000"/>
                </a:solidFill>
                <a:latin typeface="Courier New" pitchFamily="49" charset="0"/>
              </a:rPr>
              <a:t>memname</a:t>
            </a:r>
            <a:r>
              <a:rPr lang="en-US" b="1" dirty="0">
                <a:latin typeface="Courier New" pitchFamily="49" charset="0"/>
              </a:rPr>
              <a:t> 'Table Name',</a:t>
            </a:r>
          </a:p>
          <a:p>
            <a:r>
              <a:rPr lang="en-US" b="1">
                <a:latin typeface="Courier New" pitchFamily="49" charset="0"/>
              </a:rPr>
              <a:t>       nobs,nvar,</a:t>
            </a:r>
            <a:r>
              <a:rPr lang="en-US" b="1">
                <a:solidFill>
                  <a:srgbClr val="000000"/>
                </a:solidFill>
                <a:latin typeface="Courier New" pitchFamily="49" charset="0"/>
              </a:rPr>
              <a:t>crdate</a:t>
            </a:r>
            <a:endParaRPr lang="en-US" b="1" dirty="0">
              <a:solidFill>
                <a:srgbClr val="000000"/>
              </a:solidFill>
              <a:latin typeface="Courier New"/>
            </a:endParaRPr>
          </a:p>
          <a:p>
            <a:r>
              <a:rPr lang="en-US" b="1" dirty="0">
                <a:latin typeface="Courier New" pitchFamily="49" charset="0"/>
              </a:rPr>
              <a:t>   from dictionary.tables</a:t>
            </a:r>
          </a:p>
          <a:p>
            <a:r>
              <a:rPr lang="en-US" b="1" dirty="0">
                <a:latin typeface="Courier New" pitchFamily="49" charset="0"/>
              </a:rPr>
              <a:t>   where libname='ORION'</a:t>
            </a:r>
            <a:r>
              <a:rPr lang="en-US" b="1" dirty="0">
                <a:solidFill>
                  <a:srgbClr val="000000"/>
                </a:solidFill>
                <a:latin typeface="Courier New" pitchFamily="49" charset="0"/>
              </a:rPr>
              <a:t>;</a:t>
            </a:r>
          </a:p>
          <a:p>
            <a:r>
              <a:rPr lang="en-US" b="1" dirty="0">
                <a:solidFill>
                  <a:srgbClr val="000000"/>
                </a:solidFill>
                <a:latin typeface="Courier New" pitchFamily="49" charset="0"/>
              </a:rPr>
              <a:t>quit;</a:t>
            </a:r>
          </a:p>
        </p:txBody>
      </p:sp>
      <p:sp>
        <p:nvSpPr>
          <p:cNvPr id="39942" name="Text Box 8"/>
          <p:cNvSpPr txBox="1">
            <a:spLocks noChangeArrowheads="1"/>
          </p:cNvSpPr>
          <p:nvPr/>
        </p:nvSpPr>
        <p:spPr bwMode="auto">
          <a:xfrm>
            <a:off x="7947000" y="6324600"/>
            <a:ext cx="987450" cy="4257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type="none" w="med" len="lg"/>
                <a:tailEnd type="none" w="med" len="lg"/>
              </a14:hiddenLine>
            </a:ext>
          </a:extLst>
        </p:spPr>
        <p:txBody>
          <a:bodyPr wrap="none" lIns="88900" tIns="88900" rIns="88900" bIns="88900">
            <a:spAutoFit/>
          </a:bodyPr>
          <a:lstStyle>
            <a:lvl1pPr eaLnBrk="0" hangingPunct="0">
              <a:defRPr sz="2400">
                <a:solidFill>
                  <a:schemeClr val="tx1"/>
                </a:solidFill>
                <a:latin typeface="Arial" pitchFamily="34" charset="0"/>
                <a:cs typeface="Arial" pitchFamily="34" charset="0"/>
              </a:defRPr>
            </a:lvl1pPr>
            <a:lvl2pPr marL="742950" indent="-285750" eaLnBrk="0" hangingPunct="0">
              <a:defRPr sz="2400">
                <a:solidFill>
                  <a:schemeClr val="tx1"/>
                </a:solidFill>
                <a:latin typeface="Arial" pitchFamily="34" charset="0"/>
                <a:cs typeface="Arial" pitchFamily="34" charset="0"/>
              </a:defRPr>
            </a:lvl2pPr>
            <a:lvl3pPr marL="1143000" indent="-228600" eaLnBrk="0" hangingPunct="0">
              <a:defRPr sz="2400">
                <a:solidFill>
                  <a:schemeClr val="tx1"/>
                </a:solidFill>
                <a:latin typeface="Arial" pitchFamily="34" charset="0"/>
                <a:cs typeface="Arial" pitchFamily="34" charset="0"/>
              </a:defRPr>
            </a:lvl3pPr>
            <a:lvl4pPr marL="1600200" indent="-228600" eaLnBrk="0" hangingPunct="0">
              <a:defRPr sz="2400">
                <a:solidFill>
                  <a:schemeClr val="tx1"/>
                </a:solidFill>
                <a:latin typeface="Arial" pitchFamily="34" charset="0"/>
                <a:cs typeface="Arial" pitchFamily="34" charset="0"/>
              </a:defRPr>
            </a:lvl4pPr>
            <a:lvl5pPr marL="2057400" indent="-228600" eaLnBrk="0" hangingPunct="0">
              <a:defRPr sz="24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cs typeface="Arial" pitchFamily="34" charset="0"/>
              </a:defRPr>
            </a:lvl9pPr>
          </a:lstStyle>
          <a:p>
            <a:pPr algn="r"/>
            <a:r>
              <a:rPr lang="en-US" sz="1600" b="1" dirty="0"/>
              <a:t>s108d01</a:t>
            </a:r>
          </a:p>
        </p:txBody>
      </p:sp>
      <p:sp>
        <p:nvSpPr>
          <p:cNvPr id="39943" name="AutoShape 9"/>
          <p:cNvSpPr>
            <a:spLocks/>
          </p:cNvSpPr>
          <p:nvPr/>
        </p:nvSpPr>
        <p:spPr bwMode="auto">
          <a:xfrm>
            <a:off x="5371675" y="4406580"/>
            <a:ext cx="3188373" cy="1287532"/>
          </a:xfrm>
          <a:prstGeom prst="borderCallout1">
            <a:avLst>
              <a:gd name="adj1" fmla="val 96"/>
              <a:gd name="adj2" fmla="val 49900"/>
              <a:gd name="adj3" fmla="val -46491"/>
              <a:gd name="adj4" fmla="val -2727"/>
            </a:avLst>
          </a:prstGeom>
          <a:solidFill>
            <a:srgbClr val="009900"/>
          </a:solidFill>
          <a:ln w="19050">
            <a:solidFill>
              <a:srgbClr val="000000"/>
            </a:solidFill>
            <a:miter lim="800000"/>
            <a:headEnd type="none" w="med" len="lg"/>
            <a:tailEnd type="triangle" w="med" len="lg"/>
          </a:ln>
        </p:spPr>
        <p:txBody>
          <a:bodyPr wrap="none" lIns="88900" tIns="88900" rIns="88900" bIns="88900" anchor="ctr">
            <a:spAutoFit/>
          </a:bodyPr>
          <a:lstStyle/>
          <a:p>
            <a:pPr eaLnBrk="0" hangingPunct="0"/>
            <a:r>
              <a:rPr lang="en-US" b="1" dirty="0">
                <a:solidFill>
                  <a:srgbClr val="FFFFFF"/>
                </a:solidFill>
              </a:rPr>
              <a:t>Library names are </a:t>
            </a:r>
            <a:br>
              <a:rPr lang="en-US" b="1" dirty="0">
                <a:solidFill>
                  <a:srgbClr val="FFFFFF"/>
                </a:solidFill>
              </a:rPr>
            </a:br>
            <a:r>
              <a:rPr lang="en-US" b="1" dirty="0">
                <a:solidFill>
                  <a:srgbClr val="FFFFFF"/>
                </a:solidFill>
              </a:rPr>
              <a:t>stored in uppercase </a:t>
            </a:r>
            <a:br>
              <a:rPr lang="en-US" b="1" dirty="0">
                <a:solidFill>
                  <a:srgbClr val="FFFFFF"/>
                </a:solidFill>
              </a:rPr>
            </a:br>
            <a:r>
              <a:rPr lang="en-US" b="1" dirty="0">
                <a:solidFill>
                  <a:srgbClr val="FFFFFF"/>
                </a:solidFill>
              </a:rPr>
              <a:t>in dictionary tables.</a:t>
            </a:r>
            <a:endParaRPr lang="en-US" sz="2000" b="1" dirty="0">
              <a:solidFill>
                <a:srgbClr val="FFFFFF"/>
              </a:solidFill>
            </a:endParaRPr>
          </a:p>
        </p:txBody>
      </p:sp>
    </p:spTree>
    <p:extLst>
      <p:ext uri="{BB962C8B-B14F-4D97-AF65-F5344CB8AC3E}">
        <p14:creationId xmlns:p14="http://schemas.microsoft.com/office/powerpoint/2010/main" val="326856179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3" descr="C:\Users\kaperk\Desktop\CDS_slides\PNG\Chap_Rev.png">
            <a:hlinkClick r:id="rId4"/>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44600" y="1635125"/>
            <a:ext cx="6654800" cy="3587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43491539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Rectangle 5"/>
          <p:cNvSpPr>
            <a:spLocks noGrp="1" noChangeArrowheads="1"/>
          </p:cNvSpPr>
          <p:nvPr>
            <p:ph idx="1"/>
          </p:nvPr>
        </p:nvSpPr>
        <p:spPr>
          <a:xfrm>
            <a:off x="685800" y="609600"/>
            <a:ext cx="7848600" cy="4267200"/>
          </a:xfrm>
        </p:spPr>
        <p:txBody>
          <a:bodyPr/>
          <a:lstStyle/>
          <a:p>
            <a:pPr marL="457200" indent="-457200">
              <a:buFont typeface="+mj-lt"/>
              <a:buAutoNum type="arabicPeriod"/>
              <a:defRPr/>
            </a:pPr>
            <a:r>
              <a:rPr lang="en-US" dirty="0"/>
              <a:t>Which statement is true about the INOBS= option?</a:t>
            </a:r>
          </a:p>
          <a:p>
            <a:pPr marL="0" indent="0">
              <a:defRPr/>
            </a:pPr>
            <a:endParaRPr lang="en-US" sz="800" b="1" dirty="0"/>
          </a:p>
          <a:p>
            <a:pPr lvl="1">
              <a:buClr>
                <a:schemeClr val="tx1"/>
              </a:buClr>
              <a:buSzTx/>
              <a:buFont typeface="Wingdings" pitchFamily="2" charset="2"/>
              <a:buAutoNum type="alphaLcPeriod"/>
              <a:defRPr/>
            </a:pPr>
            <a:r>
              <a:rPr lang="en-US" dirty="0"/>
              <a:t>You specify the INOBS= option in the OPTIONS statement.</a:t>
            </a:r>
          </a:p>
          <a:p>
            <a:pPr lvl="1">
              <a:buClr>
                <a:schemeClr val="tx1"/>
              </a:buClr>
              <a:buSzTx/>
              <a:buFont typeface="Wingdings" pitchFamily="2" charset="2"/>
              <a:buAutoNum type="alphaLcPeriod"/>
              <a:defRPr/>
            </a:pPr>
            <a:r>
              <a:rPr lang="en-US" dirty="0"/>
              <a:t>The INOBS= option restricts the number of rows that PROC SQL reads from the table (or tables).</a:t>
            </a:r>
          </a:p>
          <a:p>
            <a:pPr lvl="1">
              <a:buClr>
                <a:schemeClr val="tx1"/>
              </a:buClr>
              <a:buSzTx/>
              <a:buFont typeface="Wingdings" pitchFamily="2" charset="2"/>
              <a:buAutoNum type="alphaLcPeriod"/>
              <a:defRPr/>
            </a:pPr>
            <a:r>
              <a:rPr lang="en-US" dirty="0"/>
              <a:t>The INOBS= option restricts the number of rows that PROC SQL writes to output.</a:t>
            </a:r>
          </a:p>
          <a:p>
            <a:pPr lvl="1">
              <a:buClr>
                <a:schemeClr val="tx1"/>
              </a:buClr>
              <a:buSzTx/>
              <a:buFont typeface="Wingdings" pitchFamily="2" charset="2"/>
              <a:buAutoNum type="alphaLcPeriod"/>
              <a:defRPr/>
            </a:pPr>
            <a:r>
              <a:rPr lang="en-US" dirty="0"/>
              <a:t>If PROC SQL step produces output without the INOBS= option, it also produces output when you add the INOBS= option.</a:t>
            </a:r>
          </a:p>
          <a:p>
            <a:pPr marL="117475" lvl="1" indent="0">
              <a:buClr>
                <a:schemeClr val="tx1"/>
              </a:buClr>
              <a:buSzTx/>
              <a:buNone/>
              <a:defRPr/>
            </a:pPr>
            <a:endParaRPr lang="en-US" dirty="0"/>
          </a:p>
          <a:p>
            <a:pPr lvl="1">
              <a:buClr>
                <a:schemeClr val="tx1"/>
              </a:buClr>
              <a:buSzTx/>
              <a:buFont typeface="Wingdings" pitchFamily="2" charset="2"/>
              <a:buAutoNum type="alphaLcPeriod"/>
              <a:defRPr/>
            </a:pPr>
            <a:endParaRPr lang="en-US" dirty="0"/>
          </a:p>
          <a:p>
            <a:pPr marL="0" indent="0">
              <a:defRPr/>
            </a:pPr>
            <a:endParaRPr lang="en-US" dirty="0"/>
          </a:p>
        </p:txBody>
      </p:sp>
    </p:spTree>
    <p:custDataLst>
      <p:tags r:id="rId1"/>
    </p:custData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Rectangle 5"/>
          <p:cNvSpPr>
            <a:spLocks noGrp="1" noChangeArrowheads="1"/>
          </p:cNvSpPr>
          <p:nvPr>
            <p:ph idx="1"/>
          </p:nvPr>
        </p:nvSpPr>
        <p:spPr>
          <a:xfrm>
            <a:off x="685800" y="609600"/>
            <a:ext cx="7848600" cy="4267200"/>
          </a:xfrm>
        </p:spPr>
        <p:txBody>
          <a:bodyPr/>
          <a:lstStyle/>
          <a:p>
            <a:pPr marL="457200" indent="-457200">
              <a:buFont typeface="+mj-lt"/>
              <a:buAutoNum type="arabicPeriod" startAt="2"/>
              <a:defRPr/>
            </a:pPr>
            <a:r>
              <a:rPr lang="en-US" dirty="0"/>
              <a:t>What happens if you specify the NOEXEC option </a:t>
            </a:r>
            <a:br>
              <a:rPr lang="en-US" dirty="0"/>
            </a:br>
            <a:r>
              <a:rPr lang="en-US" dirty="0"/>
              <a:t>and then submit this PROC SQL statement?</a:t>
            </a:r>
            <a:br>
              <a:rPr lang="en-US" dirty="0"/>
            </a:br>
            <a:br>
              <a:rPr lang="en-US" dirty="0"/>
            </a:br>
            <a:endParaRPr lang="en-US" dirty="0"/>
          </a:p>
          <a:p>
            <a:pPr>
              <a:defRPr/>
            </a:pPr>
            <a:endParaRPr lang="en-US" sz="1400" b="1" dirty="0"/>
          </a:p>
          <a:p>
            <a:pPr lvl="1">
              <a:buClr>
                <a:schemeClr val="tx1"/>
              </a:buClr>
              <a:buSzTx/>
              <a:buFont typeface="Wingdings" pitchFamily="2" charset="2"/>
              <a:buAutoNum type="alphaLcPeriod"/>
              <a:defRPr/>
            </a:pPr>
            <a:r>
              <a:rPr lang="en-US" sz="2200" dirty="0"/>
              <a:t>Nothing happens. PROC SQL does not process the step </a:t>
            </a:r>
            <a:br>
              <a:rPr lang="en-US" sz="2200" dirty="0"/>
            </a:br>
            <a:r>
              <a:rPr lang="en-US" sz="2200" dirty="0"/>
              <a:t>at all.</a:t>
            </a:r>
          </a:p>
          <a:p>
            <a:pPr lvl="1">
              <a:buClr>
                <a:schemeClr val="tx1"/>
              </a:buClr>
              <a:buSzTx/>
              <a:buFont typeface="Wingdings" pitchFamily="2" charset="2"/>
              <a:buAutoNum type="alphaLcPeriod"/>
              <a:defRPr/>
            </a:pPr>
            <a:r>
              <a:rPr lang="en-US" sz="2200" dirty="0"/>
              <a:t>PROC SQL checks the syntax and displays information </a:t>
            </a:r>
            <a:br>
              <a:rPr lang="en-US" sz="2200" dirty="0"/>
            </a:br>
            <a:r>
              <a:rPr lang="en-US" sz="2200" dirty="0"/>
              <a:t>in the log but does not update the table.</a:t>
            </a:r>
          </a:p>
          <a:p>
            <a:pPr lvl="1">
              <a:buClr>
                <a:schemeClr val="tx1"/>
              </a:buClr>
              <a:buSzTx/>
              <a:buFont typeface="Wingdings" pitchFamily="2" charset="2"/>
              <a:buAutoNum type="alphaLcPeriod"/>
              <a:defRPr/>
            </a:pPr>
            <a:r>
              <a:rPr lang="en-US" sz="2200" dirty="0"/>
              <a:t>PROC SQL checks the syntax and displays information </a:t>
            </a:r>
            <a:br>
              <a:rPr lang="en-US" sz="2200" dirty="0"/>
            </a:br>
            <a:r>
              <a:rPr lang="en-US" sz="2200" dirty="0"/>
              <a:t>in the log. If there are no syntax errors, PROC SQL then updates the table.</a:t>
            </a:r>
          </a:p>
          <a:p>
            <a:pPr lvl="1">
              <a:buClr>
                <a:schemeClr val="tx1"/>
              </a:buClr>
              <a:buSzTx/>
              <a:buFont typeface="Wingdings" pitchFamily="2" charset="2"/>
              <a:buAutoNum type="alphaLcPeriod"/>
              <a:defRPr/>
            </a:pPr>
            <a:r>
              <a:rPr lang="en-US" sz="2200" dirty="0"/>
              <a:t>PROC SQL skips the syntax check and updates the table </a:t>
            </a:r>
            <a:br>
              <a:rPr lang="en-US" sz="2200" dirty="0"/>
            </a:br>
            <a:r>
              <a:rPr lang="en-US" sz="2200" dirty="0"/>
              <a:t>if it can.</a:t>
            </a:r>
            <a:endParaRPr lang="en-US" dirty="0"/>
          </a:p>
          <a:p>
            <a:pPr lvl="1">
              <a:buClr>
                <a:schemeClr val="tx1"/>
              </a:buClr>
              <a:buSzTx/>
              <a:buFont typeface="Wingdings" pitchFamily="2" charset="2"/>
              <a:buAutoNum type="alphaLcPeriod"/>
              <a:defRPr/>
            </a:pPr>
            <a:endParaRPr lang="en-US" dirty="0"/>
          </a:p>
          <a:p>
            <a:pPr marL="0" indent="0">
              <a:defRPr/>
            </a:pPr>
            <a:endParaRPr lang="en-US" dirty="0"/>
          </a:p>
        </p:txBody>
      </p:sp>
      <p:sp>
        <p:nvSpPr>
          <p:cNvPr id="3" name="TextBox 2"/>
          <p:cNvSpPr txBox="1"/>
          <p:nvPr/>
        </p:nvSpPr>
        <p:spPr bwMode="auto">
          <a:xfrm>
            <a:off x="1383889" y="1359171"/>
            <a:ext cx="5591274" cy="964367"/>
          </a:xfrm>
          <a:prstGeom prst="rect">
            <a:avLst/>
          </a:prstGeom>
          <a:solidFill>
            <a:srgbClr val="FFFFFF"/>
          </a:solidFill>
          <a:ln w="38100" cmpd="sng">
            <a:solidFill>
              <a:schemeClr val="tx2"/>
            </a:solidFill>
            <a:miter lim="800000"/>
            <a:headEnd/>
            <a:tailEnd/>
          </a:ln>
          <a:extLst/>
        </p:spPr>
        <p:txBody>
          <a:bodyPr vert="horz" wrap="none" lIns="88900" tIns="88900" rIns="266700" bIns="88900" rtlCol="0" anchor="b">
            <a:spAutoFit/>
          </a:bodyPr>
          <a:lstStyle/>
          <a:p>
            <a:pPr>
              <a:lnSpc>
                <a:spcPct val="85000"/>
              </a:lnSpc>
            </a:pPr>
            <a:r>
              <a:rPr lang="en-US" sz="2000" b="1" dirty="0">
                <a:latin typeface="Courier New"/>
              </a:rPr>
              <a:t>update work.sales</a:t>
            </a:r>
          </a:p>
          <a:p>
            <a:pPr>
              <a:lnSpc>
                <a:spcPct val="85000"/>
              </a:lnSpc>
            </a:pPr>
            <a:r>
              <a:rPr lang="en-US" sz="2000" b="1" dirty="0">
                <a:latin typeface="Courier New"/>
              </a:rPr>
              <a:t>   set Salary=Salary * 1.03</a:t>
            </a:r>
          </a:p>
          <a:p>
            <a:pPr>
              <a:lnSpc>
                <a:spcPct val="85000"/>
              </a:lnSpc>
            </a:pPr>
            <a:r>
              <a:rPr lang="en-US" sz="2000" b="1" dirty="0">
                <a:latin typeface="Courier New"/>
              </a:rPr>
              <a:t>   where Job_Title='Sales Rep. I';</a:t>
            </a:r>
          </a:p>
        </p:txBody>
      </p:sp>
    </p:spTree>
    <p:custDataLst>
      <p:tags r:id="rId1"/>
    </p:custDataLst>
    <p:extLst>
      <p:ext uri="{BB962C8B-B14F-4D97-AF65-F5344CB8AC3E}">
        <p14:creationId xmlns:p14="http://schemas.microsoft.com/office/powerpoint/2010/main" val="43799930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Rectangle 5"/>
          <p:cNvSpPr>
            <a:spLocks noGrp="1" noChangeArrowheads="1"/>
          </p:cNvSpPr>
          <p:nvPr>
            <p:ph idx="1"/>
          </p:nvPr>
        </p:nvSpPr>
        <p:spPr>
          <a:xfrm>
            <a:off x="685800" y="609600"/>
            <a:ext cx="7848600" cy="4267200"/>
          </a:xfrm>
        </p:spPr>
        <p:txBody>
          <a:bodyPr/>
          <a:lstStyle/>
          <a:p>
            <a:pPr marL="457200" indent="-457200">
              <a:buFont typeface="+mj-lt"/>
              <a:buAutoNum type="arabicPeriod" startAt="3"/>
              <a:defRPr/>
            </a:pPr>
            <a:r>
              <a:rPr lang="en-US" dirty="0"/>
              <a:t>Which of the following would you do to add, drop, </a:t>
            </a:r>
            <a:br>
              <a:rPr lang="en-US" dirty="0"/>
            </a:br>
            <a:r>
              <a:rPr lang="en-US" dirty="0"/>
              <a:t>or change the options in the same PROC SQL step?</a:t>
            </a:r>
          </a:p>
          <a:p>
            <a:pPr marL="0" indent="0">
              <a:defRPr/>
            </a:pPr>
            <a:endParaRPr lang="en-US" sz="800" b="1" dirty="0"/>
          </a:p>
          <a:p>
            <a:pPr lvl="1">
              <a:buClr>
                <a:schemeClr val="tx1"/>
              </a:buClr>
              <a:buSzTx/>
              <a:buFont typeface="Wingdings" pitchFamily="2" charset="2"/>
              <a:buAutoNum type="alphaLcPeriod"/>
              <a:defRPr/>
            </a:pPr>
            <a:r>
              <a:rPr lang="en-US" dirty="0"/>
              <a:t>Restart the step.</a:t>
            </a:r>
          </a:p>
          <a:p>
            <a:pPr lvl="1">
              <a:buClr>
                <a:schemeClr val="tx1"/>
              </a:buClr>
              <a:buSzTx/>
              <a:buFont typeface="Wingdings" pitchFamily="2" charset="2"/>
              <a:buAutoNum type="alphaLcPeriod"/>
              <a:defRPr/>
            </a:pPr>
            <a:r>
              <a:rPr lang="en-US" dirty="0"/>
              <a:t>Use a RESET statement.</a:t>
            </a:r>
          </a:p>
          <a:p>
            <a:pPr lvl="1">
              <a:buClr>
                <a:schemeClr val="tx1"/>
              </a:buClr>
              <a:buSzTx/>
              <a:buFont typeface="Wingdings" pitchFamily="2" charset="2"/>
              <a:buAutoNum type="alphaLcPeriod"/>
              <a:defRPr/>
            </a:pPr>
            <a:r>
              <a:rPr lang="en-US" dirty="0"/>
              <a:t>Use a CHANGE statement.</a:t>
            </a:r>
          </a:p>
          <a:p>
            <a:pPr lvl="1">
              <a:buClr>
                <a:schemeClr val="tx1"/>
              </a:buClr>
              <a:buSzTx/>
              <a:buFont typeface="Wingdings" pitchFamily="2" charset="2"/>
              <a:buAutoNum type="alphaLcPeriod"/>
              <a:defRPr/>
            </a:pPr>
            <a:r>
              <a:rPr lang="en-US" dirty="0"/>
              <a:t>Use a RESTART statement.</a:t>
            </a:r>
          </a:p>
          <a:p>
            <a:pPr lvl="1">
              <a:buClr>
                <a:schemeClr val="tx1"/>
              </a:buClr>
              <a:buSzTx/>
              <a:buFont typeface="Wingdings" pitchFamily="2" charset="2"/>
              <a:buAutoNum type="alphaLcPeriod"/>
              <a:defRPr/>
            </a:pPr>
            <a:endParaRPr lang="en-US" dirty="0"/>
          </a:p>
          <a:p>
            <a:pPr lvl="1">
              <a:buClr>
                <a:schemeClr val="tx1"/>
              </a:buClr>
              <a:buSzTx/>
              <a:buFont typeface="Wingdings" pitchFamily="2" charset="2"/>
              <a:buAutoNum type="alphaLcPeriod"/>
              <a:defRPr/>
            </a:pPr>
            <a:endParaRPr lang="en-US" dirty="0"/>
          </a:p>
          <a:p>
            <a:pPr marL="0" indent="0">
              <a:defRPr/>
            </a:pPr>
            <a:endParaRPr lang="en-US" dirty="0"/>
          </a:p>
        </p:txBody>
      </p:sp>
    </p:spTree>
    <p:custDataLst>
      <p:tags r:id="rId1"/>
    </p:custData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Rectangle 5"/>
          <p:cNvSpPr>
            <a:spLocks noGrp="1" noChangeArrowheads="1"/>
          </p:cNvSpPr>
          <p:nvPr>
            <p:ph idx="1"/>
          </p:nvPr>
        </p:nvSpPr>
        <p:spPr>
          <a:xfrm>
            <a:off x="685800" y="609600"/>
            <a:ext cx="7848600" cy="4267200"/>
          </a:xfrm>
        </p:spPr>
        <p:txBody>
          <a:bodyPr/>
          <a:lstStyle/>
          <a:p>
            <a:pPr marL="457200" indent="-457200">
              <a:buFont typeface="+mj-lt"/>
              <a:buAutoNum type="arabicPeriod" startAt="3"/>
              <a:defRPr/>
            </a:pPr>
            <a:r>
              <a:rPr lang="en-US" dirty="0"/>
              <a:t>Which of the following would you do to add, drop, </a:t>
            </a:r>
            <a:br>
              <a:rPr lang="en-US" dirty="0"/>
            </a:br>
            <a:r>
              <a:rPr lang="en-US" dirty="0"/>
              <a:t>or change the options in the same PROC SQL step?</a:t>
            </a:r>
          </a:p>
          <a:p>
            <a:pPr marL="0" indent="0">
              <a:defRPr/>
            </a:pPr>
            <a:endParaRPr lang="en-US" sz="800" b="1" dirty="0"/>
          </a:p>
          <a:p>
            <a:pPr lvl="1">
              <a:buClr>
                <a:schemeClr val="tx1"/>
              </a:buClr>
              <a:buSzTx/>
              <a:buFont typeface="Wingdings" pitchFamily="2" charset="2"/>
              <a:buAutoNum type="alphaLcPeriod"/>
              <a:defRPr/>
            </a:pPr>
            <a:r>
              <a:rPr lang="en-US" dirty="0"/>
              <a:t>Restart the step.</a:t>
            </a:r>
          </a:p>
          <a:p>
            <a:pPr lvl="1">
              <a:buClr>
                <a:schemeClr val="tx1"/>
              </a:buClr>
              <a:buSzTx/>
              <a:buFont typeface="Wingdings" pitchFamily="2" charset="2"/>
              <a:buAutoNum type="alphaLcPeriod"/>
              <a:defRPr/>
            </a:pPr>
            <a:r>
              <a:rPr lang="en-US" dirty="0">
                <a:solidFill>
                  <a:schemeClr val="tx1"/>
                </a:solidFill>
              </a:rPr>
              <a:t>Use a RESET statement.</a:t>
            </a:r>
          </a:p>
          <a:p>
            <a:pPr lvl="1">
              <a:buClr>
                <a:schemeClr val="tx1"/>
              </a:buClr>
              <a:buSzTx/>
              <a:buFont typeface="Wingdings" pitchFamily="2" charset="2"/>
              <a:buAutoNum type="alphaLcPeriod"/>
              <a:defRPr/>
            </a:pPr>
            <a:r>
              <a:rPr lang="en-US" dirty="0"/>
              <a:t>Use a CHANGE statement.</a:t>
            </a:r>
          </a:p>
          <a:p>
            <a:pPr lvl="1">
              <a:buClr>
                <a:schemeClr val="tx1"/>
              </a:buClr>
              <a:buSzTx/>
              <a:buFont typeface="Wingdings" pitchFamily="2" charset="2"/>
              <a:buAutoNum type="alphaLcPeriod"/>
              <a:defRPr/>
            </a:pPr>
            <a:r>
              <a:rPr lang="en-US" dirty="0"/>
              <a:t>Use a RESTART statement.</a:t>
            </a:r>
          </a:p>
          <a:p>
            <a:pPr lvl="1">
              <a:buClr>
                <a:schemeClr val="tx1"/>
              </a:buClr>
              <a:buSzTx/>
              <a:buFont typeface="Wingdings" pitchFamily="2" charset="2"/>
              <a:buAutoNum type="alphaLcPeriod"/>
              <a:defRPr/>
            </a:pPr>
            <a:endParaRPr lang="en-US" dirty="0"/>
          </a:p>
          <a:p>
            <a:pPr lvl="1">
              <a:buClr>
                <a:schemeClr val="tx1"/>
              </a:buClr>
              <a:buSzTx/>
              <a:buFont typeface="Wingdings" pitchFamily="2" charset="2"/>
              <a:buAutoNum type="alphaLcPeriod"/>
              <a:defRPr/>
            </a:pPr>
            <a:endParaRPr lang="en-US" dirty="0"/>
          </a:p>
          <a:p>
            <a:pPr marL="0" indent="0">
              <a:defRPr/>
            </a:pPr>
            <a:endParaRPr lang="en-US" b="1" dirty="0"/>
          </a:p>
          <a:p>
            <a:pPr marL="0" indent="0">
              <a:defRPr/>
            </a:pPr>
            <a:r>
              <a:rPr lang="en-US" b="1" dirty="0"/>
              <a:t>The RESET statement enables you to add, drop, </a:t>
            </a:r>
            <a:br>
              <a:rPr lang="en-US" b="1" dirty="0"/>
            </a:br>
            <a:r>
              <a:rPr lang="en-US" b="1" dirty="0"/>
              <a:t>or change the options in the PROC SQL step without restarting the procedure.</a:t>
            </a:r>
          </a:p>
        </p:txBody>
      </p:sp>
      <p:sp>
        <p:nvSpPr>
          <p:cNvPr id="3" name="Oval 2"/>
          <p:cNvSpPr/>
          <p:nvPr/>
        </p:nvSpPr>
        <p:spPr bwMode="auto">
          <a:xfrm>
            <a:off x="646044" y="1928605"/>
            <a:ext cx="476250" cy="476250"/>
          </a:xfrm>
          <a:prstGeom prst="ellipse">
            <a:avLst/>
          </a:prstGeom>
          <a:noFill/>
          <a:ln w="3810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7357" dir="2700000" rotWithShape="0">
                    <a:scrgbClr r="0" g="0" b="0"/>
                  </a:outerShdw>
                </a:effectLst>
              </a14:hiddenEffects>
            </a:ext>
          </a:extLst>
        </p:spPr>
        <p:txBody>
          <a:bodyPr rot="0" spcFirstLastPara="0" vert="horz" wrap="none" lIns="88900" tIns="88900" rIns="88900" bIns="88900" numCol="1" spcCol="0" rtlCol="0" fromWordArt="0" anchor="ctr" anchorCtr="0" forceAA="0" compatLnSpc="1">
            <a:prstTxWarp prst="textNoShape">
              <a:avLst/>
            </a:prstTxWarp>
            <a:noAutofit/>
          </a:bodyPr>
          <a:lstStyle>
            <a:defPPr>
              <a:defRPr lang="en-US"/>
            </a:defPPr>
            <a:lvl1pPr algn="l" rtl="0" eaLnBrk="0" fontAlgn="base" hangingPunct="0">
              <a:spcBef>
                <a:spcPct val="0"/>
              </a:spcBef>
              <a:spcAft>
                <a:spcPct val="0"/>
              </a:spcAft>
              <a:buNone/>
              <a:defRPr kumimoji="0" lang="en-US" sz="2400" b="0" i="0" u="none" kern="1200" baseline="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buNone/>
              <a:defRPr kumimoji="0" lang="en-US" sz="2400" b="0" i="0" u="none" kern="1200" baseline="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buNone/>
              <a:defRPr kumimoji="0" lang="en-US" sz="2400" b="0" i="0" u="none" kern="1200" baseline="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buNone/>
              <a:defRPr kumimoji="0" lang="en-US" sz="2400" b="0" i="0" u="none" kern="1200" baseline="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buNone/>
              <a:defRPr kumimoji="0" lang="en-US" sz="2400" b="0" i="0" u="none" kern="1200" baseline="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itchFamily="34" charset="0"/>
                <a:ea typeface="+mn-ea"/>
                <a:cs typeface="+mn-cs"/>
              </a:defRPr>
            </a:lvl6pPr>
            <a:lvl7pPr marL="2743200" algn="l" defTabSz="914400" rtl="0" eaLnBrk="1" latinLnBrk="0" hangingPunct="1">
              <a:defRPr sz="2400" kern="1200">
                <a:solidFill>
                  <a:schemeClr val="tx1"/>
                </a:solidFill>
                <a:latin typeface="Arial" pitchFamily="34" charset="0"/>
                <a:ea typeface="+mn-ea"/>
                <a:cs typeface="+mn-cs"/>
              </a:defRPr>
            </a:lvl7pPr>
            <a:lvl8pPr marL="3200400" algn="l" defTabSz="914400" rtl="0" eaLnBrk="1" latinLnBrk="0" hangingPunct="1">
              <a:defRPr sz="2400" kern="1200">
                <a:solidFill>
                  <a:schemeClr val="tx1"/>
                </a:solidFill>
                <a:latin typeface="Arial" pitchFamily="34" charset="0"/>
                <a:ea typeface="+mn-ea"/>
                <a:cs typeface="+mn-cs"/>
              </a:defRPr>
            </a:lvl8pPr>
            <a:lvl9pPr marL="3657600" algn="l" defTabSz="914400" rtl="0" eaLnBrk="1" latinLnBrk="0" hangingPunct="1">
              <a:defRPr sz="2400" kern="1200">
                <a:solidFill>
                  <a:schemeClr val="tx1"/>
                </a:solidFill>
                <a:latin typeface="Arial" pitchFamily="34" charset="0"/>
                <a:ea typeface="+mn-ea"/>
                <a:cs typeface="+mn-cs"/>
              </a:defRPr>
            </a:lvl9pPr>
          </a:lstStyle>
          <a:p>
            <a:r>
              <a:rPr lang="en-US" sz="2000">
                <a:solidFill>
                  <a:srgbClr val="000000"/>
                </a:solidFill>
              </a:rPr>
              <a:t> </a:t>
            </a:r>
          </a:p>
        </p:txBody>
      </p:sp>
    </p:spTree>
    <p:custDataLst>
      <p:tags r:id="rId1"/>
    </p:custData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Rectangle 5"/>
          <p:cNvSpPr>
            <a:spLocks noGrp="1" noChangeArrowheads="1"/>
          </p:cNvSpPr>
          <p:nvPr>
            <p:ph idx="1"/>
          </p:nvPr>
        </p:nvSpPr>
        <p:spPr>
          <a:xfrm>
            <a:off x="685800" y="609600"/>
            <a:ext cx="7848600" cy="4267200"/>
          </a:xfrm>
        </p:spPr>
        <p:txBody>
          <a:bodyPr/>
          <a:lstStyle/>
          <a:p>
            <a:pPr marL="457200" indent="-457200">
              <a:buFont typeface="+mj-lt"/>
              <a:buAutoNum type="arabicPeriod" startAt="4"/>
              <a:defRPr/>
            </a:pPr>
            <a:r>
              <a:rPr lang="en-US" dirty="0"/>
              <a:t>Which of the following statements is not accurate regarding dictionary tables and views?</a:t>
            </a:r>
          </a:p>
          <a:p>
            <a:pPr marL="0" indent="0">
              <a:defRPr/>
            </a:pPr>
            <a:endParaRPr lang="en-US" sz="800" b="1" dirty="0"/>
          </a:p>
          <a:p>
            <a:pPr lvl="1">
              <a:buClr>
                <a:schemeClr val="tx1"/>
              </a:buClr>
              <a:buSzTx/>
              <a:buFont typeface="Wingdings" pitchFamily="2" charset="2"/>
              <a:buAutoNum type="alphaLcPeriod"/>
              <a:defRPr/>
            </a:pPr>
            <a:r>
              <a:rPr lang="en-US" dirty="0"/>
              <a:t>You can use the information only from dictionary tables and views using traditional SAS programming.</a:t>
            </a:r>
          </a:p>
          <a:p>
            <a:pPr lvl="1">
              <a:buClr>
                <a:schemeClr val="tx1"/>
              </a:buClr>
              <a:buSzTx/>
              <a:buFont typeface="Wingdings" pitchFamily="2" charset="2"/>
              <a:buAutoNum type="alphaLcPeriod"/>
              <a:defRPr/>
            </a:pPr>
            <a:r>
              <a:rPr lang="en-US" dirty="0"/>
              <a:t>They are created when SAS initializes the session.</a:t>
            </a:r>
          </a:p>
          <a:p>
            <a:pPr lvl="1">
              <a:buClr>
                <a:schemeClr val="tx1"/>
              </a:buClr>
              <a:buSzTx/>
              <a:buFont typeface="Wingdings" pitchFamily="2" charset="2"/>
              <a:buAutoNum type="alphaLcPeriod"/>
              <a:defRPr/>
            </a:pPr>
            <a:r>
              <a:rPr lang="en-US" dirty="0"/>
              <a:t>They are Read-Only tables and views.</a:t>
            </a:r>
          </a:p>
          <a:p>
            <a:pPr lvl="1">
              <a:buClr>
                <a:schemeClr val="tx1"/>
              </a:buClr>
              <a:buSzTx/>
              <a:buFont typeface="Wingdings" pitchFamily="2" charset="2"/>
              <a:buAutoNum type="alphaLcPeriod"/>
              <a:defRPr/>
            </a:pPr>
            <a:r>
              <a:rPr lang="en-US" dirty="0"/>
              <a:t>They contain data or metadata about the SAS session.</a:t>
            </a:r>
          </a:p>
          <a:p>
            <a:pPr lvl="1">
              <a:buClr>
                <a:schemeClr val="tx1"/>
              </a:buClr>
              <a:buSzTx/>
              <a:buFont typeface="Wingdings" pitchFamily="2" charset="2"/>
              <a:buAutoNum type="alphaLcPeriod"/>
              <a:defRPr/>
            </a:pPr>
            <a:endParaRPr lang="en-US" dirty="0"/>
          </a:p>
          <a:p>
            <a:pPr lvl="1">
              <a:buClr>
                <a:schemeClr val="tx1"/>
              </a:buClr>
              <a:buSzTx/>
              <a:buFont typeface="Wingdings" pitchFamily="2" charset="2"/>
              <a:buAutoNum type="alphaLcPeriod"/>
              <a:defRPr/>
            </a:pPr>
            <a:endParaRPr lang="en-US" dirty="0"/>
          </a:p>
          <a:p>
            <a:pPr marL="0" indent="0">
              <a:defRPr/>
            </a:pPr>
            <a:endParaRPr lang="en-US" dirty="0"/>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Rectangle 5"/>
          <p:cNvSpPr>
            <a:spLocks noGrp="1" noChangeArrowheads="1"/>
          </p:cNvSpPr>
          <p:nvPr>
            <p:ph idx="1"/>
          </p:nvPr>
        </p:nvSpPr>
        <p:spPr>
          <a:xfrm>
            <a:off x="685800" y="609600"/>
            <a:ext cx="7848600" cy="4267200"/>
          </a:xfrm>
        </p:spPr>
        <p:txBody>
          <a:bodyPr/>
          <a:lstStyle/>
          <a:p>
            <a:pPr marL="457200" indent="-457200">
              <a:buFont typeface="+mj-lt"/>
              <a:buAutoNum type="arabicPeriod" startAt="5"/>
              <a:defRPr/>
            </a:pPr>
            <a:r>
              <a:rPr lang="en-US" dirty="0"/>
              <a:t>What does this query do?</a:t>
            </a:r>
            <a:br>
              <a:rPr lang="en-US" dirty="0"/>
            </a:br>
            <a:br>
              <a:rPr lang="en-US" dirty="0"/>
            </a:br>
            <a:br>
              <a:rPr lang="en-US" dirty="0"/>
            </a:br>
            <a:endParaRPr lang="en-US" dirty="0"/>
          </a:p>
          <a:p>
            <a:pPr marL="0" indent="0">
              <a:defRPr/>
            </a:pPr>
            <a:endParaRPr lang="en-US" sz="2300" b="1" dirty="0"/>
          </a:p>
          <a:p>
            <a:pPr lvl="1">
              <a:buClr>
                <a:schemeClr val="tx1"/>
              </a:buClr>
              <a:buSzTx/>
              <a:buFont typeface="Wingdings" pitchFamily="2" charset="2"/>
              <a:buAutoNum type="alphaLcPeriod"/>
              <a:defRPr/>
            </a:pPr>
            <a:r>
              <a:rPr lang="en-US" sz="2200" dirty="0"/>
              <a:t>Outputs the table </a:t>
            </a:r>
            <a:r>
              <a:rPr lang="en-US" sz="2200" b="1" dirty="0"/>
              <a:t>name</a:t>
            </a:r>
            <a:r>
              <a:rPr lang="en-US" sz="2200" dirty="0"/>
              <a:t> for a subset of data that includes only the </a:t>
            </a:r>
            <a:r>
              <a:rPr lang="en-US" sz="2200" b="1" dirty="0"/>
              <a:t>TABLES</a:t>
            </a:r>
            <a:r>
              <a:rPr lang="en-US" sz="2200" dirty="0"/>
              <a:t> column from </a:t>
            </a:r>
            <a:r>
              <a:rPr lang="en-US" sz="2200" b="1" dirty="0"/>
              <a:t>dictionary.tables</a:t>
            </a:r>
            <a:r>
              <a:rPr lang="en-US" sz="2200" dirty="0"/>
              <a:t>.</a:t>
            </a:r>
          </a:p>
          <a:p>
            <a:pPr lvl="1">
              <a:buClr>
                <a:schemeClr val="tx1"/>
              </a:buClr>
              <a:buSzTx/>
              <a:buFont typeface="Wingdings" pitchFamily="2" charset="2"/>
              <a:buAutoNum type="alphaLcPeriod"/>
              <a:defRPr/>
            </a:pPr>
            <a:r>
              <a:rPr lang="en-US" sz="2200" dirty="0"/>
              <a:t>Outputs the column </a:t>
            </a:r>
            <a:r>
              <a:rPr lang="en-US" sz="2200" b="1" dirty="0"/>
              <a:t>TABLES</a:t>
            </a:r>
            <a:r>
              <a:rPr lang="en-US" sz="2200" dirty="0"/>
              <a:t> for a subset of data that includes only the </a:t>
            </a:r>
            <a:r>
              <a:rPr lang="en-US" sz="2200" b="1" dirty="0"/>
              <a:t>name</a:t>
            </a:r>
            <a:r>
              <a:rPr lang="en-US" sz="2200" dirty="0"/>
              <a:t> table from </a:t>
            </a:r>
            <a:r>
              <a:rPr lang="en-US" sz="2200" b="1" dirty="0"/>
              <a:t>dictionary.tables</a:t>
            </a:r>
            <a:r>
              <a:rPr lang="en-US" sz="2200" dirty="0"/>
              <a:t>.</a:t>
            </a:r>
          </a:p>
          <a:p>
            <a:pPr lvl="1">
              <a:buClr>
                <a:schemeClr val="tx1"/>
              </a:buClr>
              <a:buSzTx/>
              <a:buFont typeface="Wingdings" pitchFamily="2" charset="2"/>
              <a:buAutoNum type="alphaLcPeriod"/>
              <a:defRPr/>
            </a:pPr>
            <a:r>
              <a:rPr lang="en-US" sz="2200" dirty="0"/>
              <a:t>Outputs the column name for a subset of data that includes only the </a:t>
            </a:r>
            <a:r>
              <a:rPr lang="en-US" sz="2200" b="1" dirty="0"/>
              <a:t>dictionary.tables</a:t>
            </a:r>
            <a:r>
              <a:rPr lang="en-US" sz="2200" dirty="0"/>
              <a:t> table from the </a:t>
            </a:r>
            <a:r>
              <a:rPr lang="en-US" sz="2200" b="1" dirty="0"/>
              <a:t>TABLES</a:t>
            </a:r>
            <a:r>
              <a:rPr lang="en-US" sz="2200" dirty="0"/>
              <a:t> table.</a:t>
            </a:r>
          </a:p>
          <a:p>
            <a:pPr lvl="1">
              <a:buClr>
                <a:schemeClr val="tx1"/>
              </a:buClr>
              <a:buSzTx/>
              <a:buFont typeface="Wingdings" pitchFamily="2" charset="2"/>
              <a:buAutoNum type="alphaLcPeriod"/>
              <a:tabLst>
                <a:tab pos="5200650" algn="l"/>
              </a:tabLst>
              <a:defRPr/>
            </a:pPr>
            <a:r>
              <a:rPr lang="en-US" sz="2200" dirty="0"/>
              <a:t>Outputs the column </a:t>
            </a:r>
            <a:r>
              <a:rPr lang="en-US" sz="2200" b="1" dirty="0"/>
              <a:t>name</a:t>
            </a:r>
            <a:r>
              <a:rPr lang="en-US" sz="2200" dirty="0"/>
              <a:t> for a subset of data that includes only the </a:t>
            </a:r>
            <a:r>
              <a:rPr lang="en-US" sz="2200" b="1" dirty="0"/>
              <a:t>TABLES</a:t>
            </a:r>
            <a:r>
              <a:rPr lang="en-US" sz="2200" dirty="0"/>
              <a:t> table from</a:t>
            </a:r>
            <a:r>
              <a:rPr lang="en-US" sz="2200" b="1" dirty="0"/>
              <a:t> dictionary.tables</a:t>
            </a:r>
            <a:r>
              <a:rPr lang="en-US" sz="2200" dirty="0"/>
              <a:t>.</a:t>
            </a:r>
          </a:p>
          <a:p>
            <a:pPr lvl="1">
              <a:buClr>
                <a:schemeClr val="tx1"/>
              </a:buClr>
              <a:buSzTx/>
              <a:buFont typeface="Wingdings" pitchFamily="2" charset="2"/>
              <a:buAutoNum type="alphaLcPeriod"/>
              <a:defRPr/>
            </a:pPr>
            <a:endParaRPr lang="en-US" dirty="0"/>
          </a:p>
          <a:p>
            <a:pPr marL="0" indent="0">
              <a:defRPr/>
            </a:pPr>
            <a:endParaRPr lang="en-US" dirty="0"/>
          </a:p>
        </p:txBody>
      </p:sp>
      <p:sp>
        <p:nvSpPr>
          <p:cNvPr id="5" name="Rectangle 4"/>
          <p:cNvSpPr/>
          <p:nvPr/>
        </p:nvSpPr>
        <p:spPr>
          <a:xfrm>
            <a:off x="1356852" y="1073152"/>
            <a:ext cx="4916129" cy="1235210"/>
          </a:xfrm>
          <a:prstGeom prst="rect">
            <a:avLst/>
          </a:prstGeom>
          <a:solidFill>
            <a:srgbClr val="FFFFFF"/>
          </a:solidFill>
          <a:ln w="38100" cmpd="sng">
            <a:solidFill>
              <a:schemeClr val="tx2"/>
            </a:solidFill>
          </a:ln>
        </p:spPr>
        <p:txBody>
          <a:bodyPr wrap="square" lIns="88900" tIns="88900" rIns="266700" bIns="88900">
            <a:spAutoFit/>
          </a:bodyPr>
          <a:lstStyle/>
          <a:p>
            <a:pPr>
              <a:lnSpc>
                <a:spcPct val="85000"/>
              </a:lnSpc>
            </a:pPr>
            <a:r>
              <a:rPr lang="en-US" sz="1600" b="1" dirty="0">
                <a:latin typeface="Courier New"/>
              </a:rPr>
              <a:t>proc sql;</a:t>
            </a:r>
          </a:p>
          <a:p>
            <a:pPr>
              <a:lnSpc>
                <a:spcPct val="85000"/>
              </a:lnSpc>
            </a:pPr>
            <a:r>
              <a:rPr lang="en-US" sz="1600" b="1" dirty="0">
                <a:latin typeface="Courier New"/>
              </a:rPr>
              <a:t>select name</a:t>
            </a:r>
          </a:p>
          <a:p>
            <a:pPr>
              <a:lnSpc>
                <a:spcPct val="85000"/>
              </a:lnSpc>
            </a:pPr>
            <a:r>
              <a:rPr lang="en-US" sz="1600" b="1" dirty="0">
                <a:latin typeface="Courier New"/>
              </a:rPr>
              <a:t>   from dictionary.tables</a:t>
            </a:r>
          </a:p>
          <a:p>
            <a:pPr>
              <a:lnSpc>
                <a:spcPct val="85000"/>
              </a:lnSpc>
            </a:pPr>
            <a:r>
              <a:rPr lang="en-US" sz="1600" b="1" dirty="0">
                <a:latin typeface="Courier New"/>
              </a:rPr>
              <a:t>   where memname='TABLES';</a:t>
            </a:r>
          </a:p>
          <a:p>
            <a:pPr>
              <a:lnSpc>
                <a:spcPct val="85000"/>
              </a:lnSpc>
            </a:pPr>
            <a:r>
              <a:rPr lang="en-US" sz="1600" b="1" dirty="0">
                <a:latin typeface="Courier New"/>
              </a:rPr>
              <a:t>quit; </a:t>
            </a:r>
          </a:p>
        </p:txBody>
      </p:sp>
    </p:spTree>
    <p:extLst>
      <p:ext uri="{BB962C8B-B14F-4D97-AF65-F5344CB8AC3E}">
        <p14:creationId xmlns:p14="http://schemas.microsoft.com/office/powerpoint/2010/main" val="178403048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Rectangle 5"/>
          <p:cNvSpPr>
            <a:spLocks noGrp="1" noChangeArrowheads="1"/>
          </p:cNvSpPr>
          <p:nvPr>
            <p:ph idx="1"/>
          </p:nvPr>
        </p:nvSpPr>
        <p:spPr>
          <a:xfrm>
            <a:off x="685800" y="609600"/>
            <a:ext cx="7848600" cy="4267200"/>
          </a:xfrm>
        </p:spPr>
        <p:txBody>
          <a:bodyPr/>
          <a:lstStyle/>
          <a:p>
            <a:pPr marL="457200" indent="-457200">
              <a:buFont typeface="+mj-lt"/>
              <a:buAutoNum type="arabicPeriod" startAt="5"/>
              <a:defRPr/>
            </a:pPr>
            <a:r>
              <a:rPr lang="en-US" dirty="0"/>
              <a:t>What does this query do?</a:t>
            </a:r>
            <a:br>
              <a:rPr lang="en-US" dirty="0"/>
            </a:br>
            <a:br>
              <a:rPr lang="en-US" dirty="0"/>
            </a:br>
            <a:br>
              <a:rPr lang="en-US" dirty="0"/>
            </a:br>
            <a:endParaRPr lang="en-US" dirty="0"/>
          </a:p>
          <a:p>
            <a:pPr marL="0" indent="0">
              <a:defRPr/>
            </a:pPr>
            <a:endParaRPr lang="en-US" sz="2300" b="1" dirty="0"/>
          </a:p>
          <a:p>
            <a:pPr lvl="1">
              <a:buClr>
                <a:schemeClr val="tx1"/>
              </a:buClr>
              <a:buSzTx/>
              <a:buFont typeface="Wingdings" pitchFamily="2" charset="2"/>
              <a:buAutoNum type="alphaLcPeriod"/>
              <a:defRPr/>
            </a:pPr>
            <a:r>
              <a:rPr lang="en-US" sz="2200" dirty="0"/>
              <a:t>Outputs the table </a:t>
            </a:r>
            <a:r>
              <a:rPr lang="en-US" sz="2200" b="1" dirty="0"/>
              <a:t>name</a:t>
            </a:r>
            <a:r>
              <a:rPr lang="en-US" sz="2200" dirty="0"/>
              <a:t> for a subset of data that includes only the </a:t>
            </a:r>
            <a:r>
              <a:rPr lang="en-US" sz="2200" b="1" dirty="0"/>
              <a:t>TABLES</a:t>
            </a:r>
            <a:r>
              <a:rPr lang="en-US" sz="2200" dirty="0"/>
              <a:t> column from </a:t>
            </a:r>
            <a:r>
              <a:rPr lang="en-US" sz="2200" b="1" dirty="0"/>
              <a:t>dictionary.tables</a:t>
            </a:r>
            <a:r>
              <a:rPr lang="en-US" sz="2200" dirty="0"/>
              <a:t>.</a:t>
            </a:r>
          </a:p>
          <a:p>
            <a:pPr lvl="1">
              <a:buClr>
                <a:schemeClr val="tx1"/>
              </a:buClr>
              <a:buSzTx/>
              <a:buFont typeface="Wingdings" pitchFamily="2" charset="2"/>
              <a:buAutoNum type="alphaLcPeriod"/>
              <a:defRPr/>
            </a:pPr>
            <a:r>
              <a:rPr lang="en-US" sz="2200" dirty="0"/>
              <a:t>Outputs the column </a:t>
            </a:r>
            <a:r>
              <a:rPr lang="en-US" sz="2200" b="1" dirty="0"/>
              <a:t>TABLES</a:t>
            </a:r>
            <a:r>
              <a:rPr lang="en-US" sz="2200" dirty="0"/>
              <a:t> for a subset of data that includes only the </a:t>
            </a:r>
            <a:r>
              <a:rPr lang="en-US" sz="2200" b="1" dirty="0"/>
              <a:t>name</a:t>
            </a:r>
            <a:r>
              <a:rPr lang="en-US" sz="2200" dirty="0"/>
              <a:t> table from </a:t>
            </a:r>
            <a:r>
              <a:rPr lang="en-US" sz="2200" b="1" dirty="0"/>
              <a:t>dictionary.tables</a:t>
            </a:r>
            <a:r>
              <a:rPr lang="en-US" sz="2200" dirty="0"/>
              <a:t>.</a:t>
            </a:r>
          </a:p>
          <a:p>
            <a:pPr lvl="1">
              <a:buClr>
                <a:schemeClr val="tx1"/>
              </a:buClr>
              <a:buSzTx/>
              <a:buFont typeface="Wingdings" pitchFamily="2" charset="2"/>
              <a:buAutoNum type="alphaLcPeriod"/>
              <a:defRPr/>
            </a:pPr>
            <a:r>
              <a:rPr lang="en-US" sz="2200" dirty="0"/>
              <a:t>Outputs the column name for a subset of data that includes only the </a:t>
            </a:r>
            <a:r>
              <a:rPr lang="en-US" sz="2200" b="1" dirty="0"/>
              <a:t>dictionary.tables</a:t>
            </a:r>
            <a:r>
              <a:rPr lang="en-US" sz="2200" dirty="0"/>
              <a:t> table from the </a:t>
            </a:r>
            <a:r>
              <a:rPr lang="en-US" sz="2200" b="1" dirty="0"/>
              <a:t>TABLES</a:t>
            </a:r>
            <a:r>
              <a:rPr lang="en-US" sz="2200" dirty="0"/>
              <a:t> table.</a:t>
            </a:r>
          </a:p>
          <a:p>
            <a:pPr lvl="1">
              <a:buClr>
                <a:schemeClr val="tx1"/>
              </a:buClr>
              <a:buSzTx/>
              <a:buFont typeface="Wingdings" pitchFamily="2" charset="2"/>
              <a:buAutoNum type="alphaLcPeriod"/>
              <a:tabLst>
                <a:tab pos="5200650" algn="l"/>
              </a:tabLst>
              <a:defRPr/>
            </a:pPr>
            <a:r>
              <a:rPr lang="en-US" sz="2200" dirty="0">
                <a:solidFill>
                  <a:schemeClr val="tx1"/>
                </a:solidFill>
              </a:rPr>
              <a:t>Outputs the column </a:t>
            </a:r>
            <a:r>
              <a:rPr lang="en-US" sz="2200" b="1" dirty="0">
                <a:solidFill>
                  <a:schemeClr val="tx1"/>
                </a:solidFill>
              </a:rPr>
              <a:t>name</a:t>
            </a:r>
            <a:r>
              <a:rPr lang="en-US" sz="2200" dirty="0">
                <a:solidFill>
                  <a:schemeClr val="tx1"/>
                </a:solidFill>
              </a:rPr>
              <a:t> for a subset of data that includes only the </a:t>
            </a:r>
            <a:r>
              <a:rPr lang="en-US" sz="2200" b="1" dirty="0">
                <a:solidFill>
                  <a:schemeClr val="tx1"/>
                </a:solidFill>
              </a:rPr>
              <a:t>TABLES</a:t>
            </a:r>
            <a:r>
              <a:rPr lang="en-US" sz="2200" dirty="0">
                <a:solidFill>
                  <a:schemeClr val="tx1"/>
                </a:solidFill>
              </a:rPr>
              <a:t> table from </a:t>
            </a:r>
            <a:r>
              <a:rPr lang="en-US" sz="2200" b="1" dirty="0">
                <a:solidFill>
                  <a:schemeClr val="tx1"/>
                </a:solidFill>
              </a:rPr>
              <a:t>dictionary.tables</a:t>
            </a:r>
            <a:r>
              <a:rPr lang="en-US" sz="2200" dirty="0">
                <a:solidFill>
                  <a:schemeClr val="tx1"/>
                </a:solidFill>
              </a:rPr>
              <a:t>.</a:t>
            </a:r>
          </a:p>
          <a:p>
            <a:pPr>
              <a:tabLst>
                <a:tab pos="5200650" algn="l"/>
              </a:tabLst>
              <a:defRPr/>
            </a:pPr>
            <a:r>
              <a:rPr lang="en-US" sz="2000" b="1" dirty="0">
                <a:latin typeface="Arial (Body)"/>
              </a:rPr>
              <a:t>The FROM clause indicates the dictionary table used as the source of the data. The </a:t>
            </a:r>
            <a:r>
              <a:rPr lang="en-US" sz="2000" b="1" dirty="0">
                <a:latin typeface="Arial"/>
              </a:rPr>
              <a:t>WHERE</a:t>
            </a:r>
            <a:r>
              <a:rPr lang="en-US" sz="2000" b="1" dirty="0">
                <a:latin typeface="Times New Roman" pitchFamily="18" charset="0"/>
              </a:rPr>
              <a:t> </a:t>
            </a:r>
            <a:r>
              <a:rPr lang="en-US" sz="2000" b="1" dirty="0">
                <a:latin typeface="Arial (Body)"/>
              </a:rPr>
              <a:t>clause indicates that the data </a:t>
            </a:r>
            <a:br>
              <a:rPr lang="en-US" sz="2000" b="1" dirty="0">
                <a:latin typeface="Arial (Body)"/>
              </a:rPr>
            </a:br>
            <a:r>
              <a:rPr lang="en-US" sz="2000" b="1" dirty="0">
                <a:latin typeface="Arial (Body)"/>
              </a:rPr>
              <a:t>is subset to only output the data for the</a:t>
            </a:r>
            <a:r>
              <a:rPr lang="en-US" sz="2000" b="1" dirty="0">
                <a:latin typeface="Times New Roman" pitchFamily="18" charset="0"/>
              </a:rPr>
              <a:t> </a:t>
            </a:r>
            <a:r>
              <a:rPr lang="en-US" sz="2000" b="1" dirty="0"/>
              <a:t>memname</a:t>
            </a:r>
            <a:r>
              <a:rPr lang="en-US" sz="2000" b="1" dirty="0">
                <a:latin typeface="Times New Roman" pitchFamily="18" charset="0"/>
              </a:rPr>
              <a:t> </a:t>
            </a:r>
            <a:r>
              <a:rPr lang="en-US" sz="2000" b="1" dirty="0">
                <a:latin typeface="Arial (Body)"/>
              </a:rPr>
              <a:t>or table called </a:t>
            </a:r>
            <a:r>
              <a:rPr lang="en-US" sz="2000" b="1" dirty="0"/>
              <a:t>TABLES</a:t>
            </a:r>
            <a:r>
              <a:rPr lang="en-US" sz="2000" b="1" dirty="0">
                <a:latin typeface="Times New Roman" pitchFamily="18" charset="0"/>
              </a:rPr>
              <a:t>.</a:t>
            </a:r>
          </a:p>
          <a:p>
            <a:pPr lvl="1">
              <a:buClr>
                <a:schemeClr val="tx1"/>
              </a:buClr>
              <a:buSzTx/>
              <a:buFont typeface="Wingdings" pitchFamily="2" charset="2"/>
              <a:buAutoNum type="alphaLcPeriod"/>
              <a:tabLst>
                <a:tab pos="5200650" algn="l"/>
              </a:tabLst>
              <a:defRPr/>
            </a:pPr>
            <a:endParaRPr lang="en-US" sz="2200" b="1" dirty="0">
              <a:solidFill>
                <a:srgbClr val="FF0000"/>
              </a:solidFill>
            </a:endParaRPr>
          </a:p>
          <a:p>
            <a:pPr marL="117475" lvl="1" indent="0">
              <a:buClr>
                <a:schemeClr val="tx1"/>
              </a:buClr>
              <a:buSzTx/>
              <a:buNone/>
              <a:defRPr/>
            </a:pPr>
            <a:endParaRPr lang="en-US" dirty="0"/>
          </a:p>
          <a:p>
            <a:pPr marL="0" indent="0">
              <a:defRPr/>
            </a:pPr>
            <a:endParaRPr lang="en-US" dirty="0"/>
          </a:p>
        </p:txBody>
      </p:sp>
      <p:sp>
        <p:nvSpPr>
          <p:cNvPr id="5" name="Rectangle 4"/>
          <p:cNvSpPr/>
          <p:nvPr/>
        </p:nvSpPr>
        <p:spPr>
          <a:xfrm>
            <a:off x="1356852" y="1073152"/>
            <a:ext cx="4916129" cy="1235210"/>
          </a:xfrm>
          <a:prstGeom prst="rect">
            <a:avLst/>
          </a:prstGeom>
          <a:solidFill>
            <a:srgbClr val="FFFFFF"/>
          </a:solidFill>
          <a:ln w="38100" cmpd="sng">
            <a:solidFill>
              <a:schemeClr val="tx2"/>
            </a:solidFill>
          </a:ln>
        </p:spPr>
        <p:txBody>
          <a:bodyPr wrap="square" lIns="88900" tIns="88900" rIns="266700" bIns="88900">
            <a:spAutoFit/>
          </a:bodyPr>
          <a:lstStyle/>
          <a:p>
            <a:pPr>
              <a:lnSpc>
                <a:spcPct val="85000"/>
              </a:lnSpc>
            </a:pPr>
            <a:r>
              <a:rPr lang="en-US" sz="1600" b="1" dirty="0">
                <a:latin typeface="Courier New"/>
              </a:rPr>
              <a:t>proc sql;</a:t>
            </a:r>
          </a:p>
          <a:p>
            <a:pPr>
              <a:lnSpc>
                <a:spcPct val="85000"/>
              </a:lnSpc>
            </a:pPr>
            <a:r>
              <a:rPr lang="en-US" sz="1600" b="1" dirty="0">
                <a:latin typeface="Courier New"/>
              </a:rPr>
              <a:t>select name</a:t>
            </a:r>
          </a:p>
          <a:p>
            <a:pPr>
              <a:lnSpc>
                <a:spcPct val="85000"/>
              </a:lnSpc>
            </a:pPr>
            <a:r>
              <a:rPr lang="en-US" sz="1600" b="1" dirty="0">
                <a:latin typeface="Courier New"/>
              </a:rPr>
              <a:t>   from dictionary.tables</a:t>
            </a:r>
          </a:p>
          <a:p>
            <a:pPr>
              <a:lnSpc>
                <a:spcPct val="85000"/>
              </a:lnSpc>
            </a:pPr>
            <a:r>
              <a:rPr lang="en-US" sz="1600" b="1" dirty="0">
                <a:latin typeface="Courier New"/>
              </a:rPr>
              <a:t>   where memname='TABLES';</a:t>
            </a:r>
          </a:p>
          <a:p>
            <a:pPr>
              <a:lnSpc>
                <a:spcPct val="85000"/>
              </a:lnSpc>
            </a:pPr>
            <a:r>
              <a:rPr lang="en-US" sz="1600" b="1" dirty="0">
                <a:latin typeface="Courier New"/>
              </a:rPr>
              <a:t>quit; </a:t>
            </a:r>
          </a:p>
        </p:txBody>
      </p:sp>
      <p:sp>
        <p:nvSpPr>
          <p:cNvPr id="4" name="Oval 3"/>
          <p:cNvSpPr/>
          <p:nvPr/>
        </p:nvSpPr>
        <p:spPr bwMode="auto">
          <a:xfrm>
            <a:off x="646044" y="4681742"/>
            <a:ext cx="476250" cy="476250"/>
          </a:xfrm>
          <a:prstGeom prst="ellipse">
            <a:avLst/>
          </a:prstGeom>
          <a:noFill/>
          <a:ln w="3810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7357" dir="2700000" rotWithShape="0">
                    <a:scrgbClr r="0" g="0" b="0"/>
                  </a:outerShdw>
                </a:effectLst>
              </a14:hiddenEffects>
            </a:ext>
          </a:extLst>
        </p:spPr>
        <p:txBody>
          <a:bodyPr rot="0" spcFirstLastPara="0" vert="horz" wrap="none" lIns="88900" tIns="88900" rIns="88900" bIns="88900" numCol="1" spcCol="0" rtlCol="0" fromWordArt="0" anchor="ctr" anchorCtr="0" forceAA="0" compatLnSpc="1">
            <a:prstTxWarp prst="textNoShape">
              <a:avLst/>
            </a:prstTxWarp>
            <a:noAutofit/>
          </a:bodyPr>
          <a:lstStyle>
            <a:defPPr>
              <a:defRPr lang="en-US"/>
            </a:defPPr>
            <a:lvl1pPr algn="l" rtl="0" eaLnBrk="0" fontAlgn="base" hangingPunct="0">
              <a:spcBef>
                <a:spcPct val="0"/>
              </a:spcBef>
              <a:spcAft>
                <a:spcPct val="0"/>
              </a:spcAft>
              <a:buNone/>
              <a:defRPr kumimoji="0" lang="en-US" sz="2400" b="0" i="0" u="none" kern="1200" baseline="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buNone/>
              <a:defRPr kumimoji="0" lang="en-US" sz="2400" b="0" i="0" u="none" kern="1200" baseline="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buNone/>
              <a:defRPr kumimoji="0" lang="en-US" sz="2400" b="0" i="0" u="none" kern="1200" baseline="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buNone/>
              <a:defRPr kumimoji="0" lang="en-US" sz="2400" b="0" i="0" u="none" kern="1200" baseline="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buNone/>
              <a:defRPr kumimoji="0" lang="en-US" sz="2400" b="0" i="0" u="none" kern="1200" baseline="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itchFamily="34" charset="0"/>
                <a:ea typeface="+mn-ea"/>
                <a:cs typeface="+mn-cs"/>
              </a:defRPr>
            </a:lvl6pPr>
            <a:lvl7pPr marL="2743200" algn="l" defTabSz="914400" rtl="0" eaLnBrk="1" latinLnBrk="0" hangingPunct="1">
              <a:defRPr sz="2400" kern="1200">
                <a:solidFill>
                  <a:schemeClr val="tx1"/>
                </a:solidFill>
                <a:latin typeface="Arial" pitchFamily="34" charset="0"/>
                <a:ea typeface="+mn-ea"/>
                <a:cs typeface="+mn-cs"/>
              </a:defRPr>
            </a:lvl7pPr>
            <a:lvl8pPr marL="3200400" algn="l" defTabSz="914400" rtl="0" eaLnBrk="1" latinLnBrk="0" hangingPunct="1">
              <a:defRPr sz="2400" kern="1200">
                <a:solidFill>
                  <a:schemeClr val="tx1"/>
                </a:solidFill>
                <a:latin typeface="Arial" pitchFamily="34" charset="0"/>
                <a:ea typeface="+mn-ea"/>
                <a:cs typeface="+mn-cs"/>
              </a:defRPr>
            </a:lvl8pPr>
            <a:lvl9pPr marL="3657600" algn="l" defTabSz="914400" rtl="0" eaLnBrk="1" latinLnBrk="0" hangingPunct="1">
              <a:defRPr sz="2400" kern="1200">
                <a:solidFill>
                  <a:schemeClr val="tx1"/>
                </a:solidFill>
                <a:latin typeface="Arial" pitchFamily="34" charset="0"/>
                <a:ea typeface="+mn-ea"/>
                <a:cs typeface="+mn-cs"/>
              </a:defRPr>
            </a:lvl9pPr>
          </a:lstStyle>
          <a:p>
            <a:r>
              <a:rPr lang="en-US" sz="2000">
                <a:solidFill>
                  <a:srgbClr val="000000"/>
                </a:solidFill>
              </a:rPr>
              <a:t> </a:t>
            </a:r>
          </a:p>
        </p:txBody>
      </p:sp>
    </p:spTree>
    <p:extLst>
      <p:ext uri="{BB962C8B-B14F-4D97-AF65-F5344CB8AC3E}">
        <p14:creationId xmlns:p14="http://schemas.microsoft.com/office/powerpoint/2010/main" val="241755225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Rectangle 5"/>
          <p:cNvSpPr>
            <a:spLocks noGrp="1" noChangeArrowheads="1"/>
          </p:cNvSpPr>
          <p:nvPr>
            <p:ph idx="1"/>
          </p:nvPr>
        </p:nvSpPr>
        <p:spPr>
          <a:xfrm>
            <a:off x="685800" y="609600"/>
            <a:ext cx="7848600" cy="4267200"/>
          </a:xfrm>
        </p:spPr>
        <p:txBody>
          <a:bodyPr/>
          <a:lstStyle/>
          <a:p>
            <a:pPr marL="457200" indent="-457200">
              <a:buFont typeface="+mj-lt"/>
              <a:buAutoNum type="arabicPeriod" startAt="6"/>
              <a:defRPr/>
            </a:pPr>
            <a:r>
              <a:rPr lang="en-US" dirty="0"/>
              <a:t>Which of the programs writes the column details </a:t>
            </a:r>
            <a:br>
              <a:rPr lang="en-US" dirty="0"/>
            </a:br>
            <a:r>
              <a:rPr lang="en-US" dirty="0"/>
              <a:t>of </a:t>
            </a:r>
            <a:r>
              <a:rPr lang="en-US" b="1" dirty="0">
                <a:latin typeface="Arial"/>
              </a:rPr>
              <a:t>dictionary.columns</a:t>
            </a:r>
            <a:r>
              <a:rPr lang="en-US" dirty="0"/>
              <a:t> to the SAS log?</a:t>
            </a:r>
          </a:p>
          <a:p>
            <a:pPr>
              <a:defRPr/>
            </a:pPr>
            <a:endParaRPr lang="en-US" sz="2300" b="1" dirty="0"/>
          </a:p>
          <a:p>
            <a:pPr lvl="1">
              <a:buClr>
                <a:schemeClr val="tx1"/>
              </a:buClr>
              <a:buSzTx/>
              <a:buFont typeface="Wingdings" pitchFamily="2" charset="2"/>
              <a:buAutoNum type="alphaLcPeriod"/>
              <a:defRPr/>
            </a:pPr>
            <a:r>
              <a:rPr lang="en-US" dirty="0"/>
              <a:t> proc sql;</a:t>
            </a:r>
          </a:p>
          <a:p>
            <a:pPr marL="117475" lvl="1" indent="0">
              <a:buClr>
                <a:schemeClr val="tx1"/>
              </a:buClr>
              <a:buSzTx/>
              <a:buNone/>
              <a:defRPr/>
            </a:pPr>
            <a:r>
              <a:rPr lang="en-US" dirty="0"/>
              <a:t>      describe table dictionary.dictionaries;</a:t>
            </a:r>
          </a:p>
          <a:p>
            <a:pPr marL="117475" lvl="1" indent="0">
              <a:buClr>
                <a:schemeClr val="tx1"/>
              </a:buClr>
              <a:buSzTx/>
              <a:buNone/>
              <a:defRPr/>
            </a:pPr>
            <a:r>
              <a:rPr lang="en-US" dirty="0"/>
              <a:t>      quit;</a:t>
            </a:r>
          </a:p>
          <a:p>
            <a:pPr marL="574675" lvl="1" indent="-457200">
              <a:buClr>
                <a:schemeClr val="tx1"/>
              </a:buClr>
              <a:buSzTx/>
              <a:buFont typeface="+mj-lt"/>
              <a:buAutoNum type="alphaLcPeriod" startAt="2"/>
              <a:defRPr/>
            </a:pPr>
            <a:r>
              <a:rPr lang="en-US" dirty="0"/>
              <a:t>proc sql;</a:t>
            </a:r>
          </a:p>
          <a:p>
            <a:pPr marL="117475" lvl="1" indent="0">
              <a:buClr>
                <a:schemeClr val="tx1"/>
              </a:buClr>
              <a:buSzTx/>
              <a:buNone/>
              <a:defRPr/>
            </a:pPr>
            <a:r>
              <a:rPr lang="en-US" dirty="0"/>
              <a:t>      describe table dictionary.columns;</a:t>
            </a:r>
          </a:p>
          <a:p>
            <a:pPr marL="117475" lvl="1" indent="0">
              <a:buClr>
                <a:schemeClr val="tx1"/>
              </a:buClr>
              <a:buSzTx/>
              <a:buNone/>
              <a:defRPr/>
            </a:pPr>
            <a:r>
              <a:rPr lang="en-US" dirty="0"/>
              <a:t>      quit;</a:t>
            </a:r>
          </a:p>
          <a:p>
            <a:pPr marL="574675" lvl="1" indent="-457200">
              <a:buClr>
                <a:schemeClr val="tx1"/>
              </a:buClr>
              <a:buSzTx/>
              <a:buFont typeface="+mj-lt"/>
              <a:buAutoNum type="alphaLcPeriod" startAt="3"/>
              <a:defRPr/>
            </a:pPr>
            <a:r>
              <a:rPr lang="en-US" dirty="0"/>
              <a:t>proc sql;</a:t>
            </a:r>
          </a:p>
          <a:p>
            <a:pPr marL="117475" lvl="1" indent="0">
              <a:buClr>
                <a:schemeClr val="tx1"/>
              </a:buClr>
              <a:buSzTx/>
              <a:buNone/>
              <a:defRPr/>
            </a:pPr>
            <a:r>
              <a:rPr lang="en-US" dirty="0"/>
              <a:t>      describe view dictionary.columns;</a:t>
            </a:r>
          </a:p>
          <a:p>
            <a:pPr marL="117475" lvl="1" indent="0">
              <a:buClr>
                <a:schemeClr val="tx1"/>
              </a:buClr>
              <a:buSzTx/>
              <a:buNone/>
              <a:defRPr/>
            </a:pPr>
            <a:r>
              <a:rPr lang="en-US" dirty="0"/>
              <a:t>      quit;</a:t>
            </a:r>
          </a:p>
        </p:txBody>
      </p:sp>
    </p:spTree>
    <p:extLst>
      <p:ext uri="{BB962C8B-B14F-4D97-AF65-F5344CB8AC3E}">
        <p14:creationId xmlns:p14="http://schemas.microsoft.com/office/powerpoint/2010/main" val="121843413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Rectangle 5"/>
          <p:cNvSpPr>
            <a:spLocks noGrp="1" noChangeArrowheads="1"/>
          </p:cNvSpPr>
          <p:nvPr>
            <p:ph idx="1"/>
          </p:nvPr>
        </p:nvSpPr>
        <p:spPr>
          <a:xfrm>
            <a:off x="685800" y="609600"/>
            <a:ext cx="7848600" cy="4267200"/>
          </a:xfrm>
        </p:spPr>
        <p:txBody>
          <a:bodyPr/>
          <a:lstStyle/>
          <a:p>
            <a:pPr marL="457200" indent="-457200">
              <a:buFont typeface="+mj-lt"/>
              <a:buAutoNum type="arabicPeriod" startAt="7"/>
              <a:defRPr/>
            </a:pPr>
            <a:r>
              <a:rPr lang="en-US" dirty="0"/>
              <a:t>Which of the following can be stored in a macro variable?</a:t>
            </a:r>
          </a:p>
          <a:p>
            <a:pPr marL="0" indent="0">
              <a:defRPr/>
            </a:pPr>
            <a:endParaRPr lang="en-US" sz="800" b="1" dirty="0"/>
          </a:p>
          <a:p>
            <a:pPr lvl="1">
              <a:buClr>
                <a:schemeClr val="tx1"/>
              </a:buClr>
              <a:buSzTx/>
              <a:buFont typeface="Wingdings" pitchFamily="2" charset="2"/>
              <a:buAutoNum type="alphaLcPeriod"/>
              <a:defRPr/>
            </a:pPr>
            <a:r>
              <a:rPr lang="en-US" dirty="0"/>
              <a:t>9.2</a:t>
            </a:r>
          </a:p>
          <a:p>
            <a:pPr lvl="1">
              <a:buClr>
                <a:schemeClr val="tx1"/>
              </a:buClr>
              <a:buSzTx/>
              <a:buFont typeface="Wingdings" pitchFamily="2" charset="2"/>
              <a:buAutoNum type="alphaLcPeriod"/>
              <a:defRPr/>
            </a:pPr>
            <a:r>
              <a:rPr lang="en-US" dirty="0"/>
              <a:t>10:32</a:t>
            </a:r>
          </a:p>
          <a:p>
            <a:pPr lvl="1">
              <a:buClr>
                <a:schemeClr val="tx1"/>
              </a:buClr>
              <a:buSzTx/>
              <a:buFont typeface="Wingdings" pitchFamily="2" charset="2"/>
              <a:buAutoNum type="alphaLcPeriod"/>
              <a:defRPr/>
            </a:pPr>
            <a:r>
              <a:rPr lang="en-US" dirty="0"/>
              <a:t>1352050</a:t>
            </a:r>
          </a:p>
          <a:p>
            <a:pPr lvl="1">
              <a:buClr>
                <a:schemeClr val="tx1"/>
              </a:buClr>
              <a:buSzTx/>
              <a:buFont typeface="Wingdings" pitchFamily="2" charset="2"/>
              <a:buAutoNum type="alphaLcPeriod"/>
              <a:defRPr/>
            </a:pPr>
            <a:r>
              <a:rPr lang="en-US" dirty="0"/>
              <a:t>Soccerballs</a:t>
            </a:r>
            <a:endParaRPr lang="en-US" dirty="0">
              <a:latin typeface="Arial"/>
            </a:endParaRPr>
          </a:p>
          <a:p>
            <a:pPr lvl="1">
              <a:buClr>
                <a:schemeClr val="tx1"/>
              </a:buClr>
              <a:buSzTx/>
              <a:buFont typeface="Wingdings" pitchFamily="2" charset="2"/>
              <a:buAutoNum type="alphaLcPeriod"/>
              <a:defRPr/>
            </a:pPr>
            <a:r>
              <a:rPr lang="en-US" dirty="0"/>
              <a:t>all of the above</a:t>
            </a:r>
          </a:p>
          <a:p>
            <a:pPr lvl="1">
              <a:buClr>
                <a:schemeClr val="tx1"/>
              </a:buClr>
              <a:buSzTx/>
              <a:buFont typeface="Wingdings" pitchFamily="2" charset="2"/>
              <a:buAutoNum type="alphaLcPeriod"/>
              <a:defRPr/>
            </a:pPr>
            <a:endParaRPr lang="en-US" dirty="0"/>
          </a:p>
          <a:p>
            <a:pPr marL="0" indent="0">
              <a:defRPr/>
            </a:pPr>
            <a:endParaRPr lang="en-US" dirty="0"/>
          </a:p>
        </p:txBody>
      </p:sp>
    </p:spTree>
    <p:extLst>
      <p:ext uri="{BB962C8B-B14F-4D97-AF65-F5344CB8AC3E}">
        <p14:creationId xmlns:p14="http://schemas.microsoft.com/office/powerpoint/2010/main" val="24506099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r>
              <a:rPr lang="en-US" dirty="0"/>
              <a:t>Viewing the Output</a:t>
            </a:r>
          </a:p>
        </p:txBody>
      </p:sp>
      <p:sp>
        <p:nvSpPr>
          <p:cNvPr id="40963" name="Rectangle 3"/>
          <p:cNvSpPr>
            <a:spLocks noGrp="1" noChangeArrowheads="1"/>
          </p:cNvSpPr>
          <p:nvPr>
            <p:ph idx="1"/>
          </p:nvPr>
        </p:nvSpPr>
        <p:spPr/>
        <p:txBody>
          <a:bodyPr/>
          <a:lstStyle/>
          <a:p>
            <a:r>
              <a:rPr lang="en-US" dirty="0"/>
              <a:t>Partial PROC SQL Output</a:t>
            </a:r>
          </a:p>
        </p:txBody>
      </p:sp>
      <p:sp>
        <p:nvSpPr>
          <p:cNvPr id="40965" name="Text Box 7"/>
          <p:cNvSpPr txBox="1">
            <a:spLocks noChangeArrowheads="1"/>
          </p:cNvSpPr>
          <p:nvPr/>
        </p:nvSpPr>
        <p:spPr bwMode="auto">
          <a:xfrm>
            <a:off x="1600200" y="3581400"/>
            <a:ext cx="177800"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type="none" w="med" len="lg"/>
                <a:tailEnd type="none" w="med" len="lg"/>
              </a14:hiddenLine>
            </a:ext>
          </a:extLst>
        </p:spPr>
        <p:txBody>
          <a:bodyPr wrap="none" lIns="88900" tIns="88900" rIns="88900" bIns="88900">
            <a:spAutoFit/>
          </a:bodyPr>
          <a:lstStyle>
            <a:lvl1pPr eaLnBrk="0" hangingPunct="0">
              <a:defRPr sz="2400">
                <a:solidFill>
                  <a:schemeClr val="tx1"/>
                </a:solidFill>
                <a:latin typeface="Arial" pitchFamily="34" charset="0"/>
                <a:cs typeface="Arial" pitchFamily="34" charset="0"/>
              </a:defRPr>
            </a:lvl1pPr>
            <a:lvl2pPr marL="742950" indent="-285750" eaLnBrk="0" hangingPunct="0">
              <a:defRPr sz="2400">
                <a:solidFill>
                  <a:schemeClr val="tx1"/>
                </a:solidFill>
                <a:latin typeface="Arial" pitchFamily="34" charset="0"/>
                <a:cs typeface="Arial" pitchFamily="34" charset="0"/>
              </a:defRPr>
            </a:lvl2pPr>
            <a:lvl3pPr marL="1143000" indent="-228600" eaLnBrk="0" hangingPunct="0">
              <a:defRPr sz="2400">
                <a:solidFill>
                  <a:schemeClr val="tx1"/>
                </a:solidFill>
                <a:latin typeface="Arial" pitchFamily="34" charset="0"/>
                <a:cs typeface="Arial" pitchFamily="34" charset="0"/>
              </a:defRPr>
            </a:lvl3pPr>
            <a:lvl4pPr marL="1600200" indent="-228600" eaLnBrk="0" hangingPunct="0">
              <a:defRPr sz="2400">
                <a:solidFill>
                  <a:schemeClr val="tx1"/>
                </a:solidFill>
                <a:latin typeface="Arial" pitchFamily="34" charset="0"/>
                <a:cs typeface="Arial" pitchFamily="34" charset="0"/>
              </a:defRPr>
            </a:lvl4pPr>
            <a:lvl5pPr marL="2057400" indent="-228600" eaLnBrk="0" hangingPunct="0">
              <a:defRPr sz="24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cs typeface="Arial" pitchFamily="34" charset="0"/>
              </a:defRPr>
            </a:lvl9pPr>
          </a:lstStyle>
          <a:p>
            <a:endParaRPr lang="en-US" noProof="1">
              <a:latin typeface="SAS Monospace" pitchFamily="49" charset="0"/>
            </a:endParaRPr>
          </a:p>
        </p:txBody>
      </p:sp>
      <p:sp>
        <p:nvSpPr>
          <p:cNvPr id="3" name="TextBox 2"/>
          <p:cNvSpPr txBox="1"/>
          <p:nvPr/>
        </p:nvSpPr>
        <p:spPr>
          <a:xfrm>
            <a:off x="219832" y="1472489"/>
            <a:ext cx="8707512" cy="3380413"/>
          </a:xfrm>
          <a:prstGeom prst="rect">
            <a:avLst/>
          </a:prstGeom>
          <a:solidFill>
            <a:srgbClr val="FFFFFF"/>
          </a:solidFill>
          <a:ln w="38100" cmpd="sng">
            <a:solidFill>
              <a:schemeClr val="tx2"/>
            </a:solidFill>
          </a:ln>
        </p:spPr>
        <p:txBody>
          <a:bodyPr vert="horz" wrap="none" lIns="88900" tIns="88900" rIns="88900" bIns="88900" rtlCol="0">
            <a:spAutoFit/>
          </a:bodyPr>
          <a:lstStyle/>
          <a:p>
            <a:r>
              <a:rPr lang="en-US" sz="1600" b="1" dirty="0">
                <a:latin typeface="SAS Monospace"/>
              </a:rPr>
              <a:t>                   Tables in the ORION Library</a:t>
            </a:r>
          </a:p>
          <a:p>
            <a:endParaRPr lang="en-US" sz="1600" b="1" dirty="0">
              <a:latin typeface="SAS Monospace"/>
            </a:endParaRPr>
          </a:p>
          <a:p>
            <a:r>
              <a:rPr lang="en-US" sz="1600" b="1" dirty="0">
                <a:latin typeface="SAS Monospace"/>
              </a:rPr>
              <a:t>                                </a:t>
            </a:r>
            <a:r>
              <a:rPr lang="en-US" sz="1600" b="1" dirty="0">
                <a:solidFill>
                  <a:srgbClr val="000000"/>
                </a:solidFill>
                <a:latin typeface="SAS Monospace"/>
              </a:rPr>
              <a:t>Number</a:t>
            </a:r>
            <a:r>
              <a:rPr lang="en-US" sz="1600" b="1" dirty="0">
                <a:latin typeface="SAS Monospace"/>
              </a:rPr>
              <a:t> of</a:t>
            </a:r>
          </a:p>
          <a:p>
            <a:r>
              <a:rPr lang="en-US" sz="1600" b="1" dirty="0">
                <a:latin typeface="SAS Monospace"/>
              </a:rPr>
              <a:t>                                 Physical  Number of</a:t>
            </a:r>
          </a:p>
          <a:p>
            <a:r>
              <a:rPr lang="en-US" sz="1600" b="1" dirty="0">
                <a:latin typeface="SAS Monospace"/>
              </a:rPr>
              <a:t>Table Name                   Observations  Variables      Date Created</a:t>
            </a:r>
          </a:p>
          <a:p>
            <a:r>
              <a:rPr lang="en-US" sz="1600" b="1" dirty="0">
                <a:latin typeface="SAS Monospace"/>
              </a:rPr>
              <a:t>ƒƒƒƒƒƒƒƒƒƒƒƒƒƒƒƒƒƒƒƒƒƒƒƒƒƒƒƒƒƒƒƒƒƒƒƒƒƒƒƒƒƒƒƒƒƒƒƒƒƒƒƒƒƒƒƒƒƒƒƒƒƒƒƒƒƒƒƒƒƒ</a:t>
            </a:r>
          </a:p>
          <a:p>
            <a:r>
              <a:rPr lang="en-US" sz="1600" b="1" dirty="0">
                <a:latin typeface="SAS Monospace"/>
              </a:rPr>
              <a:t>CUSTOMER                               77         12  14DEC07:08:05:44</a:t>
            </a:r>
          </a:p>
          <a:p>
            <a:r>
              <a:rPr lang="en-US" sz="1600" b="1" dirty="0">
                <a:latin typeface="SAS Monospace"/>
              </a:rPr>
              <a:t>CUSTOMER_TYPE                           8          4  14DEC07:08:05:42</a:t>
            </a:r>
          </a:p>
          <a:p>
            <a:r>
              <a:rPr lang="en-US" sz="1600" b="1" dirty="0">
                <a:latin typeface="SAS Monospace"/>
              </a:rPr>
              <a:t>EMPLOYEE_ADDRESSES                    424          9  23OCT07:10:12:23</a:t>
            </a:r>
          </a:p>
          <a:p>
            <a:r>
              <a:rPr lang="en-US" sz="1600" b="1" dirty="0">
                <a:latin typeface="SAS Monospace"/>
              </a:rPr>
              <a:t>EMPLOYEE_DONATIONS                    124          7  14JAN08:10:34:21</a:t>
            </a:r>
          </a:p>
          <a:p>
            <a:r>
              <a:rPr lang="en-US" sz="1600" b="1" dirty="0">
                <a:latin typeface="SAS Monospace"/>
              </a:rPr>
              <a:t>EMPLOYEE_INFORMATION                  424         11  05JUL12:11:25:08</a:t>
            </a:r>
          </a:p>
          <a:p>
            <a:r>
              <a:rPr lang="en-US" sz="1600" b="1" dirty="0">
                <a:latin typeface="SAS Monospace"/>
              </a:rPr>
              <a:t>EMPLOYEE_ORGANIZATION                 424          4  12OCT07:14:06:32</a:t>
            </a:r>
          </a:p>
          <a:p>
            <a:r>
              <a:rPr lang="en-US" sz="1600" b="1" dirty="0">
                <a:latin typeface="SAS Monospace"/>
              </a:rPr>
              <a:t>EMPLOYEE_PAYROLL                      424          8  14DEC07:</a:t>
            </a:r>
            <a:r>
              <a:rPr lang="en-US" sz="1600" b="1" dirty="0">
                <a:solidFill>
                  <a:srgbClr val="000000"/>
                </a:solidFill>
                <a:latin typeface="SAS Monospace"/>
              </a:rPr>
              <a:t>08:08:06</a:t>
            </a:r>
          </a:p>
        </p:txBody>
      </p:sp>
    </p:spTree>
    <p:extLst>
      <p:ext uri="{BB962C8B-B14F-4D97-AF65-F5344CB8AC3E}">
        <p14:creationId xmlns:p14="http://schemas.microsoft.com/office/powerpoint/2010/main" val="256878531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Rectangle 5"/>
          <p:cNvSpPr>
            <a:spLocks noGrp="1" noChangeArrowheads="1"/>
          </p:cNvSpPr>
          <p:nvPr>
            <p:ph idx="1"/>
          </p:nvPr>
        </p:nvSpPr>
        <p:spPr>
          <a:xfrm>
            <a:off x="685800" y="609600"/>
            <a:ext cx="7848600" cy="4267200"/>
          </a:xfrm>
        </p:spPr>
        <p:txBody>
          <a:bodyPr/>
          <a:lstStyle/>
          <a:p>
            <a:pPr marL="457200" indent="-457200">
              <a:buFont typeface="+mj-lt"/>
              <a:buAutoNum type="arabicPeriod" startAt="8"/>
              <a:defRPr/>
            </a:pPr>
            <a:r>
              <a:rPr lang="en-US" dirty="0"/>
              <a:t>Which of the following lines of code correctly reference a macro variable?</a:t>
            </a:r>
          </a:p>
          <a:p>
            <a:pPr marL="0" indent="0">
              <a:defRPr/>
            </a:pPr>
            <a:endParaRPr lang="en-US" sz="800" b="1" dirty="0"/>
          </a:p>
          <a:p>
            <a:pPr lvl="1">
              <a:buClr>
                <a:schemeClr val="tx1"/>
              </a:buClr>
              <a:buSzTx/>
              <a:buFont typeface="Wingdings" pitchFamily="2" charset="2"/>
              <a:buAutoNum type="alphaLcPeriod"/>
              <a:defRPr/>
            </a:pPr>
            <a:r>
              <a:rPr lang="en-US" dirty="0"/>
              <a:t>title "The Sales of the &amp;Country Offices";</a:t>
            </a:r>
          </a:p>
          <a:p>
            <a:pPr lvl="1">
              <a:buClr>
                <a:schemeClr val="tx1"/>
              </a:buClr>
              <a:buSzTx/>
              <a:buFont typeface="Wingdings" pitchFamily="2" charset="2"/>
              <a:buAutoNum type="alphaLcPeriod"/>
              <a:defRPr/>
            </a:pPr>
            <a:r>
              <a:rPr lang="en-US" dirty="0"/>
              <a:t>where salary &gt; 'avgSal';</a:t>
            </a:r>
          </a:p>
          <a:p>
            <a:pPr lvl="1">
              <a:buClr>
                <a:schemeClr val="tx1"/>
              </a:buClr>
              <a:buSzTx/>
              <a:buFont typeface="Wingdings" pitchFamily="2" charset="2"/>
              <a:buAutoNum type="alphaLcPeriod"/>
              <a:defRPr/>
            </a:pPr>
            <a:r>
              <a:rPr lang="en-US" dirty="0"/>
              <a:t>title 'The Sales of the &amp;Country Offices';</a:t>
            </a:r>
          </a:p>
          <a:p>
            <a:pPr marL="0" indent="0">
              <a:defRPr/>
            </a:pPr>
            <a:endParaRPr lang="en-US" dirty="0"/>
          </a:p>
        </p:txBody>
      </p:sp>
    </p:spTree>
    <p:extLst>
      <p:ext uri="{BB962C8B-B14F-4D97-AF65-F5344CB8AC3E}">
        <p14:creationId xmlns:p14="http://schemas.microsoft.com/office/powerpoint/2010/main" val="425074317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Rectangle 5"/>
          <p:cNvSpPr>
            <a:spLocks noGrp="1" noChangeArrowheads="1"/>
          </p:cNvSpPr>
          <p:nvPr>
            <p:ph idx="1"/>
          </p:nvPr>
        </p:nvSpPr>
        <p:spPr>
          <a:xfrm>
            <a:off x="685800" y="609600"/>
            <a:ext cx="7848600" cy="4267200"/>
          </a:xfrm>
        </p:spPr>
        <p:txBody>
          <a:bodyPr/>
          <a:lstStyle/>
          <a:p>
            <a:pPr marL="457200" indent="-457200">
              <a:buFont typeface="+mj-lt"/>
              <a:buAutoNum type="arabicPeriod" startAt="9"/>
              <a:defRPr/>
            </a:pPr>
            <a:r>
              <a:rPr lang="en-US" dirty="0"/>
              <a:t>Which of the following statements enable you to view the values of the macro variables without using them in a report? </a:t>
            </a:r>
          </a:p>
          <a:p>
            <a:pPr marL="0" indent="0">
              <a:defRPr/>
            </a:pPr>
            <a:endParaRPr lang="en-US" sz="800" b="1" dirty="0"/>
          </a:p>
          <a:p>
            <a:pPr lvl="1">
              <a:buClr>
                <a:schemeClr val="tx1"/>
              </a:buClr>
              <a:buSzTx/>
              <a:buFont typeface="Wingdings" pitchFamily="2" charset="2"/>
              <a:buAutoNum type="alphaLcPeriod"/>
              <a:defRPr/>
            </a:pPr>
            <a:r>
              <a:rPr lang="en-US" dirty="0"/>
              <a:t>the SYMBOLLOG system option</a:t>
            </a:r>
          </a:p>
          <a:p>
            <a:pPr lvl="1">
              <a:buClr>
                <a:schemeClr val="tx1"/>
              </a:buClr>
              <a:buSzTx/>
              <a:buFont typeface="Wingdings" pitchFamily="2" charset="2"/>
              <a:buAutoNum type="alphaLcPeriod"/>
              <a:defRPr/>
            </a:pPr>
            <a:r>
              <a:rPr lang="en-US" dirty="0"/>
              <a:t>the SYMBOLGEN system option</a:t>
            </a:r>
          </a:p>
          <a:p>
            <a:pPr lvl="1">
              <a:buClr>
                <a:schemeClr val="tx1"/>
              </a:buClr>
              <a:buSzTx/>
              <a:buFont typeface="Wingdings" pitchFamily="2" charset="2"/>
              <a:buAutoNum type="alphaLcPeriod"/>
              <a:defRPr/>
            </a:pPr>
            <a:r>
              <a:rPr lang="en-US" dirty="0"/>
              <a:t>the NOFEEDBACK PROC SQL option</a:t>
            </a:r>
          </a:p>
          <a:p>
            <a:pPr lvl="1">
              <a:buClr>
                <a:schemeClr val="tx1"/>
              </a:buClr>
              <a:buSzTx/>
              <a:buFont typeface="Wingdings" pitchFamily="2" charset="2"/>
              <a:buAutoNum type="alphaLcPeriod"/>
              <a:defRPr/>
            </a:pPr>
            <a:r>
              <a:rPr lang="en-US" dirty="0"/>
              <a:t>the LABEL= option</a:t>
            </a:r>
          </a:p>
          <a:p>
            <a:pPr marL="0" indent="0">
              <a:defRPr/>
            </a:pPr>
            <a:endParaRPr lang="en-US" dirty="0"/>
          </a:p>
        </p:txBody>
      </p:sp>
    </p:spTree>
    <p:extLst>
      <p:ext uri="{BB962C8B-B14F-4D97-AF65-F5344CB8AC3E}">
        <p14:creationId xmlns:p14="http://schemas.microsoft.com/office/powerpoint/2010/main" val="409265054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Rectangle 5"/>
          <p:cNvSpPr>
            <a:spLocks noGrp="1" noChangeArrowheads="1"/>
          </p:cNvSpPr>
          <p:nvPr>
            <p:ph idx="1"/>
          </p:nvPr>
        </p:nvSpPr>
        <p:spPr>
          <a:xfrm>
            <a:off x="685800" y="609600"/>
            <a:ext cx="7848600" cy="4267200"/>
          </a:xfrm>
        </p:spPr>
        <p:txBody>
          <a:bodyPr/>
          <a:lstStyle/>
          <a:p>
            <a:pPr marL="457200" indent="-457200">
              <a:buFont typeface="+mj-lt"/>
              <a:buAutoNum type="arabicPeriod" startAt="9"/>
              <a:defRPr/>
            </a:pPr>
            <a:r>
              <a:rPr lang="en-US" dirty="0"/>
              <a:t>Which of the following statements enable you to view the values of the macro variables without using them in a report? </a:t>
            </a:r>
          </a:p>
          <a:p>
            <a:pPr marL="0" indent="0">
              <a:defRPr/>
            </a:pPr>
            <a:endParaRPr lang="en-US" sz="800" b="1" dirty="0"/>
          </a:p>
          <a:p>
            <a:pPr lvl="1">
              <a:buClr>
                <a:schemeClr val="tx1"/>
              </a:buClr>
              <a:buSzTx/>
              <a:buFont typeface="Wingdings" pitchFamily="2" charset="2"/>
              <a:buAutoNum type="alphaLcPeriod"/>
              <a:defRPr/>
            </a:pPr>
            <a:r>
              <a:rPr lang="en-US" dirty="0"/>
              <a:t>the SYMBOLLOG system option</a:t>
            </a:r>
          </a:p>
          <a:p>
            <a:pPr lvl="1">
              <a:buClr>
                <a:schemeClr val="tx1"/>
              </a:buClr>
              <a:buSzTx/>
              <a:buFont typeface="Wingdings" pitchFamily="2" charset="2"/>
              <a:buAutoNum type="alphaLcPeriod"/>
              <a:defRPr/>
            </a:pPr>
            <a:r>
              <a:rPr lang="en-US" dirty="0">
                <a:solidFill>
                  <a:schemeClr val="tx1"/>
                </a:solidFill>
              </a:rPr>
              <a:t>the SYMBOLGEN system option</a:t>
            </a:r>
          </a:p>
          <a:p>
            <a:pPr lvl="1">
              <a:buClr>
                <a:schemeClr val="tx1"/>
              </a:buClr>
              <a:buSzTx/>
              <a:buFont typeface="Wingdings" pitchFamily="2" charset="2"/>
              <a:buAutoNum type="alphaLcPeriod"/>
              <a:defRPr/>
            </a:pPr>
            <a:r>
              <a:rPr lang="en-US" dirty="0"/>
              <a:t>the NOFEEDBACK PROC SQL option</a:t>
            </a:r>
          </a:p>
          <a:p>
            <a:pPr lvl="1">
              <a:buClr>
                <a:schemeClr val="tx1"/>
              </a:buClr>
              <a:buSzTx/>
              <a:buFont typeface="Wingdings" pitchFamily="2" charset="2"/>
              <a:buAutoNum type="alphaLcPeriod"/>
              <a:defRPr/>
            </a:pPr>
            <a:r>
              <a:rPr lang="en-US" dirty="0"/>
              <a:t>the LABEL= option</a:t>
            </a:r>
          </a:p>
          <a:p>
            <a:pPr marL="0" indent="0">
              <a:defRPr/>
            </a:pPr>
            <a:endParaRPr lang="en-US" dirty="0"/>
          </a:p>
        </p:txBody>
      </p:sp>
      <p:sp>
        <p:nvSpPr>
          <p:cNvPr id="3" name="Oval 2"/>
          <p:cNvSpPr/>
          <p:nvPr/>
        </p:nvSpPr>
        <p:spPr bwMode="auto">
          <a:xfrm>
            <a:off x="646044" y="2316232"/>
            <a:ext cx="476250" cy="476250"/>
          </a:xfrm>
          <a:prstGeom prst="ellipse">
            <a:avLst/>
          </a:prstGeom>
          <a:noFill/>
          <a:ln w="3810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7357" dir="2700000" rotWithShape="0">
                    <a:scrgbClr r="0" g="0" b="0"/>
                  </a:outerShdw>
                </a:effectLst>
              </a14:hiddenEffects>
            </a:ext>
          </a:extLst>
        </p:spPr>
        <p:txBody>
          <a:bodyPr rot="0" spcFirstLastPara="0" vert="horz" wrap="none" lIns="88900" tIns="88900" rIns="88900" bIns="88900" numCol="1" spcCol="0" rtlCol="0" fromWordArt="0" anchor="ctr" anchorCtr="0" forceAA="0" compatLnSpc="1">
            <a:prstTxWarp prst="textNoShape">
              <a:avLst/>
            </a:prstTxWarp>
            <a:noAutofit/>
          </a:bodyPr>
          <a:lstStyle>
            <a:defPPr>
              <a:defRPr lang="en-US"/>
            </a:defPPr>
            <a:lvl1pPr algn="l" rtl="0" eaLnBrk="0" fontAlgn="base" hangingPunct="0">
              <a:spcBef>
                <a:spcPct val="0"/>
              </a:spcBef>
              <a:spcAft>
                <a:spcPct val="0"/>
              </a:spcAft>
              <a:buNone/>
              <a:defRPr kumimoji="0" lang="en-US" sz="2400" b="0" i="0" u="none" kern="1200" baseline="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buNone/>
              <a:defRPr kumimoji="0" lang="en-US" sz="2400" b="0" i="0" u="none" kern="1200" baseline="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buNone/>
              <a:defRPr kumimoji="0" lang="en-US" sz="2400" b="0" i="0" u="none" kern="1200" baseline="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buNone/>
              <a:defRPr kumimoji="0" lang="en-US" sz="2400" b="0" i="0" u="none" kern="1200" baseline="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buNone/>
              <a:defRPr kumimoji="0" lang="en-US" sz="2400" b="0" i="0" u="none" kern="1200" baseline="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itchFamily="34" charset="0"/>
                <a:ea typeface="+mn-ea"/>
                <a:cs typeface="+mn-cs"/>
              </a:defRPr>
            </a:lvl6pPr>
            <a:lvl7pPr marL="2743200" algn="l" defTabSz="914400" rtl="0" eaLnBrk="1" latinLnBrk="0" hangingPunct="1">
              <a:defRPr sz="2400" kern="1200">
                <a:solidFill>
                  <a:schemeClr val="tx1"/>
                </a:solidFill>
                <a:latin typeface="Arial" pitchFamily="34" charset="0"/>
                <a:ea typeface="+mn-ea"/>
                <a:cs typeface="+mn-cs"/>
              </a:defRPr>
            </a:lvl7pPr>
            <a:lvl8pPr marL="3200400" algn="l" defTabSz="914400" rtl="0" eaLnBrk="1" latinLnBrk="0" hangingPunct="1">
              <a:defRPr sz="2400" kern="1200">
                <a:solidFill>
                  <a:schemeClr val="tx1"/>
                </a:solidFill>
                <a:latin typeface="Arial" pitchFamily="34" charset="0"/>
                <a:ea typeface="+mn-ea"/>
                <a:cs typeface="+mn-cs"/>
              </a:defRPr>
            </a:lvl8pPr>
            <a:lvl9pPr marL="3657600" algn="l" defTabSz="914400" rtl="0" eaLnBrk="1" latinLnBrk="0" hangingPunct="1">
              <a:defRPr sz="2400" kern="1200">
                <a:solidFill>
                  <a:schemeClr val="tx1"/>
                </a:solidFill>
                <a:latin typeface="Arial" pitchFamily="34" charset="0"/>
                <a:ea typeface="+mn-ea"/>
                <a:cs typeface="+mn-cs"/>
              </a:defRPr>
            </a:lvl9pPr>
          </a:lstStyle>
          <a:p>
            <a:r>
              <a:rPr lang="en-US" sz="2000">
                <a:solidFill>
                  <a:srgbClr val="000000"/>
                </a:solidFill>
              </a:rPr>
              <a:t> </a:t>
            </a:r>
          </a:p>
        </p:txBody>
      </p:sp>
    </p:spTree>
    <p:extLst>
      <p:ext uri="{BB962C8B-B14F-4D97-AF65-F5344CB8AC3E}">
        <p14:creationId xmlns:p14="http://schemas.microsoft.com/office/powerpoint/2010/main" val="191301533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Rectangle 5"/>
          <p:cNvSpPr>
            <a:spLocks noGrp="1" noChangeArrowheads="1"/>
          </p:cNvSpPr>
          <p:nvPr>
            <p:ph idx="1"/>
          </p:nvPr>
        </p:nvSpPr>
        <p:spPr>
          <a:xfrm>
            <a:off x="685800" y="609600"/>
            <a:ext cx="7848600" cy="4267200"/>
          </a:xfrm>
        </p:spPr>
        <p:txBody>
          <a:bodyPr/>
          <a:lstStyle/>
          <a:p>
            <a:pPr marL="457200" indent="-457200">
              <a:buFont typeface="+mj-lt"/>
              <a:buAutoNum type="arabicPeriod" startAt="10"/>
              <a:defRPr/>
            </a:pPr>
            <a:r>
              <a:rPr lang="en-US" dirty="0"/>
              <a:t>Which of these queries would place one value from the first row returned by the SQL query into a macro variable?</a:t>
            </a:r>
          </a:p>
          <a:p>
            <a:pPr marL="0" indent="0">
              <a:defRPr/>
            </a:pPr>
            <a:endParaRPr lang="en-US" sz="800" b="1" dirty="0"/>
          </a:p>
          <a:p>
            <a:pPr lvl="1">
              <a:buClr>
                <a:schemeClr val="tx1"/>
              </a:buClr>
              <a:buSzTx/>
              <a:buFont typeface="Wingdings" pitchFamily="2" charset="2"/>
              <a:buAutoNum type="alphaLcPeriod"/>
              <a:defRPr/>
            </a:pPr>
            <a:r>
              <a:rPr lang="en-US" sz="2000" dirty="0"/>
              <a:t>proc </a:t>
            </a:r>
            <a:r>
              <a:rPr lang="en-US" sz="2000"/>
              <a:t>sql noprint;</a:t>
            </a:r>
            <a:br>
              <a:rPr lang="en-US" sz="2000" dirty="0"/>
            </a:br>
            <a:r>
              <a:rPr lang="en-US" sz="2000" dirty="0"/>
              <a:t>select avg(Salary) into :MeanSalary</a:t>
            </a:r>
            <a:br>
              <a:rPr lang="en-US" sz="2000" dirty="0"/>
            </a:br>
            <a:r>
              <a:rPr lang="en-US" sz="2000" dirty="0"/>
              <a:t>      from store.employee;</a:t>
            </a:r>
            <a:br>
              <a:rPr lang="en-US" sz="2000" dirty="0"/>
            </a:br>
            <a:r>
              <a:rPr lang="en-US" sz="2000" dirty="0"/>
              <a:t>quit;</a:t>
            </a:r>
          </a:p>
          <a:p>
            <a:pPr lvl="1">
              <a:buClr>
                <a:schemeClr val="tx1"/>
              </a:buClr>
              <a:buSzTx/>
              <a:buFont typeface="Wingdings" pitchFamily="2" charset="2"/>
              <a:buAutoNum type="alphaLcPeriod"/>
              <a:defRPr/>
            </a:pPr>
            <a:r>
              <a:rPr lang="en-US" sz="2000" dirty="0"/>
              <a:t>proc </a:t>
            </a:r>
            <a:r>
              <a:rPr lang="en-US" sz="2000"/>
              <a:t>sql noprint;</a:t>
            </a:r>
            <a:br>
              <a:rPr lang="en-US" sz="2000" dirty="0"/>
            </a:br>
            <a:r>
              <a:rPr lang="en-US" sz="2000" dirty="0"/>
              <a:t>select avg(Salary), Date  into :MeanSalary, :DueDate</a:t>
            </a:r>
            <a:br>
              <a:rPr lang="en-US" sz="2000" dirty="0"/>
            </a:br>
            <a:r>
              <a:rPr lang="en-US" sz="2000" dirty="0"/>
              <a:t>      from store.employee;</a:t>
            </a:r>
            <a:br>
              <a:rPr lang="en-US" sz="2000" dirty="0"/>
            </a:br>
            <a:r>
              <a:rPr lang="en-US" sz="2000" dirty="0"/>
              <a:t>quit;</a:t>
            </a:r>
          </a:p>
          <a:p>
            <a:pPr lvl="1">
              <a:buClr>
                <a:schemeClr val="tx1"/>
              </a:buClr>
              <a:buSzTx/>
              <a:buFont typeface="Wingdings" pitchFamily="2" charset="2"/>
              <a:buAutoNum type="alphaLcPeriod"/>
              <a:defRPr/>
            </a:pPr>
            <a:r>
              <a:rPr lang="en-US" sz="2000" dirty="0"/>
              <a:t>proc </a:t>
            </a:r>
            <a:r>
              <a:rPr lang="en-US" sz="2000"/>
              <a:t>sql noprint;</a:t>
            </a:r>
            <a:endParaRPr lang="en-US" sz="2000" dirty="0"/>
          </a:p>
          <a:p>
            <a:pPr marL="117475" lvl="1" indent="0">
              <a:buClr>
                <a:schemeClr val="tx1"/>
              </a:buClr>
              <a:buSzTx/>
              <a:buNone/>
              <a:defRPr/>
            </a:pPr>
            <a:r>
              <a:rPr lang="en-US" sz="2000" dirty="0"/>
              <a:t>     select No, Street, City, State, Zip, Country</a:t>
            </a:r>
            <a:br>
              <a:rPr lang="en-US" sz="2000" dirty="0"/>
            </a:br>
            <a:r>
              <a:rPr lang="en-US" sz="2000" dirty="0"/>
              <a:t>                 into :Address1-:Address6 </a:t>
            </a:r>
          </a:p>
          <a:p>
            <a:pPr marL="117475" lvl="1" indent="0">
              <a:buClr>
                <a:schemeClr val="tx1"/>
              </a:buClr>
              <a:buSzTx/>
              <a:buNone/>
              <a:defRPr/>
            </a:pPr>
            <a:r>
              <a:rPr lang="en-US" sz="2000" dirty="0"/>
              <a:t>        from store.employee;</a:t>
            </a:r>
          </a:p>
          <a:p>
            <a:pPr marL="117475" lvl="1" indent="0">
              <a:buClr>
                <a:schemeClr val="tx1"/>
              </a:buClr>
              <a:buSzTx/>
              <a:buNone/>
              <a:defRPr/>
            </a:pPr>
            <a:r>
              <a:rPr lang="en-US" sz="2000" dirty="0"/>
              <a:t>     quit;</a:t>
            </a:r>
          </a:p>
        </p:txBody>
      </p:sp>
    </p:spTree>
    <p:extLst>
      <p:ext uri="{BB962C8B-B14F-4D97-AF65-F5344CB8AC3E}">
        <p14:creationId xmlns:p14="http://schemas.microsoft.com/office/powerpoint/2010/main" val="120553947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Rectangle 5"/>
          <p:cNvSpPr>
            <a:spLocks noGrp="1" noChangeArrowheads="1"/>
          </p:cNvSpPr>
          <p:nvPr>
            <p:ph idx="1"/>
          </p:nvPr>
        </p:nvSpPr>
        <p:spPr>
          <a:xfrm>
            <a:off x="685800" y="609600"/>
            <a:ext cx="7848600" cy="4267200"/>
          </a:xfrm>
        </p:spPr>
        <p:txBody>
          <a:bodyPr/>
          <a:lstStyle/>
          <a:p>
            <a:pPr marL="457200" indent="-457200">
              <a:buFont typeface="+mj-lt"/>
              <a:buAutoNum type="arabicPeriod" startAt="10"/>
              <a:defRPr/>
            </a:pPr>
            <a:r>
              <a:rPr lang="en-US" dirty="0"/>
              <a:t>Which of these queries would place one value from the first row returned by the SQL query into a macro variable?</a:t>
            </a:r>
          </a:p>
          <a:p>
            <a:pPr marL="0" indent="0">
              <a:defRPr/>
            </a:pPr>
            <a:endParaRPr lang="en-US" sz="800" b="1" dirty="0"/>
          </a:p>
          <a:p>
            <a:pPr lvl="1">
              <a:buClr>
                <a:schemeClr val="tx1"/>
              </a:buClr>
              <a:buSzTx/>
              <a:buFont typeface="Wingdings" pitchFamily="2" charset="2"/>
              <a:buAutoNum type="alphaLcPeriod"/>
              <a:defRPr/>
            </a:pPr>
            <a:r>
              <a:rPr lang="en-US" sz="2000" dirty="0">
                <a:solidFill>
                  <a:schemeClr val="tx1"/>
                </a:solidFill>
              </a:rPr>
              <a:t>proc </a:t>
            </a:r>
            <a:r>
              <a:rPr lang="en-US" sz="2000" dirty="0" err="1">
                <a:solidFill>
                  <a:schemeClr val="tx1"/>
                </a:solidFill>
              </a:rPr>
              <a:t>sql</a:t>
            </a:r>
            <a:r>
              <a:rPr lang="en-US" sz="2000" dirty="0">
                <a:solidFill>
                  <a:schemeClr val="tx1"/>
                </a:solidFill>
              </a:rPr>
              <a:t> </a:t>
            </a:r>
            <a:r>
              <a:rPr lang="en-US" sz="2000" dirty="0" err="1">
                <a:solidFill>
                  <a:schemeClr val="tx1"/>
                </a:solidFill>
              </a:rPr>
              <a:t>noprint</a:t>
            </a:r>
            <a:r>
              <a:rPr lang="en-US" sz="2000" dirty="0">
                <a:solidFill>
                  <a:schemeClr val="tx1"/>
                </a:solidFill>
              </a:rPr>
              <a:t>;</a:t>
            </a:r>
            <a:br>
              <a:rPr lang="en-US" sz="2000" dirty="0">
                <a:solidFill>
                  <a:schemeClr val="tx1"/>
                </a:solidFill>
              </a:rPr>
            </a:br>
            <a:r>
              <a:rPr lang="en-US" sz="2000" dirty="0">
                <a:solidFill>
                  <a:schemeClr val="tx1"/>
                </a:solidFill>
              </a:rPr>
              <a:t>select avg(Salary) into :MeanSalary</a:t>
            </a:r>
            <a:br>
              <a:rPr lang="en-US" sz="2000" dirty="0">
                <a:solidFill>
                  <a:schemeClr val="tx1"/>
                </a:solidFill>
              </a:rPr>
            </a:br>
            <a:r>
              <a:rPr lang="en-US" sz="2000" dirty="0">
                <a:solidFill>
                  <a:schemeClr val="tx1"/>
                </a:solidFill>
              </a:rPr>
              <a:t>      from store.employee;</a:t>
            </a:r>
            <a:br>
              <a:rPr lang="en-US" sz="2000" dirty="0">
                <a:solidFill>
                  <a:schemeClr val="tx1"/>
                </a:solidFill>
              </a:rPr>
            </a:br>
            <a:r>
              <a:rPr lang="en-US" sz="2000" dirty="0">
                <a:solidFill>
                  <a:schemeClr val="tx1"/>
                </a:solidFill>
              </a:rPr>
              <a:t>quit;</a:t>
            </a:r>
          </a:p>
          <a:p>
            <a:pPr lvl="1">
              <a:buClr>
                <a:schemeClr val="tx1"/>
              </a:buClr>
              <a:buSzTx/>
              <a:buFont typeface="Wingdings" pitchFamily="2" charset="2"/>
              <a:buAutoNum type="alphaLcPeriod"/>
              <a:defRPr/>
            </a:pPr>
            <a:r>
              <a:rPr lang="en-US" sz="2000" dirty="0"/>
              <a:t>proc </a:t>
            </a:r>
            <a:r>
              <a:rPr lang="en-US" sz="2000" dirty="0" err="1"/>
              <a:t>sql</a:t>
            </a:r>
            <a:r>
              <a:rPr lang="en-US" sz="2000" dirty="0"/>
              <a:t> </a:t>
            </a:r>
            <a:r>
              <a:rPr lang="en-US" sz="2000" dirty="0" err="1"/>
              <a:t>noprint</a:t>
            </a:r>
            <a:r>
              <a:rPr lang="en-US" sz="2000" dirty="0"/>
              <a:t>;</a:t>
            </a:r>
            <a:br>
              <a:rPr lang="en-US" sz="2000" dirty="0"/>
            </a:br>
            <a:r>
              <a:rPr lang="en-US" sz="2000" dirty="0"/>
              <a:t>select avg(Salary), Date  into :MeanSalary, :DueDate</a:t>
            </a:r>
            <a:br>
              <a:rPr lang="en-US" sz="2000" dirty="0"/>
            </a:br>
            <a:r>
              <a:rPr lang="en-US" sz="2000" dirty="0"/>
              <a:t>      from store.employee;</a:t>
            </a:r>
            <a:br>
              <a:rPr lang="en-US" sz="2000" dirty="0"/>
            </a:br>
            <a:r>
              <a:rPr lang="en-US" sz="2000" dirty="0"/>
              <a:t>quit;</a:t>
            </a:r>
          </a:p>
          <a:p>
            <a:pPr lvl="1">
              <a:buClr>
                <a:schemeClr val="tx1"/>
              </a:buClr>
              <a:buSzTx/>
              <a:buFont typeface="Wingdings" pitchFamily="2" charset="2"/>
              <a:buAutoNum type="alphaLcPeriod"/>
              <a:defRPr/>
            </a:pPr>
            <a:r>
              <a:rPr lang="en-US" sz="2000" dirty="0"/>
              <a:t>proc </a:t>
            </a:r>
            <a:r>
              <a:rPr lang="en-US" sz="2000" dirty="0" err="1"/>
              <a:t>sql</a:t>
            </a:r>
            <a:r>
              <a:rPr lang="en-US" sz="2000" dirty="0"/>
              <a:t> </a:t>
            </a:r>
            <a:r>
              <a:rPr lang="en-US" sz="2000" dirty="0" err="1"/>
              <a:t>noprint</a:t>
            </a:r>
            <a:r>
              <a:rPr lang="en-US" sz="2000" dirty="0"/>
              <a:t>;</a:t>
            </a:r>
          </a:p>
          <a:p>
            <a:pPr marL="117475" lvl="1" indent="0">
              <a:buClr>
                <a:schemeClr val="tx1"/>
              </a:buClr>
              <a:buSzTx/>
              <a:buNone/>
              <a:defRPr/>
            </a:pPr>
            <a:r>
              <a:rPr lang="en-US" sz="2000" dirty="0"/>
              <a:t>     select No, Street, City, State, Zip, Country</a:t>
            </a:r>
            <a:br>
              <a:rPr lang="en-US" sz="2000" dirty="0"/>
            </a:br>
            <a:r>
              <a:rPr lang="en-US" sz="2000" dirty="0"/>
              <a:t>                 into :Address1-:Address6 </a:t>
            </a:r>
          </a:p>
          <a:p>
            <a:pPr marL="117475" lvl="1" indent="0">
              <a:buClr>
                <a:schemeClr val="tx1"/>
              </a:buClr>
              <a:buSzTx/>
              <a:buNone/>
              <a:defRPr/>
            </a:pPr>
            <a:r>
              <a:rPr lang="en-US" sz="2000" dirty="0"/>
              <a:t>        from store.employee;</a:t>
            </a:r>
          </a:p>
          <a:p>
            <a:pPr marL="117475" lvl="1" indent="0">
              <a:buClr>
                <a:schemeClr val="tx1"/>
              </a:buClr>
              <a:buSzTx/>
              <a:buNone/>
              <a:defRPr/>
            </a:pPr>
            <a:r>
              <a:rPr lang="en-US" sz="2000" dirty="0"/>
              <a:t>     quit;</a:t>
            </a:r>
          </a:p>
          <a:p>
            <a:pPr marL="0" lvl="1" indent="0">
              <a:buClr>
                <a:schemeClr val="tx1"/>
              </a:buClr>
              <a:buSzTx/>
              <a:buNone/>
              <a:defRPr/>
            </a:pPr>
            <a:r>
              <a:rPr lang="en-US" sz="2000" b="1" dirty="0"/>
              <a:t>The INTO clause creates one macro variable and assigns the value from the first column of the first row of the query result.</a:t>
            </a:r>
          </a:p>
          <a:p>
            <a:pPr marL="117475" lvl="1" indent="0">
              <a:buClr>
                <a:schemeClr val="tx1"/>
              </a:buClr>
              <a:buSzTx/>
              <a:buNone/>
              <a:defRPr/>
            </a:pPr>
            <a:endParaRPr lang="en-US" sz="2000" dirty="0"/>
          </a:p>
        </p:txBody>
      </p:sp>
      <p:sp>
        <p:nvSpPr>
          <p:cNvPr id="3" name="Oval 2"/>
          <p:cNvSpPr/>
          <p:nvPr/>
        </p:nvSpPr>
        <p:spPr bwMode="auto">
          <a:xfrm>
            <a:off x="646044" y="1849091"/>
            <a:ext cx="476250" cy="476250"/>
          </a:xfrm>
          <a:prstGeom prst="ellipse">
            <a:avLst/>
          </a:prstGeom>
          <a:noFill/>
          <a:ln w="3810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7357" dir="2700000" rotWithShape="0">
                    <a:scrgbClr r="0" g="0" b="0"/>
                  </a:outerShdw>
                </a:effectLst>
              </a14:hiddenEffects>
            </a:ext>
          </a:extLst>
        </p:spPr>
        <p:txBody>
          <a:bodyPr rot="0" spcFirstLastPara="0" vert="horz" wrap="none" lIns="88900" tIns="88900" rIns="88900" bIns="88900" numCol="1" spcCol="0" rtlCol="0" fromWordArt="0" anchor="ctr" anchorCtr="0" forceAA="0" compatLnSpc="1">
            <a:prstTxWarp prst="textNoShape">
              <a:avLst/>
            </a:prstTxWarp>
            <a:noAutofit/>
          </a:bodyPr>
          <a:lstStyle>
            <a:defPPr>
              <a:defRPr lang="en-US"/>
            </a:defPPr>
            <a:lvl1pPr algn="l" rtl="0" eaLnBrk="0" fontAlgn="base" hangingPunct="0">
              <a:spcBef>
                <a:spcPct val="0"/>
              </a:spcBef>
              <a:spcAft>
                <a:spcPct val="0"/>
              </a:spcAft>
              <a:buNone/>
              <a:defRPr kumimoji="0" lang="en-US" sz="2400" b="0" i="0" u="none" kern="1200" baseline="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buNone/>
              <a:defRPr kumimoji="0" lang="en-US" sz="2400" b="0" i="0" u="none" kern="1200" baseline="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buNone/>
              <a:defRPr kumimoji="0" lang="en-US" sz="2400" b="0" i="0" u="none" kern="1200" baseline="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buNone/>
              <a:defRPr kumimoji="0" lang="en-US" sz="2400" b="0" i="0" u="none" kern="1200" baseline="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buNone/>
              <a:defRPr kumimoji="0" lang="en-US" sz="2400" b="0" i="0" u="none" kern="1200" baseline="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itchFamily="34" charset="0"/>
                <a:ea typeface="+mn-ea"/>
                <a:cs typeface="+mn-cs"/>
              </a:defRPr>
            </a:lvl6pPr>
            <a:lvl7pPr marL="2743200" algn="l" defTabSz="914400" rtl="0" eaLnBrk="1" latinLnBrk="0" hangingPunct="1">
              <a:defRPr sz="2400" kern="1200">
                <a:solidFill>
                  <a:schemeClr val="tx1"/>
                </a:solidFill>
                <a:latin typeface="Arial" pitchFamily="34" charset="0"/>
                <a:ea typeface="+mn-ea"/>
                <a:cs typeface="+mn-cs"/>
              </a:defRPr>
            </a:lvl7pPr>
            <a:lvl8pPr marL="3200400" algn="l" defTabSz="914400" rtl="0" eaLnBrk="1" latinLnBrk="0" hangingPunct="1">
              <a:defRPr sz="2400" kern="1200">
                <a:solidFill>
                  <a:schemeClr val="tx1"/>
                </a:solidFill>
                <a:latin typeface="Arial" pitchFamily="34" charset="0"/>
                <a:ea typeface="+mn-ea"/>
                <a:cs typeface="+mn-cs"/>
              </a:defRPr>
            </a:lvl8pPr>
            <a:lvl9pPr marL="3657600" algn="l" defTabSz="914400" rtl="0" eaLnBrk="1" latinLnBrk="0" hangingPunct="1">
              <a:defRPr sz="2400" kern="1200">
                <a:solidFill>
                  <a:schemeClr val="tx1"/>
                </a:solidFill>
                <a:latin typeface="Arial" pitchFamily="34" charset="0"/>
                <a:ea typeface="+mn-ea"/>
                <a:cs typeface="+mn-cs"/>
              </a:defRPr>
            </a:lvl9pPr>
          </a:lstStyle>
          <a:p>
            <a:r>
              <a:rPr lang="en-US" sz="2000">
                <a:solidFill>
                  <a:srgbClr val="000000"/>
                </a:solidFill>
              </a:rPr>
              <a:t> </a:t>
            </a:r>
          </a:p>
        </p:txBody>
      </p:sp>
    </p:spTree>
    <p:extLst>
      <p:ext uri="{BB962C8B-B14F-4D97-AF65-F5344CB8AC3E}">
        <p14:creationId xmlns:p14="http://schemas.microsoft.com/office/powerpoint/2010/main" val="330581625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MPROD_NEXTUNIQUEID" val="10010"/>
  <p:tag name="STYLEVERSION" val="2010JUL"/>
  <p:tag name="STANDARDSLIDESUPDATE" val="CDS_2010"/>
  <p:tag name="CHAPTERNUMBER" val="8"/>
  <p:tag name="SECTIONLABEL" val="Section"/>
  <p:tag name="APPENDIXLABEL" val="Appendix"/>
  <p:tag name="APPENDIXSTART" val="31"/>
  <p:tag name="NOTESTAGS" val=""/>
  <p:tag name="CHAPTERTITLE" val="Advanced PROC SQL Features"/>
  <p:tag name="CHAPTERHEADING" val="Chapter 8"/>
  <p:tag name="CHAPTERLABEL" val="Chapter"/>
  <p:tag name="PPTADDIN" val="C:\Program Files (x86)\PowerServ2\Templates\CDSPptAddin_2015.ppa"/>
  <p:tag name="PPTOBJECTDEFINITION" val="CDS"/>
  <p:tag name="MMPROD_UIDATA" val="&lt;database version=&quot;9.0&quot;&gt;&lt;object type=&quot;1&quot; unique_id=&quot;10001&quot;&gt;&lt;object type=&quot;8&quot; unique_id=&quot;10710&quot;&gt;&lt;/object&gt;&lt;object type=&quot;2&quot; unique_id=&quot;10711&quot;&gt;&lt;object type=&quot;3&quot; unique_id=&quot;10761&quot;&gt;&lt;property id=&quot;20148&quot; value=&quot;5&quot;/&gt;&lt;property id=&quot;20300&quot; value=&quot;Slide 48 - &amp;quot;SAS Macro Facility Overview&amp;quot;&quot;/&gt;&lt;property id=&quot;20307&quot; value=&quot;289&quot;/&gt;&lt;/object&gt;&lt;object type=&quot;3&quot; unique_id=&quot;10763&quot;&gt;&lt;property id=&quot;20148&quot; value=&quot;5&quot;/&gt;&lt;property id=&quot;20300&quot; value=&quot;Slide 49 - &amp;quot;Macro Variables&amp;quot;&quot;/&gt;&lt;property id=&quot;20307&quot; value=&quot;401&quot;/&gt;&lt;/object&gt;&lt;object type=&quot;3&quot; unique_id=&quot;10765&quot;&gt;&lt;property id=&quot;20148&quot; value=&quot;5&quot;/&gt;&lt;property id=&quot;20300&quot; value=&quot;Slide 51 - &amp;quot;Creating Macro Variables: %LET Statement&amp;quot;&quot;/&gt;&lt;property id=&quot;20307&quot; value=&quot;290&quot;/&gt;&lt;/object&gt;&lt;object type=&quot;3&quot; unique_id=&quot;10767&quot;&gt;&lt;property id=&quot;20148&quot; value=&quot;5&quot;/&gt;&lt;property id=&quot;20300&quot; value=&quot;Slide 52 - &amp;quot;Creating Macro Variables: %LET Statement&amp;quot;&quot;/&gt;&lt;property id=&quot;20307&quot; value=&quot;291&quot;/&gt;&lt;/object&gt;&lt;object type=&quot;3&quot; unique_id=&quot;10768&quot;&gt;&lt;property id=&quot;20148&quot; value=&quot;5&quot;/&gt;&lt;property id=&quot;20300&quot; value=&quot;Slide 53 - &amp;quot;Referencing Macro Variables&amp;quot;&quot;/&gt;&lt;property id=&quot;20307&quot; value=&quot;385&quot;/&gt;&lt;/object&gt;&lt;object type=&quot;3&quot; unique_id=&quot;10769&quot;&gt;&lt;property id=&quot;20148&quot; value=&quot;5&quot;/&gt;&lt;property id=&quot;20300&quot; value=&quot;Slide 55 - &amp;quot;Resolving Symbolic References&amp;quot;&quot;/&gt;&lt;property id=&quot;20307&quot; value=&quot;384&quot;/&gt;&lt;/object&gt;&lt;object type=&quot;3&quot; unique_id=&quot;10770&quot;&gt;&lt;property id=&quot;20148&quot; value=&quot;5&quot;/&gt;&lt;property id=&quot;20300&quot; value=&quot;Slide 56 - &amp;quot;Resolving Symbolic References&amp;quot;&quot;/&gt;&lt;property id=&quot;20307&quot; value=&quot;414&quot;/&gt;&lt;/object&gt;&lt;object type=&quot;3&quot; unique_id=&quot;10771&quot;&gt;&lt;property id=&quot;20148&quot; value=&quot;5&quot;/&gt;&lt;property id=&quot;20300&quot; value=&quot;Slide 57 - &amp;quot;Resolving Symbolic References&amp;quot;&quot;/&gt;&lt;property id=&quot;20307&quot; value=&quot;415&quot;/&gt;&lt;/object&gt;&lt;object type=&quot;3&quot; unique_id=&quot;10774&quot;&gt;&lt;property id=&quot;20148&quot; value=&quot;5&quot;/&gt;&lt;property id=&quot;20300&quot; value=&quot;Slide 64 - &amp;quot;Displaying Macro Variable Values&amp;quot;&quot;/&gt;&lt;property id=&quot;20307&quot; value=&quot;386&quot;/&gt;&lt;/object&gt;&lt;object type=&quot;3&quot; unique_id=&quot;10775&quot;&gt;&lt;property id=&quot;20148&quot; value=&quot;5&quot;/&gt;&lt;property id=&quot;20300&quot; value=&quot;Slide 65 - &amp;quot;Displaying Macro Variable Values&amp;quot;&quot;/&gt;&lt;property id=&quot;20307&quot; value=&quot;294&quot;/&gt;&lt;/object&gt;&lt;object type=&quot;3&quot; unique_id=&quot;10776&quot;&gt;&lt;property id=&quot;20148&quot; value=&quot;5&quot;/&gt;&lt;property id=&quot;20300&quot; value=&quot;Slide 66 - &amp;quot;Validating Macro Variable Resolution&amp;quot;&quot;/&gt;&lt;property id=&quot;20307&quot; value=&quot;295&quot;/&gt;&lt;/object&gt;&lt;object type=&quot;3&quot; unique_id=&quot;10777&quot;&gt;&lt;property id=&quot;20148&quot; value=&quot;5&quot;/&gt;&lt;property id=&quot;20300&quot; value=&quot;Slide 67 - &amp;quot;Viewing the Log&amp;quot;&quot;/&gt;&lt;property id=&quot;20307&quot; value=&quot;387&quot;/&gt;&lt;/object&gt;&lt;object type=&quot;3&quot; unique_id=&quot;10778&quot;&gt;&lt;property id=&quot;20148&quot; value=&quot;5&quot;/&gt;&lt;property id=&quot;20300&quot; value=&quot;Slide 68 - &amp;quot;Viewing the Output&amp;quot;&quot;/&gt;&lt;property id=&quot;20307&quot; value=&quot;389&quot;/&gt;&lt;/object&gt;&lt;object type=&quot;3&quot; unique_id=&quot;10779&quot;&gt;&lt;property id=&quot;20148&quot; value=&quot;5&quot;/&gt;&lt;property id=&quot;20300&quot; value=&quot;Slide 70 - &amp;quot;Creating Macro Variables with PROC SQL &amp;quot;&quot;/&gt;&lt;property id=&quot;20307&quot; value=&quot;297&quot;/&gt;&lt;/object&gt;&lt;object type=&quot;3&quot; unique_id=&quot;10780&quot;&gt;&lt;property id=&quot;20148&quot; value=&quot;5&quot;/&gt;&lt;property id=&quot;20300&quot; value=&quot;Slide 72 - &amp;quot;Creating Macro Variables: Syntax 1&amp;quot;&quot;/&gt;&lt;property id=&quot;20307&quot; value=&quot;298&quot;/&gt;&lt;/object&gt;&lt;object type=&quot;3&quot; unique_id=&quot;10782&quot;&gt;&lt;property id=&quot;20148&quot; value=&quot;5&quot;/&gt;&lt;property id=&quot;20300&quot; value=&quot;Slide 79 - &amp;quot;Creating Multiple Macro Variables: Syntax 1&amp;quot;&quot;/&gt;&lt;property id=&quot;20307&quot; value=&quot;300&quot;/&gt;&lt;/object&gt;&lt;object type=&quot;3&quot; unique_id=&quot;10789&quot;&gt;&lt;property id=&quot;20148&quot; value=&quot;5&quot;/&gt;&lt;property id=&quot;20300&quot; value=&quot;Slide 71 - &amp;quot;Business Scenario&amp;quot;&quot;/&gt;&lt;property id=&quot;20307&quot; value=&quot;342&quot;/&gt;&lt;/object&gt;&lt;object type=&quot;3&quot; unique_id=&quot;10790&quot;&gt;&lt;property id=&quot;20148&quot; value=&quot;5&quot;/&gt;&lt;property id=&quot;20300&quot; value=&quot;Slide 73 - &amp;quot;Creating One Macro Variable: Syntax 1&amp;quot;&quot;/&gt;&lt;property id=&quot;20307&quot; value=&quot;303&quot;/&gt;&lt;/object&gt;&lt;object type=&quot;3&quot; unique_id=&quot;10791&quot;&gt;&lt;property id=&quot;20148&quot; value=&quot;5&quot;/&gt;&lt;property id=&quot;20300&quot; value=&quot;Slide 74 - &amp;quot;Creating One Macro Variable: Syntax 1&amp;quot;&quot;/&gt;&lt;property id=&quot;20307&quot; value=&quot;390&quot;/&gt;&lt;/object&gt;&lt;object type=&quot;3&quot; unique_id=&quot;10792&quot;&gt;&lt;property id=&quot;20148&quot; value=&quot;5&quot;/&gt;&lt;property id=&quot;20300&quot; value=&quot;Slide 75 - &amp;quot;Viewing the Output&amp;quot;&quot;/&gt;&lt;property id=&quot;20307&quot; value=&quot;391&quot;/&gt;&lt;/object&gt;&lt;object type=&quot;3&quot; unique_id=&quot;10841&quot;&gt;&lt;property id=&quot;20148&quot; value=&quot;5&quot;/&gt;&lt;property id=&quot;20300&quot; value=&quot;Slide 44 - &amp;quot;Objectives&amp;quot;&quot;/&gt;&lt;property id=&quot;20307&quot; value=&quot;447&quot;/&gt;&lt;/object&gt;&lt;object type=&quot;3&quot; unique_id=&quot;10842&quot;&gt;&lt;property id=&quot;20148&quot; value=&quot;5&quot;/&gt;&lt;property id=&quot;20300&quot; value=&quot;Slide 76 - &amp;quot;8.06 Quiz&amp;quot;&quot;/&gt;&lt;property id=&quot;20307&quot; value=&quot;464&quot;/&gt;&lt;/object&gt;&lt;object type=&quot;3&quot; unique_id=&quot;10843&quot;&gt;&lt;property id=&quot;20148&quot; value=&quot;5&quot;/&gt;&lt;property id=&quot;20300&quot; value=&quot;Slide 77 - &amp;quot;8.06 Quiz – Correct Answer&amp;quot;&quot;/&gt;&lt;property id=&quot;20307&quot; value=&quot;465&quot;/&gt;&lt;/object&gt;&lt;object type=&quot;3&quot; unique_id=&quot;12140&quot;&gt;&lt;property id=&quot;20148&quot; value=&quot;5&quot;/&gt;&lt;property id=&quot;20300&quot; value=&quot;Slide 45 - &amp;quot;Business Scenario&amp;quot;&quot;/&gt;&lt;property id=&quot;20307&quot; value=&quot;494&quot;/&gt;&lt;/object&gt;&lt;object type=&quot;3&quot; unique_id=&quot;12141&quot;&gt;&lt;property id=&quot;20148&quot; value=&quot;5&quot;/&gt;&lt;property id=&quot;20300&quot; value=&quot;Slide 46 - &amp;quot;Creating and Referencing Macro Variables&amp;quot;&quot;/&gt;&lt;property id=&quot;20307&quot; value=&quot;529&quot;/&gt;&lt;/object&gt;&lt;object type=&quot;3&quot; unique_id=&quot;12142&quot;&gt;&lt;property id=&quot;20148&quot; value=&quot;5&quot;/&gt;&lt;property id=&quot;20300&quot; value=&quot;Slide 47 - &amp;quot;PROC SQL and Macro Variables&amp;quot;&quot;/&gt;&lt;property id=&quot;20307&quot; value=&quot;513&quot;/&gt;&lt;/object&gt;&lt;object type=&quot;3&quot; unique_id=&quot;12143&quot;&gt;&lt;property id=&quot;20148&quot; value=&quot;5&quot;/&gt;&lt;property id=&quot;20300&quot; value=&quot;Slide 50 - &amp;quot;Creating and Referencing Macro Variables&amp;quot;&quot;/&gt;&lt;property id=&quot;20307&quot; value=&quot;522&quot;/&gt;&lt;/object&gt;&lt;object type=&quot;3&quot; unique_id=&quot;12144&quot;&gt;&lt;property id=&quot;20148&quot; value=&quot;5&quot;/&gt;&lt;property id=&quot;20300&quot; value=&quot;Slide 58 - &amp;quot;Referencing a Macro Variable  in Quotation Marks&amp;quot;&quot;/&gt;&lt;property id=&quot;20307&quot; value=&quot;504&quot;/&gt;&lt;/object&gt;&lt;object type=&quot;3&quot; unique_id=&quot;12145&quot;&gt;&lt;property id=&quot;20148&quot; value=&quot;5&quot;/&gt;&lt;property id=&quot;20300&quot; value=&quot;Slide 59 - &amp;quot;Referencing a Macro Variable  in Quotation Marks&amp;quot;&quot;/&gt;&lt;property id=&quot;20307&quot; value=&quot;507&quot;/&gt;&lt;/object&gt;&lt;object type=&quot;3&quot; unique_id=&quot;12148&quot;&gt;&lt;property id=&quot;20148&quot; value=&quot;5&quot;/&gt;&lt;property id=&quot;20300&quot; value=&quot;Slide 62 - &amp;quot;Referencing a Macro Variable  in Quotation Marks&amp;quot;&quot;/&gt;&lt;property id=&quot;20307&quot; value=&quot;509&quot;/&gt;&lt;/object&gt;&lt;object type=&quot;3&quot; unique_id=&quot;12149&quot;&gt;&lt;property id=&quot;20148&quot; value=&quot;5&quot;/&gt;&lt;property id=&quot;20300&quot; value=&quot;Slide 63 - &amp;quot;Business Scenario&amp;quot;&quot;/&gt;&lt;property id=&quot;20307&quot; value=&quot;521&quot;/&gt;&lt;/object&gt;&lt;object type=&quot;3&quot; unique_id=&quot;12158&quot;&gt;&lt;property id=&quot;20148&quot; value=&quot;5&quot;/&gt;&lt;property id=&quot;20300&quot; value=&quot;Slide 1 - &amp;quot;Chapter 8: Advanced PROC SQL Features&amp;quot;&quot;/&gt;&lt;property id=&quot;20307&quot; value=&quot;588&quot;/&gt;&lt;/object&gt;&lt;object type=&quot;3&quot; unique_id=&quot;12159&quot;&gt;&lt;property id=&quot;20148&quot; value=&quot;5&quot;/&gt;&lt;property id=&quot;20300&quot; value=&quot;Slide 2 - &amp;quot;Chapter 8: Advanced PROC SQL Features&amp;quot;&quot;/&gt;&lt;property id=&quot;20307&quot; value=&quot;591&quot;/&gt;&lt;/object&gt;&lt;object type=&quot;3&quot; unique_id=&quot;12160&quot;&gt;&lt;property id=&quot;20148&quot; value=&quot;5&quot;/&gt;&lt;property id=&quot;20300&quot; value=&quot;Slide 3 - &amp;quot;Objectives&amp;quot;&quot;/&gt;&lt;property id=&quot;20307&quot; value=&quot;538&quot;/&gt;&lt;/object&gt;&lt;object type=&quot;3&quot; unique_id=&quot;12161&quot;&gt;&lt;property id=&quot;20148&quot; value=&quot;5&quot;/&gt;&lt;property id=&quot;20300&quot; value=&quot;Slide 4 - &amp;quot;Business Scenario&amp;quot;&quot;/&gt;&lt;property id=&quot;20307&quot; value=&quot;539&quot;/&gt;&lt;/object&gt;&lt;object type=&quot;3&quot; unique_id=&quot;12162&quot;&gt;&lt;property id=&quot;20148&quot; value=&quot;5&quot;/&gt;&lt;property id=&quot;20300&quot; value=&quot;Slide 5 - &amp;quot;Dictionary Tables: Overview&amp;quot;&quot;/&gt;&lt;property id=&quot;20307&quot; value=&quot;540&quot;/&gt;&lt;/object&gt;&lt;object type=&quot;3&quot; unique_id=&quot;12163&quot;&gt;&lt;property id=&quot;20148&quot; value=&quot;5&quot;/&gt;&lt;property id=&quot;20300&quot; value=&quot;Slide 6 - &amp;quot;Querying Metadata about SAS Libraries&amp;quot;&quot;/&gt;&lt;property id=&quot;20307&quot; value=&quot;541&quot;/&gt;&lt;/object&gt;&lt;object type=&quot;3&quot; unique_id=&quot;12164&quot;&gt;&lt;property id=&quot;20148&quot; value=&quot;5&quot;/&gt;&lt;property id=&quot;20300&quot; value=&quot;Slide 7 - &amp;quot;Exploring Dictionary Tables&amp;quot;&quot;/&gt;&lt;property id=&quot;20307&quot; value=&quot;542&quot;/&gt;&lt;/object&gt;&lt;object type=&quot;3&quot; unique_id=&quot;12165&quot;&gt;&lt;property id=&quot;20148&quot; value=&quot;5&quot;/&gt;&lt;property id=&quot;20300&quot; value=&quot;Slide 8 - &amp;quot;Querying Dictionary Information&amp;quot;&quot;/&gt;&lt;property id=&quot;20307&quot; value=&quot;543&quot;/&gt;&lt;/object&gt;&lt;object type=&quot;3&quot; unique_id=&quot;12166&quot;&gt;&lt;property id=&quot;20148&quot; value=&quot;5&quot;/&gt;&lt;property id=&quot;20300&quot; value=&quot;Slide 9 - &amp;quot;Viewing the Output&amp;quot;&quot;/&gt;&lt;property id=&quot;20307&quot; value=&quot;544&quot;/&gt;&lt;/object&gt;&lt;object type=&quot;3&quot; unique_id=&quot;12167&quot;&gt;&lt;property id=&quot;20148&quot; value=&quot;5&quot;/&gt;&lt;property id=&quot;20300&quot; value=&quot;Slide 10 - &amp;quot;Querying Dictionary Information&amp;quot;&quot;/&gt;&lt;property id=&quot;20307&quot; value=&quot;545&quot;/&gt;&lt;/object&gt;&lt;object type=&quot;3&quot; unique_id=&quot;12168&quot;&gt;&lt;property id=&quot;20148&quot; value=&quot;5&quot;/&gt;&lt;property id=&quot;20300&quot; value=&quot;Slide 11 - &amp;quot;Viewing the Output&amp;quot;&quot;/&gt;&lt;property id=&quot;20307&quot; value=&quot;546&quot;/&gt;&lt;/object&gt;&lt;object type=&quot;3&quot; unique_id=&quot;12169&quot;&gt;&lt;property id=&quot;20148&quot; value=&quot;5&quot;/&gt;&lt;property id=&quot;20300&quot; value=&quot;Slide 12 - &amp;quot;Using Dictionary Information&amp;quot;&quot;/&gt;&lt;property id=&quot;20307&quot; value=&quot;547&quot;/&gt;&lt;/object&gt;&lt;object type=&quot;3&quot; unique_id=&quot;12170&quot;&gt;&lt;property id=&quot;20148&quot; value=&quot;5&quot;/&gt;&lt;property id=&quot;20300&quot; value=&quot;Slide 13 - &amp;quot;Viewing the Output&amp;quot;&quot;/&gt;&lt;property id=&quot;20307&quot; value=&quot;548&quot;/&gt;&lt;/object&gt;&lt;object type=&quot;3&quot; unique_id=&quot;12173&quot;&gt;&lt;property id=&quot;20148&quot; value=&quot;5&quot;/&gt;&lt;property id=&quot;20300&quot; value=&quot;Slide 16 - &amp;quot;Using Dictionary Tables in Other SAS Code&amp;quot;&quot;/&gt;&lt;property id=&quot;20307&quot; value=&quot;551&quot;/&gt;&lt;/object&gt;&lt;object type=&quot;3&quot; unique_id=&quot;12176&quot;&gt;&lt;property id=&quot;20148&quot; value=&quot;5&quot;/&gt;&lt;property id=&quot;20300&quot; value=&quot;Slide 20 - &amp;quot;Business Scenario&amp;quot;&quot;/&gt;&lt;property id=&quot;20307&quot; value=&quot;554&quot;/&gt;&lt;/object&gt;&lt;object type=&quot;3&quot; unique_id=&quot;12177&quot;&gt;&lt;property id=&quot;20148&quot; value=&quot;5&quot;/&gt;&lt;property id=&quot;20300&quot; value=&quot;Slide 21 - &amp;quot;Using Dictionary Information&amp;quot;&quot;/&gt;&lt;property id=&quot;20307&quot; value=&quot;555&quot;/&gt;&lt;/object&gt;&lt;object type=&quot;3&quot; unique_id=&quot;12178&quot;&gt;&lt;property id=&quot;20148&quot; value=&quot;5&quot;/&gt;&lt;property id=&quot;20300&quot; value=&quot;Slide 22 - &amp;quot;Viewing the Output&amp;quot;&quot;/&gt;&lt;property id=&quot;20307&quot; value=&quot;556&quot;/&gt;&lt;/object&gt;&lt;object type=&quot;3&quot; unique_id=&quot;12179&quot;&gt;&lt;property id=&quot;20148&quot; value=&quot;5&quot;/&gt;&lt;property id=&quot;20300&quot; value=&quot;Slide 23&quot;/&gt;&lt;property id=&quot;20307&quot; value=&quot;579&quot;/&gt;&lt;/object&gt;&lt;object type=&quot;3&quot; unique_id=&quot;12180&quot;&gt;&lt;property id=&quot;20148&quot; value=&quot;5&quot;/&gt;&lt;property id=&quot;20300&quot; value=&quot;Slide 24 - &amp;quot;Exercise&amp;quot;&quot;/&gt;&lt;property id=&quot;20307&quot; value=&quot;580&quot;/&gt;&lt;/object&gt;&lt;object type=&quot;3&quot; unique_id=&quot;12181&quot;&gt;&lt;property id=&quot;20148&quot; value=&quot;5&quot;/&gt;&lt;property id=&quot;20300&quot; value=&quot;Slide 25 - &amp;quot;Chapter 8: Advanced PROC SQL Features&amp;quot;&quot;/&gt;&lt;property id=&quot;20307&quot; value=&quot;590&quot;/&gt;&lt;/object&gt;&lt;object type=&quot;3&quot; unique_id=&quot;12182&quot;&gt;&lt;property id=&quot;20148&quot; value=&quot;5&quot;/&gt;&lt;property id=&quot;20300&quot; value=&quot;Slide 26 - &amp;quot;Objectives&amp;quot;&quot;/&gt;&lt;property id=&quot;20307&quot; value=&quot;559&quot;/&gt;&lt;/object&gt;&lt;object type=&quot;3&quot; unique_id=&quot;12183&quot;&gt;&lt;property id=&quot;20148&quot; value=&quot;5&quot;/&gt;&lt;property id=&quot;20300&quot; value=&quot;Slide 27 - &amp;quot;PROC SQL Options&amp;quot;&quot;/&gt;&lt;property id=&quot;20307&quot; value=&quot;560&quot;/&gt;&lt;/object&gt;&lt;object type=&quot;3&quot; unique_id=&quot;12184&quot;&gt;&lt;property id=&quot;20148&quot; value=&quot;5&quot;/&gt;&lt;property id=&quot;20300&quot; value=&quot;Slide 28 - &amp;quot;Business Scenario&amp;quot;&quot;/&gt;&lt;property id=&quot;20307&quot; value=&quot;561&quot;/&gt;&lt;/object&gt;&lt;object type=&quot;3&quot; unique_id=&quot;12185&quot;&gt;&lt;property id=&quot;20148&quot; value=&quot;5&quot;/&gt;&lt;property id=&quot;20300&quot; value=&quot;Slide 29 - &amp;quot;OUTOBS= PROC SQL Option &amp;quot;&quot;/&gt;&lt;property id=&quot;20307&quot; value=&quot;562&quot;/&gt;&lt;/object&gt;&lt;object type=&quot;3&quot; unique_id=&quot;12186&quot;&gt;&lt;property id=&quot;20148&quot; value=&quot;5&quot;/&gt;&lt;property id=&quot;20300&quot; value=&quot;Slide 30 - &amp;quot;Viewing the Output&amp;quot;&quot;/&gt;&lt;property id=&quot;20307&quot; value=&quot;563&quot;/&gt;&lt;/object&gt;&lt;object type=&quot;3&quot; unique_id=&quot;12187&quot;&gt;&lt;property id=&quot;20148&quot; value=&quot;5&quot;/&gt;&lt;property id=&quot;20300&quot; value=&quot;Slide 31 - &amp;quot;8.03 Multiple Answer Poll&amp;quot;&quot;/&gt;&lt;property id=&quot;20307&quot; value=&quot;564&quot;/&gt;&lt;/object&gt;&lt;object type=&quot;3&quot; unique_id=&quot;12188&quot;&gt;&lt;property id=&quot;20148&quot; value=&quot;5&quot;/&gt;&lt;property id=&quot;20300&quot; value=&quot;Slide 32 - &amp;quot;8.03 Multiple Answer Poll – Correct Answer&amp;quot;&quot;/&gt;&lt;property id=&quot;20307&quot; value=&quot;565&quot;/&gt;&lt;/object&gt;&lt;object type=&quot;3&quot; unique_id=&quot;12189&quot;&gt;&lt;property id=&quot;20148&quot; value=&quot;5&quot;/&gt;&lt;property id=&quot;20300&quot; value=&quot;Slide 33 - &amp;quot;SQL Options: Controlling Processing&amp;quot;&quot;/&gt;&lt;property id=&quot;20307&quot; value=&quot;566&quot;/&gt;&lt;/object&gt;&lt;object type=&quot;3&quot; unique_id=&quot;12190&quot;&gt;&lt;property id=&quot;20148&quot; value=&quot;5&quot;/&gt;&lt;property id=&quot;20300&quot; value=&quot;Slide 34 - &amp;quot;SQL Options: Controlling Display&amp;quot;&quot;/&gt;&lt;property id=&quot;20307&quot; value=&quot;567&quot;/&gt;&lt;/object&gt;&lt;object type=&quot;3&quot; unique_id=&quot;12191&quot;&gt;&lt;property id=&quot;20148&quot; value=&quot;5&quot;/&gt;&lt;property id=&quot;20300&quot; value=&quot;Slide 35 - &amp;quot;SQL Options: Controlling Display&amp;quot;&quot;/&gt;&lt;property id=&quot;20307&quot; value=&quot;568&quot;/&gt;&lt;/object&gt;&lt;object type=&quot;3&quot; unique_id=&quot;12192&quot;&gt;&lt;property id=&quot;20148&quot; value=&quot;5&quot;/&gt;&lt;property id=&quot;20300&quot; value=&quot;Slide 36 - &amp;quot;SQL Options: Controlling Display&amp;quot;&quot;/&gt;&lt;property id=&quot;20307&quot; value=&quot;569&quot;/&gt;&lt;/object&gt;&lt;object type=&quot;3&quot; unique_id=&quot;12193&quot;&gt;&lt;property id=&quot;20148&quot; value=&quot;5&quot;/&gt;&lt;property id=&quot;20300&quot; value=&quot;Slide 37 - &amp;quot;INOBS= PROC SQL Option &amp;quot;&quot;/&gt;&lt;property id=&quot;20307&quot; value=&quot;570&quot;/&gt;&lt;/object&gt;&lt;object type=&quot;3&quot; unique_id=&quot;12194&quot;&gt;&lt;property id=&quot;20148&quot; value=&quot;5&quot;/&gt;&lt;property id=&quot;20300&quot; value=&quot;Slide 38 - &amp;quot;Viewing the Output&amp;quot;&quot;/&gt;&lt;property id=&quot;20307&quot; value=&quot;571&quot;/&gt;&lt;/object&gt;&lt;object type=&quot;3&quot; unique_id=&quot;12195&quot;&gt;&lt;property id=&quot;20148&quot; value=&quot;5&quot;/&gt;&lt;property id=&quot;20300&quot; value=&quot;Slide 39 - &amp;quot;Resetting Options&amp;quot;&quot;/&gt;&lt;property id=&quot;20307&quot; value=&quot;572&quot;/&gt;&lt;/object&gt;&lt;object type=&quot;3&quot; unique_id=&quot;12196&quot;&gt;&lt;property id=&quot;20148&quot; value=&quot;5&quot;/&gt;&lt;property id=&quot;20300&quot; value=&quot;Slide 40 - &amp;quot;8.04 Quiz&amp;quot;&quot;/&gt;&lt;property id=&quot;20307&quot; value=&quot;573&quot;/&gt;&lt;/object&gt;&lt;object type=&quot;3&quot; unique_id=&quot;12197&quot;&gt;&lt;property id=&quot;20148&quot; value=&quot;5&quot;/&gt;&lt;property id=&quot;20300&quot; value=&quot;Slide 41 - &amp;quot;8.04 Quiz – Correct Answer&amp;quot;&quot;/&gt;&lt;property id=&quot;20307&quot; value=&quot;574&quot;/&gt;&lt;/object&gt;&lt;object type=&quot;3&quot; unique_id=&quot;12198&quot;&gt;&lt;property id=&quot;20148&quot; value=&quot;5&quot;/&gt;&lt;property id=&quot;20300&quot; value=&quot;Slide 42&quot;/&gt;&lt;property id=&quot;20307&quot; value=&quot;584&quot;/&gt;&lt;/object&gt;&lt;object type=&quot;3&quot; unique_id=&quot;12199&quot;&gt;&lt;property id=&quot;20148&quot; value=&quot;5&quot;/&gt;&lt;property id=&quot;20300&quot; value=&quot;Slide 43 - &amp;quot;Chapter 8: Advanced PROC SQL Features&amp;quot;&quot;/&gt;&lt;property id=&quot;20307&quot; value=&quot;589&quot;/&gt;&lt;/object&gt;&lt;object type=&quot;3&quot; unique_id=&quot;12200&quot;&gt;&lt;property id=&quot;20148&quot; value=&quot;5&quot;/&gt;&lt;property id=&quot;20300&quot; value=&quot;Slide 69&quot;/&gt;&lt;property id=&quot;20307&quot; value=&quot;581&quot;/&gt;&lt;/object&gt;&lt;object type=&quot;3&quot; unique_id=&quot;12201&quot;&gt;&lt;property id=&quot;20148&quot; value=&quot;5&quot;/&gt;&lt;property id=&quot;20300&quot; value=&quot;Slide 80&quot;/&gt;&lt;property id=&quot;20307&quot; value=&quot;582&quot;/&gt;&lt;/object&gt;&lt;object type=&quot;3&quot; unique_id=&quot;12202&quot;&gt;&lt;property id=&quot;20148&quot; value=&quot;5&quot;/&gt;&lt;property id=&quot;20300&quot; value=&quot;Slide 81 - &amp;quot;Exercise&amp;quot;&quot;/&gt;&lt;property id=&quot;20307&quot; value=&quot;583&quot;/&gt;&lt;/object&gt;&lt;object type=&quot;3&quot; unique_id=&quot;12203&quot;&gt;&lt;property id=&quot;20148&quot; value=&quot;5&quot;/&gt;&lt;property id=&quot;20300&quot; value=&quot;Slide 82&quot;/&gt;&lt;property id=&quot;20307&quot; value=&quot;592&quot;/&gt;&lt;/object&gt;&lt;object type=&quot;3&quot; unique_id=&quot;12204&quot;&gt;&lt;property id=&quot;20148&quot; value=&quot;5&quot;/&gt;&lt;property id=&quot;20300&quot; value=&quot;Slide 83&quot;/&gt;&lt;property id=&quot;20307&quot; value=&quot;593&quot;/&gt;&lt;/object&gt;&lt;object type=&quot;3&quot; unique_id=&quot;12205&quot;&gt;&lt;property id=&quot;20148&quot; value=&quot;5&quot;/&gt;&lt;property id=&quot;20300&quot; value=&quot;Slide 84&quot;/&gt;&lt;property id=&quot;20307&quot; value=&quot;594&quot;/&gt;&lt;/object&gt;&lt;object type=&quot;3&quot; unique_id=&quot;12207&quot;&gt;&lt;property id=&quot;20148&quot; value=&quot;5&quot;/&gt;&lt;property id=&quot;20300&quot; value=&quot;Slide 85&quot;/&gt;&lt;property id=&quot;20307&quot; value=&quot;597&quot;/&gt;&lt;/object&gt;&lt;object type=&quot;3&quot; unique_id=&quot;12208&quot;&gt;&lt;property id=&quot;20148&quot; value=&quot;5&quot;/&gt;&lt;property id=&quot;20300&quot; value=&quot;Slide 86&quot;/&gt;&lt;property id=&quot;20307&quot; value=&quot;598&quot;/&gt;&lt;/object&gt;&lt;object type=&quot;3&quot; unique_id=&quot;12209&quot;&gt;&lt;property id=&quot;20148&quot; value=&quot;5&quot;/&gt;&lt;property id=&quot;20300&quot; value=&quot;Slide 87&quot;/&gt;&lt;property id=&quot;20307&quot; value=&quot;599&quot;/&gt;&lt;/object&gt;&lt;object type=&quot;3&quot; unique_id=&quot;12210&quot;&gt;&lt;property id=&quot;20148&quot; value=&quot;5&quot;/&gt;&lt;property id=&quot;20300&quot; value=&quot;Slide 88&quot;/&gt;&lt;property id=&quot;20307&quot; value=&quot;600&quot;/&gt;&lt;/object&gt;&lt;object type=&quot;3&quot; unique_id=&quot;12211&quot;&gt;&lt;property id=&quot;20148&quot; value=&quot;5&quot;/&gt;&lt;property id=&quot;20300&quot; value=&quot;Slide 89&quot;/&gt;&lt;property id=&quot;20307&quot; value=&quot;601&quot;/&gt;&lt;/object&gt;&lt;object type=&quot;3&quot; unique_id=&quot;12212&quot;&gt;&lt;property id=&quot;20148&quot; value=&quot;5&quot;/&gt;&lt;property id=&quot;20300&quot; value=&quot;Slide 90&quot;/&gt;&lt;property id=&quot;20307&quot; value=&quot;602&quot;/&gt;&lt;/object&gt;&lt;object type=&quot;3&quot; unique_id=&quot;12213&quot;&gt;&lt;property id=&quot;20148&quot; value=&quot;5&quot;/&gt;&lt;property id=&quot;20300&quot; value=&quot;Slide 91&quot;/&gt;&lt;property id=&quot;20307&quot; value=&quot;603&quot;/&gt;&lt;/object&gt;&lt;object type=&quot;3&quot; unique_id=&quot;12214&quot;&gt;&lt;property id=&quot;20148&quot; value=&quot;5&quot;/&gt;&lt;property id=&quot;20300&quot; value=&quot;Slide 92&quot;/&gt;&lt;property id=&quot;20307&quot; value=&quot;604&quot;/&gt;&lt;/object&gt;&lt;object type=&quot;3&quot; unique_id=&quot;12215&quot;&gt;&lt;property id=&quot;20148&quot; value=&quot;5&quot;/&gt;&lt;property id=&quot;20300&quot; value=&quot;Slide 93&quot;/&gt;&lt;property id=&quot;20307&quot; value=&quot;605&quot;/&gt;&lt;/object&gt;&lt;object type=&quot;3&quot; unique_id=&quot;12216&quot;&gt;&lt;property id=&quot;20148&quot; value=&quot;5&quot;/&gt;&lt;property id=&quot;20300&quot; value=&quot;Slide 94&quot;/&gt;&lt;property id=&quot;20307&quot; value=&quot;606&quot;/&gt;&lt;/object&gt;&lt;object type=&quot;3&quot; unique_id=&quot;12217&quot;&gt;&lt;property id=&quot;20148&quot; value=&quot;5&quot;/&gt;&lt;property id=&quot;20300&quot; value=&quot;Slide 95&quot;/&gt;&lt;property id=&quot;20307&quot; value=&quot;607&quot;/&gt;&lt;/object&gt;&lt;object type=&quot;3&quot; unique_id=&quot;12218&quot;&gt;&lt;property id=&quot;20148&quot; value=&quot;5&quot;/&gt;&lt;property id=&quot;20300&quot; value=&quot;Slide 96&quot;/&gt;&lt;property id=&quot;20307&quot; value=&quot;608&quot;/&gt;&lt;/object&gt;&lt;object type=&quot;3&quot; unique_id=&quot;12219&quot;&gt;&lt;property id=&quot;20148&quot; value=&quot;5&quot;/&gt;&lt;property id=&quot;20300&quot; value=&quot;Slide 97&quot;/&gt;&lt;property id=&quot;20307&quot; value=&quot;609&quot;/&gt;&lt;/object&gt;&lt;object type=&quot;3&quot; unique_id=&quot;12220&quot;&gt;&lt;property id=&quot;20148&quot; value=&quot;5&quot;/&gt;&lt;property id=&quot;20300&quot; value=&quot;Slide 98&quot;/&gt;&lt;property id=&quot;20307&quot; value=&quot;610&quot;/&gt;&lt;/object&gt;&lt;object type=&quot;3&quot; unique_id=&quot;12221&quot;&gt;&lt;property id=&quot;20148&quot; value=&quot;5&quot;/&gt;&lt;property id=&quot;20300&quot; value=&quot;Slide 99&quot;/&gt;&lt;property id=&quot;20307&quot; value=&quot;611&quot;/&gt;&lt;/object&gt;&lt;object type=&quot;3&quot; unique_id=&quot;12222&quot;&gt;&lt;property id=&quot;20148&quot; value=&quot;5&quot;/&gt;&lt;property id=&quot;20300&quot; value=&quot;Slide 100&quot;/&gt;&lt;property id=&quot;20307&quot; value=&quot;612&quot;/&gt;&lt;/object&gt;&lt;object type=&quot;3&quot; unique_id=&quot;12223&quot;&gt;&lt;property id=&quot;20148&quot; value=&quot;5&quot;/&gt;&lt;property id=&quot;20300&quot; value=&quot;Slide 101&quot;/&gt;&lt;property id=&quot;20307&quot; value=&quot;613&quot;/&gt;&lt;/object&gt;&lt;object type=&quot;3&quot; unique_id=&quot;12224&quot;&gt;&lt;property id=&quot;20148&quot; value=&quot;5&quot;/&gt;&lt;property id=&quot;20300&quot; value=&quot;Slide 102&quot;/&gt;&lt;property id=&quot;20307&quot; value=&quot;614&quot;/&gt;&lt;/object&gt;&lt;object type=&quot;3&quot; unique_id=&quot;18862&quot;&gt;&lt;property id=&quot;20148&quot; value=&quot;5&quot;/&gt;&lt;property id=&quot;20300&quot; value=&quot;Slide 78 - &amp;quot;Using Macro Variables to Make Your Program Dynamic&amp;quot;&quot;/&gt;&lt;property id=&quot;20307&quot; value=&quot;617&quot;/&gt;&lt;/object&gt;&lt;object type=&quot;3&quot; unique_id=&quot;18863&quot;&gt;&lt;property id=&quot;20148&quot; value=&quot;5&quot;/&gt;&lt;property id=&quot;20300&quot; value=&quot;Slide 18 - &amp;quot;8.02 Short Answer Poll&amp;quot;&quot;/&gt;&lt;property id=&quot;20307&quot; value=&quot;618&quot;/&gt;&lt;/object&gt;&lt;object type=&quot;3&quot; unique_id=&quot;18864&quot;&gt;&lt;property id=&quot;20148&quot; value=&quot;5&quot;/&gt;&lt;property id=&quot;20300&quot; value=&quot;Slide 19 - &amp;quot;8.02 Short Answer Poll – Correct Answer&amp;quot;&quot;/&gt;&lt;property id=&quot;20307&quot; value=&quot;619&quot;/&gt;&lt;/object&gt;&lt;object type=&quot;3&quot; unique_id=&quot;18865&quot;&gt;&lt;property id=&quot;20148&quot; value=&quot;5&quot;/&gt;&lt;property id=&quot;20300&quot; value=&quot;Slide 14 - &amp;quot;8.01 Short Answer Poll&amp;quot;&quot;/&gt;&lt;property id=&quot;20307&quot; value=&quot;622&quot;/&gt;&lt;/object&gt;&lt;object type=&quot;3&quot; unique_id=&quot;18866&quot;&gt;&lt;property id=&quot;20148&quot; value=&quot;5&quot;/&gt;&lt;property id=&quot;20300&quot; value=&quot;Slide 15 - &amp;quot;8.01 Short Answer Poll – Correct Answer&amp;quot;&quot;/&gt;&lt;property id=&quot;20307&quot; value=&quot;623&quot;/&gt;&lt;/object&gt;&lt;object type=&quot;3&quot; unique_id=&quot;18867&quot;&gt;&lt;property id=&quot;20148&quot; value=&quot;5&quot;/&gt;&lt;property id=&quot;20300&quot; value=&quot;Slide 54 - &amp;quot;Resolving Symbolic References&amp;quot;&quot;/&gt;&lt;property id=&quot;20307&quot; value=&quot;624&quot;/&gt;&lt;/object&gt;&lt;object type=&quot;3&quot; unique_id=&quot;18868&quot;&gt;&lt;property id=&quot;20148&quot; value=&quot;5&quot;/&gt;&lt;property id=&quot;20300&quot; value=&quot;Slide 60 - &amp;quot;8.05 Quiz&amp;quot;&quot;/&gt;&lt;property id=&quot;20307&quot; value=&quot;620&quot;/&gt;&lt;/object&gt;&lt;object type=&quot;3&quot; unique_id=&quot;18869&quot;&gt;&lt;property id=&quot;20148&quot; value=&quot;5&quot;/&gt;&lt;property id=&quot;20300&quot; value=&quot;Slide 61 - &amp;quot;8.05 Quiz – Correct Answer&amp;quot;&quot;/&gt;&lt;property id=&quot;20307&quot; value=&quot;621&quot;/&gt;&lt;/object&gt;&lt;object type=&quot;3&quot; unique_id=&quot;18870&quot;&gt;&lt;property id=&quot;20148&quot; value=&quot;5&quot;/&gt;&lt;property id=&quot;20300&quot; value=&quot;Slide 17 - &amp;quot;Setup for the Poll&amp;quot;&quot;/&gt;&lt;property id=&quot;20307&quot; value=&quot;625&quot;/&gt;&lt;/object&gt;&lt;/object&gt;&lt;/object&gt;&lt;/database&gt;"/>
  <p:tag name="SECTOMILLISECCONVERTED" val="1"/>
</p:tagLst>
</file>

<file path=ppt/tags/tag10.xml><?xml version="1.0" encoding="utf-8"?>
<p:tagLst xmlns:a="http://schemas.openxmlformats.org/drawingml/2006/main" xmlns:r="http://schemas.openxmlformats.org/officeDocument/2006/relationships" xmlns:p="http://schemas.openxmlformats.org/presentationml/2006/main">
  <p:tag name="SLIDETYPE" val="Poll_Setup"/>
</p:tagLst>
</file>

<file path=ppt/tags/tag11.xml><?xml version="1.0" encoding="utf-8"?>
<p:tagLst xmlns:a="http://schemas.openxmlformats.org/drawingml/2006/main" xmlns:r="http://schemas.openxmlformats.org/officeDocument/2006/relationships" xmlns:p="http://schemas.openxmlformats.org/presentationml/2006/main">
  <p:tag name="SLIDETYPE" val="Poll_ShortAnswer"/>
</p:tagLst>
</file>

<file path=ppt/tags/tag12.xml><?xml version="1.0" encoding="utf-8"?>
<p:tagLst xmlns:a="http://schemas.openxmlformats.org/drawingml/2006/main" xmlns:r="http://schemas.openxmlformats.org/officeDocument/2006/relationships" xmlns:p="http://schemas.openxmlformats.org/presentationml/2006/main">
  <p:tag name="SLIDETYPE" val="Poll_ShortAnswer"/>
</p:tagLst>
</file>

<file path=ppt/tags/tag13.xml><?xml version="1.0" encoding="utf-8"?>
<p:tagLst xmlns:a="http://schemas.openxmlformats.org/drawingml/2006/main" xmlns:r="http://schemas.openxmlformats.org/officeDocument/2006/relationships" xmlns:p="http://schemas.openxmlformats.org/presentationml/2006/main">
  <p:tag name="HIGHLIGHT" val="YES"/>
</p:tagLst>
</file>

<file path=ppt/tags/tag14.xml><?xml version="1.0" encoding="utf-8"?>
<p:tagLst xmlns:a="http://schemas.openxmlformats.org/drawingml/2006/main" xmlns:r="http://schemas.openxmlformats.org/officeDocument/2006/relationships" xmlns:p="http://schemas.openxmlformats.org/presentationml/2006/main">
  <p:tag name="SLIDETYPE" val="QA"/>
</p:tagLst>
</file>

<file path=ppt/tags/tag15.xml><?xml version="1.0" encoding="utf-8"?>
<p:tagLst xmlns:a="http://schemas.openxmlformats.org/drawingml/2006/main" xmlns:r="http://schemas.openxmlformats.org/officeDocument/2006/relationships" xmlns:p="http://schemas.openxmlformats.org/presentationml/2006/main">
  <p:tag name="HIGHLIGHT_STYLE" val="CORPORATE_2012"/>
  <p:tag name="HIGHLIGHT_COLOR" val="16777215"/>
  <p:tag name="HIGHLIGHT_FONT_SIZE" val="24"/>
  <p:tag name="HIGHLIGHT_FONT_COLOR" val="12611584"/>
  <p:tag name="SECTIONCOUNT" val="3"/>
  <p:tag name="SECTIONNUMBER" val="0"/>
  <p:tag name="SHAPETABLE" val="Group Organizer"/>
  <p:tag name="SLIDETYPE" val="Organizer"/>
</p:tagLst>
</file>

<file path=ppt/tags/tag16.xml><?xml version="1.0" encoding="utf-8"?>
<p:tagLst xmlns:a="http://schemas.openxmlformats.org/drawingml/2006/main" xmlns:r="http://schemas.openxmlformats.org/officeDocument/2006/relationships" xmlns:p="http://schemas.openxmlformats.org/presentationml/2006/main">
  <p:tag name="HIGHLIGHT" val="YES"/>
</p:tagLst>
</file>

<file path=ppt/tags/tag17.xml><?xml version="1.0" encoding="utf-8"?>
<p:tagLst xmlns:a="http://schemas.openxmlformats.org/drawingml/2006/main" xmlns:r="http://schemas.openxmlformats.org/officeDocument/2006/relationships" xmlns:p="http://schemas.openxmlformats.org/presentationml/2006/main">
  <p:tag name="SLIDETYPE" val="Poll_MultipleChoice"/>
</p:tagLst>
</file>

<file path=ppt/tags/tag18.xml><?xml version="1.0" encoding="utf-8"?>
<p:tagLst xmlns:a="http://schemas.openxmlformats.org/drawingml/2006/main" xmlns:r="http://schemas.openxmlformats.org/officeDocument/2006/relationships" xmlns:p="http://schemas.openxmlformats.org/presentationml/2006/main">
  <p:tag name="SLIDETYPE" val="Poll_MultipleChoice"/>
</p:tagLst>
</file>

<file path=ppt/tags/tag19.xml><?xml version="1.0" encoding="utf-8"?>
<p:tagLst xmlns:a="http://schemas.openxmlformats.org/drawingml/2006/main" xmlns:r="http://schemas.openxmlformats.org/officeDocument/2006/relationships" xmlns:p="http://schemas.openxmlformats.org/presentationml/2006/main">
  <p:tag name="HIGHLIGHT" val="YES"/>
</p:tagLst>
</file>

<file path=ppt/tags/tag2.xml><?xml version="1.0" encoding="utf-8"?>
<p:tagLst xmlns:a="http://schemas.openxmlformats.org/drawingml/2006/main" xmlns:r="http://schemas.openxmlformats.org/officeDocument/2006/relationships" xmlns:p="http://schemas.openxmlformats.org/presentationml/2006/main">
  <p:tag name="SHAPETITLE" val="Title Organizer"/>
  <p:tag name="SHAPETABLE" val="Group Organizer"/>
  <p:tag name="HIGHLIGHT_STYLE" val="CORPORATE_2012"/>
  <p:tag name="HIGHLIGHT_COLOR" val="16777215"/>
  <p:tag name="HIGHLIGHT_FONT_SIZE" val="24"/>
  <p:tag name="HIGHLIGHT_FONT_COLOR" val="12611584"/>
  <p:tag name="SECTIONCOUNT" val="3"/>
  <p:tag name="SECTIONNUMBER" val="0"/>
  <p:tag name="SLIDETYPE" val="Organizer"/>
</p:tagLst>
</file>

<file path=ppt/tags/tag20.xml><?xml version="1.0" encoding="utf-8"?>
<p:tagLst xmlns:a="http://schemas.openxmlformats.org/drawingml/2006/main" xmlns:r="http://schemas.openxmlformats.org/officeDocument/2006/relationships" xmlns:p="http://schemas.openxmlformats.org/presentationml/2006/main">
  <p:tag name="SLIDETYPE" val="Quiz"/>
</p:tagLst>
</file>

<file path=ppt/tags/tag21.xml><?xml version="1.0" encoding="utf-8"?>
<p:tagLst xmlns:a="http://schemas.openxmlformats.org/drawingml/2006/main" xmlns:r="http://schemas.openxmlformats.org/officeDocument/2006/relationships" xmlns:p="http://schemas.openxmlformats.org/presentationml/2006/main">
  <p:tag name="SLIDETYPE" val="Quiz"/>
</p:tagLst>
</file>

<file path=ppt/tags/tag22.xml><?xml version="1.0" encoding="utf-8"?>
<p:tagLst xmlns:a="http://schemas.openxmlformats.org/drawingml/2006/main" xmlns:r="http://schemas.openxmlformats.org/officeDocument/2006/relationships" xmlns:p="http://schemas.openxmlformats.org/presentationml/2006/main">
  <p:tag name="SLIDETYPE" val="QA"/>
</p:tagLst>
</file>

<file path=ppt/tags/tag23.xml><?xml version="1.0" encoding="utf-8"?>
<p:tagLst xmlns:a="http://schemas.openxmlformats.org/drawingml/2006/main" xmlns:r="http://schemas.openxmlformats.org/officeDocument/2006/relationships" xmlns:p="http://schemas.openxmlformats.org/presentationml/2006/main">
  <p:tag name="HIGHLIGHT_STYLE" val="CORPORATE_2012"/>
  <p:tag name="HIGHLIGHT_COLOR" val="16777215"/>
  <p:tag name="HIGHLIGHT_FONT_SIZE" val="24"/>
  <p:tag name="HIGHLIGHT_FONT_COLOR" val="12611584"/>
  <p:tag name="SECTIONCOUNT" val="3"/>
  <p:tag name="SECTIONNUMBER" val="0"/>
  <p:tag name="SHAPETABLE" val="Group Organizer"/>
  <p:tag name="SLIDETYPE" val="Organizer"/>
</p:tagLst>
</file>

<file path=ppt/tags/tag24.xml><?xml version="1.0" encoding="utf-8"?>
<p:tagLst xmlns:a="http://schemas.openxmlformats.org/drawingml/2006/main" xmlns:r="http://schemas.openxmlformats.org/officeDocument/2006/relationships" xmlns:p="http://schemas.openxmlformats.org/presentationml/2006/main">
  <p:tag name="HIGHLIGHT" val="YES"/>
</p:tagLst>
</file>

<file path=ppt/tags/tag25.xml><?xml version="1.0" encoding="utf-8"?>
<p:tagLst xmlns:a="http://schemas.openxmlformats.org/drawingml/2006/main" xmlns:r="http://schemas.openxmlformats.org/officeDocument/2006/relationships" xmlns:p="http://schemas.openxmlformats.org/presentationml/2006/main">
  <p:tag name="HIGHLIGHT" val="YES"/>
</p:tagLst>
</file>

<file path=ppt/tags/tag26.xml><?xml version="1.0" encoding="utf-8"?>
<p:tagLst xmlns:a="http://schemas.openxmlformats.org/drawingml/2006/main" xmlns:r="http://schemas.openxmlformats.org/officeDocument/2006/relationships" xmlns:p="http://schemas.openxmlformats.org/presentationml/2006/main">
  <p:tag name="HIGHLIGHT" val="YES"/>
</p:tagLst>
</file>

<file path=ppt/tags/tag27.xml><?xml version="1.0" encoding="utf-8"?>
<p:tagLst xmlns:a="http://schemas.openxmlformats.org/drawingml/2006/main" xmlns:r="http://schemas.openxmlformats.org/officeDocument/2006/relationships" xmlns:p="http://schemas.openxmlformats.org/presentationml/2006/main">
  <p:tag name="HIGHLIGHT" val="YES"/>
</p:tagLst>
</file>

<file path=ppt/tags/tag28.xml><?xml version="1.0" encoding="utf-8"?>
<p:tagLst xmlns:a="http://schemas.openxmlformats.org/drawingml/2006/main" xmlns:r="http://schemas.openxmlformats.org/officeDocument/2006/relationships" xmlns:p="http://schemas.openxmlformats.org/presentationml/2006/main">
  <p:tag name="HIGHLIGHT" val="YES"/>
</p:tagLst>
</file>

<file path=ppt/tags/tag29.xml><?xml version="1.0" encoding="utf-8"?>
<p:tagLst xmlns:a="http://schemas.openxmlformats.org/drawingml/2006/main" xmlns:r="http://schemas.openxmlformats.org/officeDocument/2006/relationships" xmlns:p="http://schemas.openxmlformats.org/presentationml/2006/main">
  <p:tag name="HIGHLIGHT" val="YES"/>
</p:tagLst>
</file>

<file path=ppt/tags/tag3.xml><?xml version="1.0" encoding="utf-8"?>
<p:tagLst xmlns:a="http://schemas.openxmlformats.org/drawingml/2006/main" xmlns:r="http://schemas.openxmlformats.org/officeDocument/2006/relationships" xmlns:p="http://schemas.openxmlformats.org/presentationml/2006/main">
  <p:tag name="HIGHLIGHT_STYLE" val="CORPORATE_2012"/>
  <p:tag name="HIGHLIGHT_COLOR" val="16777215"/>
  <p:tag name="HIGHLIGHT_FONT_SIZE" val="24"/>
  <p:tag name="HIGHLIGHT_FONT_COLOR" val="12611584"/>
  <p:tag name="SECTIONCOUNT" val="3"/>
  <p:tag name="SECTIONNUMBER" val="0"/>
  <p:tag name="SHAPETABLE" val="Group Organizer"/>
  <p:tag name="SLIDETYPE" val="Organizer"/>
</p:tagLst>
</file>

<file path=ppt/tags/tag30.xml><?xml version="1.0" encoding="utf-8"?>
<p:tagLst xmlns:a="http://schemas.openxmlformats.org/drawingml/2006/main" xmlns:r="http://schemas.openxmlformats.org/officeDocument/2006/relationships" xmlns:p="http://schemas.openxmlformats.org/presentationml/2006/main">
  <p:tag name="HIGHLIGHT" val="YES"/>
</p:tagLst>
</file>

<file path=ppt/tags/tag31.xml><?xml version="1.0" encoding="utf-8"?>
<p:tagLst xmlns:a="http://schemas.openxmlformats.org/drawingml/2006/main" xmlns:r="http://schemas.openxmlformats.org/officeDocument/2006/relationships" xmlns:p="http://schemas.openxmlformats.org/presentationml/2006/main">
  <p:tag name="HIGHLIGHT" val="YES"/>
</p:tagLst>
</file>

<file path=ppt/tags/tag32.xml><?xml version="1.0" encoding="utf-8"?>
<p:tagLst xmlns:a="http://schemas.openxmlformats.org/drawingml/2006/main" xmlns:r="http://schemas.openxmlformats.org/officeDocument/2006/relationships" xmlns:p="http://schemas.openxmlformats.org/presentationml/2006/main">
  <p:tag name="HIGHLIGHT" val="YES"/>
</p:tagLst>
</file>

<file path=ppt/tags/tag33.xml><?xml version="1.0" encoding="utf-8"?>
<p:tagLst xmlns:a="http://schemas.openxmlformats.org/drawingml/2006/main" xmlns:r="http://schemas.openxmlformats.org/officeDocument/2006/relationships" xmlns:p="http://schemas.openxmlformats.org/presentationml/2006/main">
  <p:tag name="HIGHLIGHT" val="YES"/>
</p:tagLst>
</file>

<file path=ppt/tags/tag34.xml><?xml version="1.0" encoding="utf-8"?>
<p:tagLst xmlns:a="http://schemas.openxmlformats.org/drawingml/2006/main" xmlns:r="http://schemas.openxmlformats.org/officeDocument/2006/relationships" xmlns:p="http://schemas.openxmlformats.org/presentationml/2006/main">
  <p:tag name="HIGHLIGHT" val="YES"/>
</p:tagLst>
</file>

<file path=ppt/tags/tag35.xml><?xml version="1.0" encoding="utf-8"?>
<p:tagLst xmlns:a="http://schemas.openxmlformats.org/drawingml/2006/main" xmlns:r="http://schemas.openxmlformats.org/officeDocument/2006/relationships" xmlns:p="http://schemas.openxmlformats.org/presentationml/2006/main">
  <p:tag name="HIGHLIGHT" val="YES"/>
</p:tagLst>
</file>

<file path=ppt/tags/tag36.xml><?xml version="1.0" encoding="utf-8"?>
<p:tagLst xmlns:a="http://schemas.openxmlformats.org/drawingml/2006/main" xmlns:r="http://schemas.openxmlformats.org/officeDocument/2006/relationships" xmlns:p="http://schemas.openxmlformats.org/presentationml/2006/main">
  <p:tag name="HIGHLIGHT" val="YES"/>
</p:tagLst>
</file>

<file path=ppt/tags/tag37.xml><?xml version="1.0" encoding="utf-8"?>
<p:tagLst xmlns:a="http://schemas.openxmlformats.org/drawingml/2006/main" xmlns:r="http://schemas.openxmlformats.org/officeDocument/2006/relationships" xmlns:p="http://schemas.openxmlformats.org/presentationml/2006/main">
  <p:tag name="SLIDETYPE" val="Quiz"/>
</p:tagLst>
</file>

<file path=ppt/tags/tag38.xml><?xml version="1.0" encoding="utf-8"?>
<p:tagLst xmlns:a="http://schemas.openxmlformats.org/drawingml/2006/main" xmlns:r="http://schemas.openxmlformats.org/officeDocument/2006/relationships" xmlns:p="http://schemas.openxmlformats.org/presentationml/2006/main">
  <p:tag name="HIGHLIGHT" val="YES"/>
</p:tagLst>
</file>

<file path=ppt/tags/tag39.xml><?xml version="1.0" encoding="utf-8"?>
<p:tagLst xmlns:a="http://schemas.openxmlformats.org/drawingml/2006/main" xmlns:r="http://schemas.openxmlformats.org/officeDocument/2006/relationships" xmlns:p="http://schemas.openxmlformats.org/presentationml/2006/main">
  <p:tag name="SLIDETYPE" val="Quiz"/>
</p:tagLst>
</file>

<file path=ppt/tags/tag4.xml><?xml version="1.0" encoding="utf-8"?>
<p:tagLst xmlns:a="http://schemas.openxmlformats.org/drawingml/2006/main" xmlns:r="http://schemas.openxmlformats.org/officeDocument/2006/relationships" xmlns:p="http://schemas.openxmlformats.org/presentationml/2006/main">
  <p:tag name="HIGHLIGHT" val="YES"/>
</p:tagLst>
</file>

<file path=ppt/tags/tag40.xml><?xml version="1.0" encoding="utf-8"?>
<p:tagLst xmlns:a="http://schemas.openxmlformats.org/drawingml/2006/main" xmlns:r="http://schemas.openxmlformats.org/officeDocument/2006/relationships" xmlns:p="http://schemas.openxmlformats.org/presentationml/2006/main">
  <p:tag name="HIGHLIGHT" val="YES"/>
</p:tagLst>
</file>

<file path=ppt/tags/tag41.xml><?xml version="1.0" encoding="utf-8"?>
<p:tagLst xmlns:a="http://schemas.openxmlformats.org/drawingml/2006/main" xmlns:r="http://schemas.openxmlformats.org/officeDocument/2006/relationships" xmlns:p="http://schemas.openxmlformats.org/presentationml/2006/main">
  <p:tag name="HIGHLIGHT" val="YES"/>
</p:tagLst>
</file>

<file path=ppt/tags/tag42.xml><?xml version="1.0" encoding="utf-8"?>
<p:tagLst xmlns:a="http://schemas.openxmlformats.org/drawingml/2006/main" xmlns:r="http://schemas.openxmlformats.org/officeDocument/2006/relationships" xmlns:p="http://schemas.openxmlformats.org/presentationml/2006/main">
  <p:tag name="HIGHLIGHT" val="YES"/>
</p:tagLst>
</file>

<file path=ppt/tags/tag43.xml><?xml version="1.0" encoding="utf-8"?>
<p:tagLst xmlns:a="http://schemas.openxmlformats.org/drawingml/2006/main" xmlns:r="http://schemas.openxmlformats.org/officeDocument/2006/relationships" xmlns:p="http://schemas.openxmlformats.org/presentationml/2006/main">
  <p:tag name="HIGHLIGHT" val="YES"/>
</p:tagLst>
</file>

<file path=ppt/tags/tag44.xml><?xml version="1.0" encoding="utf-8"?>
<p:tagLst xmlns:a="http://schemas.openxmlformats.org/drawingml/2006/main" xmlns:r="http://schemas.openxmlformats.org/officeDocument/2006/relationships" xmlns:p="http://schemas.openxmlformats.org/presentationml/2006/main">
  <p:tag name="HIGHLIGHT" val="YES"/>
</p:tagLst>
</file>

<file path=ppt/tags/tag45.xml><?xml version="1.0" encoding="utf-8"?>
<p:tagLst xmlns:a="http://schemas.openxmlformats.org/drawingml/2006/main" xmlns:r="http://schemas.openxmlformats.org/officeDocument/2006/relationships" xmlns:p="http://schemas.openxmlformats.org/presentationml/2006/main">
  <p:tag name="HIGHLIGHT" val="YES"/>
</p:tagLst>
</file>

<file path=ppt/tags/tag46.xml><?xml version="1.0" encoding="utf-8"?>
<p:tagLst xmlns:a="http://schemas.openxmlformats.org/drawingml/2006/main" xmlns:r="http://schemas.openxmlformats.org/officeDocument/2006/relationships" xmlns:p="http://schemas.openxmlformats.org/presentationml/2006/main">
  <p:tag name="SLIDETYPE" val="QA"/>
</p:tagLst>
</file>

<file path=ppt/tags/tag47.xml><?xml version="1.0" encoding="utf-8"?>
<p:tagLst xmlns:a="http://schemas.openxmlformats.org/drawingml/2006/main" xmlns:r="http://schemas.openxmlformats.org/officeDocument/2006/relationships" xmlns:p="http://schemas.openxmlformats.org/presentationml/2006/main">
  <p:tag name="HIGHLIGHT" val="YES"/>
</p:tagLst>
</file>

<file path=ppt/tags/tag48.xml><?xml version="1.0" encoding="utf-8"?>
<p:tagLst xmlns:a="http://schemas.openxmlformats.org/drawingml/2006/main" xmlns:r="http://schemas.openxmlformats.org/officeDocument/2006/relationships" xmlns:p="http://schemas.openxmlformats.org/presentationml/2006/main">
  <p:tag name="HIGHLIGHT" val="YES"/>
</p:tagLst>
</file>

<file path=ppt/tags/tag49.xml><?xml version="1.0" encoding="utf-8"?>
<p:tagLst xmlns:a="http://schemas.openxmlformats.org/drawingml/2006/main" xmlns:r="http://schemas.openxmlformats.org/officeDocument/2006/relationships" xmlns:p="http://schemas.openxmlformats.org/presentationml/2006/main">
  <p:tag name="HIGHLIGHT" val="YES"/>
</p:tagLst>
</file>

<file path=ppt/tags/tag5.xml><?xml version="1.0" encoding="utf-8"?>
<p:tagLst xmlns:a="http://schemas.openxmlformats.org/drawingml/2006/main" xmlns:r="http://schemas.openxmlformats.org/officeDocument/2006/relationships" xmlns:p="http://schemas.openxmlformats.org/presentationml/2006/main">
  <p:tag name="HIGHLIGHT" val="YES"/>
</p:tagLst>
</file>

<file path=ppt/tags/tag50.xml><?xml version="1.0" encoding="utf-8"?>
<p:tagLst xmlns:a="http://schemas.openxmlformats.org/drawingml/2006/main" xmlns:r="http://schemas.openxmlformats.org/officeDocument/2006/relationships" xmlns:p="http://schemas.openxmlformats.org/presentationml/2006/main">
  <p:tag name="HIGHLIGHT" val="YES"/>
</p:tagLst>
</file>

<file path=ppt/tags/tag51.xml><?xml version="1.0" encoding="utf-8"?>
<p:tagLst xmlns:a="http://schemas.openxmlformats.org/drawingml/2006/main" xmlns:r="http://schemas.openxmlformats.org/officeDocument/2006/relationships" xmlns:p="http://schemas.openxmlformats.org/presentationml/2006/main">
  <p:tag name="HIGHLIGHT" val="YES"/>
</p:tagLst>
</file>

<file path=ppt/tags/tag52.xml><?xml version="1.0" encoding="utf-8"?>
<p:tagLst xmlns:a="http://schemas.openxmlformats.org/drawingml/2006/main" xmlns:r="http://schemas.openxmlformats.org/officeDocument/2006/relationships" xmlns:p="http://schemas.openxmlformats.org/presentationml/2006/main">
  <p:tag name="HIGHLIGHT" val="YES"/>
</p:tagLst>
</file>

<file path=ppt/tags/tag53.xml><?xml version="1.0" encoding="utf-8"?>
<p:tagLst xmlns:a="http://schemas.openxmlformats.org/drawingml/2006/main" xmlns:r="http://schemas.openxmlformats.org/officeDocument/2006/relationships" xmlns:p="http://schemas.openxmlformats.org/presentationml/2006/main">
  <p:tag name="HIGHLIGHT" val="YES"/>
</p:tagLst>
</file>

<file path=ppt/tags/tag54.xml><?xml version="1.0" encoding="utf-8"?>
<p:tagLst xmlns:a="http://schemas.openxmlformats.org/drawingml/2006/main" xmlns:r="http://schemas.openxmlformats.org/officeDocument/2006/relationships" xmlns:p="http://schemas.openxmlformats.org/presentationml/2006/main">
  <p:tag name="HIGHLIGHT" val="YES"/>
</p:tagLst>
</file>

<file path=ppt/tags/tag55.xml><?xml version="1.0" encoding="utf-8"?>
<p:tagLst xmlns:a="http://schemas.openxmlformats.org/drawingml/2006/main" xmlns:r="http://schemas.openxmlformats.org/officeDocument/2006/relationships" xmlns:p="http://schemas.openxmlformats.org/presentationml/2006/main">
  <p:tag name="HIGHLIGHT" val="YES"/>
</p:tagLst>
</file>

<file path=ppt/tags/tag56.xml><?xml version="1.0" encoding="utf-8"?>
<p:tagLst xmlns:a="http://schemas.openxmlformats.org/drawingml/2006/main" xmlns:r="http://schemas.openxmlformats.org/officeDocument/2006/relationships" xmlns:p="http://schemas.openxmlformats.org/presentationml/2006/main">
  <p:tag name="SLIDETYPE" val="Quiz"/>
</p:tagLst>
</file>

<file path=ppt/tags/tag57.xml><?xml version="1.0" encoding="utf-8"?>
<p:tagLst xmlns:a="http://schemas.openxmlformats.org/drawingml/2006/main" xmlns:r="http://schemas.openxmlformats.org/officeDocument/2006/relationships" xmlns:p="http://schemas.openxmlformats.org/presentationml/2006/main">
  <p:tag name="SLIDETYPE" val="Quiz"/>
</p:tagLst>
</file>

<file path=ppt/tags/tag58.xml><?xml version="1.0" encoding="utf-8"?>
<p:tagLst xmlns:a="http://schemas.openxmlformats.org/drawingml/2006/main" xmlns:r="http://schemas.openxmlformats.org/officeDocument/2006/relationships" xmlns:p="http://schemas.openxmlformats.org/presentationml/2006/main">
  <p:tag name="SLIDETYPE" val="Demo"/>
</p:tagLst>
</file>

<file path=ppt/tags/tag59.xml><?xml version="1.0" encoding="utf-8"?>
<p:tagLst xmlns:a="http://schemas.openxmlformats.org/drawingml/2006/main" xmlns:r="http://schemas.openxmlformats.org/officeDocument/2006/relationships" xmlns:p="http://schemas.openxmlformats.org/presentationml/2006/main">
  <p:tag name="SLIDETYPE" val="QA"/>
</p:tagLst>
</file>

<file path=ppt/tags/tag6.xml><?xml version="1.0" encoding="utf-8"?>
<p:tagLst xmlns:a="http://schemas.openxmlformats.org/drawingml/2006/main" xmlns:r="http://schemas.openxmlformats.org/officeDocument/2006/relationships" xmlns:p="http://schemas.openxmlformats.org/presentationml/2006/main">
  <p:tag name="HIGHLIGHT" val="YES"/>
</p:tagLst>
</file>

<file path=ppt/tags/tag60.xml><?xml version="1.0" encoding="utf-8"?>
<p:tagLst xmlns:a="http://schemas.openxmlformats.org/drawingml/2006/main" xmlns:r="http://schemas.openxmlformats.org/officeDocument/2006/relationships" xmlns:p="http://schemas.openxmlformats.org/presentationml/2006/main">
  <p:tag name="SLIDETYPE" val="ChapterReview"/>
</p:tagLst>
</file>

<file path=ppt/tags/tag61.xml><?xml version="1.0" encoding="utf-8"?>
<p:tagLst xmlns:a="http://schemas.openxmlformats.org/drawingml/2006/main" xmlns:r="http://schemas.openxmlformats.org/officeDocument/2006/relationships" xmlns:p="http://schemas.openxmlformats.org/presentationml/2006/main">
  <p:tag name="SLIDETYPE" val="EOC"/>
</p:tagLst>
</file>

<file path=ppt/tags/tag62.xml><?xml version="1.0" encoding="utf-8"?>
<p:tagLst xmlns:a="http://schemas.openxmlformats.org/drawingml/2006/main" xmlns:r="http://schemas.openxmlformats.org/officeDocument/2006/relationships" xmlns:p="http://schemas.openxmlformats.org/presentationml/2006/main">
  <p:tag name="SLIDETYPE" val="EOC"/>
</p:tagLst>
</file>

<file path=ppt/tags/tag63.xml><?xml version="1.0" encoding="utf-8"?>
<p:tagLst xmlns:a="http://schemas.openxmlformats.org/drawingml/2006/main" xmlns:r="http://schemas.openxmlformats.org/officeDocument/2006/relationships" xmlns:p="http://schemas.openxmlformats.org/presentationml/2006/main">
  <p:tag name="SLIDETYPE" val="EOC"/>
</p:tagLst>
</file>

<file path=ppt/tags/tag64.xml><?xml version="1.0" encoding="utf-8"?>
<p:tagLst xmlns:a="http://schemas.openxmlformats.org/drawingml/2006/main" xmlns:r="http://schemas.openxmlformats.org/officeDocument/2006/relationships" xmlns:p="http://schemas.openxmlformats.org/presentationml/2006/main">
  <p:tag name="SLIDETYPE" val="EOC"/>
</p:tagLst>
</file>

<file path=ppt/tags/tag7.xml><?xml version="1.0" encoding="utf-8"?>
<p:tagLst xmlns:a="http://schemas.openxmlformats.org/drawingml/2006/main" xmlns:r="http://schemas.openxmlformats.org/officeDocument/2006/relationships" xmlns:p="http://schemas.openxmlformats.org/presentationml/2006/main">
  <p:tag name="SLIDETYPE" val="Poll_ShortAnswer"/>
</p:tagLst>
</file>

<file path=ppt/tags/tag8.xml><?xml version="1.0" encoding="utf-8"?>
<p:tagLst xmlns:a="http://schemas.openxmlformats.org/drawingml/2006/main" xmlns:r="http://schemas.openxmlformats.org/officeDocument/2006/relationships" xmlns:p="http://schemas.openxmlformats.org/presentationml/2006/main">
  <p:tag name="SLIDETYPE" val="Poll_ShortAnswer"/>
</p:tagLst>
</file>

<file path=ppt/tags/tag9.xml><?xml version="1.0" encoding="utf-8"?>
<p:tagLst xmlns:a="http://schemas.openxmlformats.org/drawingml/2006/main" xmlns:r="http://schemas.openxmlformats.org/officeDocument/2006/relationships" xmlns:p="http://schemas.openxmlformats.org/presentationml/2006/main">
  <p:tag name="HIGHLIGHT" val="YES"/>
</p:tagLst>
</file>

<file path=ppt/theme/theme1.xml><?xml version="1.0" encoding="utf-8"?>
<a:theme xmlns:a="http://schemas.openxmlformats.org/drawingml/2006/main" name="SAS2010">
  <a:themeElements>
    <a:clrScheme name="CDS_2006">
      <a:dk1>
        <a:srgbClr val="000000"/>
      </a:dk1>
      <a:lt1>
        <a:srgbClr val="FFF2BE"/>
      </a:lt1>
      <a:dk2>
        <a:srgbClr val="003399"/>
      </a:dk2>
      <a:lt2>
        <a:srgbClr val="808080"/>
      </a:lt2>
      <a:accent1>
        <a:srgbClr val="CC9700"/>
      </a:accent1>
      <a:accent2>
        <a:srgbClr val="FFCC00"/>
      </a:accent2>
      <a:accent3>
        <a:srgbClr val="FFF7DB"/>
      </a:accent3>
      <a:accent4>
        <a:srgbClr val="000000"/>
      </a:accent4>
      <a:accent5>
        <a:srgbClr val="E2C9AA"/>
      </a:accent5>
      <a:accent6>
        <a:srgbClr val="E7B900"/>
      </a:accent6>
      <a:hlink>
        <a:srgbClr val="003366"/>
      </a:hlink>
      <a:folHlink>
        <a:srgbClr val="666699"/>
      </a:folHlink>
    </a:clrScheme>
    <a:fontScheme name="SAS_Presentation_Template_External_Audiences">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FFFFFF"/>
        </a:solidFill>
        <a:ln w="38100" cap="flat" cmpd="sng" algn="ctr">
          <a:solidFill>
            <a:srgbClr val="000000"/>
          </a:solidFill>
          <a:prstDash val="solid"/>
          <a:round/>
          <a:headEnd type="none" w="med" len="med"/>
          <a:tailEnd type="none" w="med" len="med"/>
        </a:ln>
        <a:effectLst/>
      </a:spPr>
      <a:bodyPr vert="horz" wrap="none" lIns="88900" tIns="88900" rIns="88900" bIns="88900" numCol="1" rtlCol="0" anchor="ctr" anchorCtr="0" compatLnSpc="1">
        <a:prstTxWarp prst="textNoShape">
          <a:avLst/>
        </a:prstTxWarp>
        <a:noAutofit/>
      </a:bodyPr>
      <a:lstStyle>
        <a:defPPr>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spAutoFit/>
      </a:bodyPr>
      <a:lstStyle>
        <a:defPPr marL="0" marR="0" indent="0" algn="ctr" defTabSz="914400" rtl="0" eaLnBrk="1" fontAlgn="base" latinLnBrk="0" hangingPunct="1">
          <a:lnSpc>
            <a:spcPct val="100000"/>
          </a:lnSpc>
          <a:spcBef>
            <a:spcPct val="50000"/>
          </a:spcBef>
          <a:spcAft>
            <a:spcPct val="17000"/>
          </a:spcAft>
          <a:buClr>
            <a:schemeClr val="tx1"/>
          </a:buClr>
          <a:buSzTx/>
          <a:buFont typeface="Wingdings" pitchFamily="2" charset="2"/>
          <a:buNone/>
          <a:tabLst/>
          <a:defRPr kumimoji="0" lang="en-US" sz="1400" b="0" i="0" u="none" strike="noStrike" cap="none" normalizeH="0" baseline="0" smtClean="0">
            <a:ln>
              <a:noFill/>
            </a:ln>
            <a:solidFill>
              <a:srgbClr val="292929"/>
            </a:solidFill>
            <a:effectLst/>
            <a:latin typeface="Arial" charset="0"/>
          </a:defRPr>
        </a:defPPr>
      </a:lstStyle>
    </a:lnDef>
    <a:txDef>
      <a:spPr bwMode="auto">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a:spPr>
      <a:bodyPr anchor="b">
        <a:spAutoFit/>
      </a:bodyPr>
      <a:lstStyle>
        <a:defPPr>
          <a:defRPr dirty="0" smtClean="0">
            <a:solidFill>
              <a:srgbClr val="FFFFFF"/>
            </a:solidFill>
          </a:defRPr>
        </a:defPPr>
      </a:lstStyle>
    </a:txDef>
  </a:objectDefaults>
  <a:extraClrSchemeLst>
    <a:extraClrScheme>
      <a:clrScheme name="SAS2010 1">
        <a:dk1>
          <a:srgbClr val="000000"/>
        </a:dk1>
        <a:lt1>
          <a:srgbClr val="FFFFFF"/>
        </a:lt1>
        <a:dk2>
          <a:srgbClr val="282828"/>
        </a:dk2>
        <a:lt2>
          <a:srgbClr val="808080"/>
        </a:lt2>
        <a:accent1>
          <a:srgbClr val="007DC3"/>
        </a:accent1>
        <a:accent2>
          <a:srgbClr val="00539B"/>
        </a:accent2>
        <a:accent3>
          <a:srgbClr val="FFFFFF"/>
        </a:accent3>
        <a:accent4>
          <a:srgbClr val="000000"/>
        </a:accent4>
        <a:accent5>
          <a:srgbClr val="AABFDE"/>
        </a:accent5>
        <a:accent6>
          <a:srgbClr val="004A8C"/>
        </a:accent6>
        <a:hlink>
          <a:srgbClr val="007DC3"/>
        </a:hlink>
        <a:folHlink>
          <a:srgbClr val="BCBCBC"/>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CDS_4x3_2012</Template>
  <TotalTime>14026</TotalTime>
  <Words>5097</Words>
  <Application>Microsoft Office PowerPoint</Application>
  <PresentationFormat>On-screen Show (4:3)</PresentationFormat>
  <Paragraphs>1135</Paragraphs>
  <Slides>94</Slides>
  <Notes>92</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94</vt:i4>
      </vt:variant>
    </vt:vector>
  </HeadingPairs>
  <TitlesOfParts>
    <vt:vector size="105" baseType="lpstr">
      <vt:lpstr>MS PGothic</vt:lpstr>
      <vt:lpstr>Monotype Sorts</vt:lpstr>
      <vt:lpstr>Arial (Body)</vt:lpstr>
      <vt:lpstr>Times New Roman</vt:lpstr>
      <vt:lpstr>Wingdings</vt:lpstr>
      <vt:lpstr>SAS Monospace</vt:lpstr>
      <vt:lpstr>Arial Narrow</vt:lpstr>
      <vt:lpstr>Courier New</vt:lpstr>
      <vt:lpstr>Arial</vt:lpstr>
      <vt:lpstr>MS PGothic</vt:lpstr>
      <vt:lpstr>SAS2010</vt:lpstr>
      <vt:lpstr>Chapter 8: Advanced PROC SQL Features</vt:lpstr>
      <vt:lpstr>Chapter 8: Advanced PROC SQL Features</vt:lpstr>
      <vt:lpstr>Objectives</vt:lpstr>
      <vt:lpstr>Business Scenario</vt:lpstr>
      <vt:lpstr>Dictionary Tables: Overview</vt:lpstr>
      <vt:lpstr>Querying Metadata about SAS Libraries</vt:lpstr>
      <vt:lpstr>Exploring Dictionary Tables</vt:lpstr>
      <vt:lpstr>Querying Dictionary Information</vt:lpstr>
      <vt:lpstr>Viewing the Output</vt:lpstr>
      <vt:lpstr>Querying Dictionary Information</vt:lpstr>
      <vt:lpstr>Viewing the Output</vt:lpstr>
      <vt:lpstr>Using Dictionary Information</vt:lpstr>
      <vt:lpstr>Viewing the Output</vt:lpstr>
      <vt:lpstr>8.01 Short Answer Poll</vt:lpstr>
      <vt:lpstr>8.01 Short Answer Poll – Correct Answer</vt:lpstr>
      <vt:lpstr>Using Dictionary Tables in Other SAS Code</vt:lpstr>
      <vt:lpstr>Setup for the Poll</vt:lpstr>
      <vt:lpstr>8.02 Short Answer Poll</vt:lpstr>
      <vt:lpstr>8.02 Short Answer Poll – Correct Answer</vt:lpstr>
      <vt:lpstr>Business Scenario</vt:lpstr>
      <vt:lpstr>Using Dictionary Information</vt:lpstr>
      <vt:lpstr>Viewing the Output</vt:lpstr>
      <vt:lpstr>PowerPoint Presentation</vt:lpstr>
      <vt:lpstr>Chapter 8: Advanced PROC SQL Features</vt:lpstr>
      <vt:lpstr>Objectives</vt:lpstr>
      <vt:lpstr>PROC SQL Options</vt:lpstr>
      <vt:lpstr>Business Scenario</vt:lpstr>
      <vt:lpstr>OUTOBS= PROC SQL Option </vt:lpstr>
      <vt:lpstr>Viewing the Output</vt:lpstr>
      <vt:lpstr>8.03 Multiple Answer Poll</vt:lpstr>
      <vt:lpstr>8.03 Multiple Answer Poll – Correct Answer</vt:lpstr>
      <vt:lpstr>SQL Options: Controlling Processing</vt:lpstr>
      <vt:lpstr>SQL Options: Controlling Display</vt:lpstr>
      <vt:lpstr>SQL Options: Controlling Display</vt:lpstr>
      <vt:lpstr>SQL Options: Controlling Display</vt:lpstr>
      <vt:lpstr>INOBS= PROC SQL Option </vt:lpstr>
      <vt:lpstr>Viewing the Output</vt:lpstr>
      <vt:lpstr>Resetting Options</vt:lpstr>
      <vt:lpstr>8.04 Quiz</vt:lpstr>
      <vt:lpstr>8.04 Quiz – Correct Answer</vt:lpstr>
      <vt:lpstr>PowerPoint Presentation</vt:lpstr>
      <vt:lpstr>Chapter 8: Advanced PROC SQL Features</vt:lpstr>
      <vt:lpstr>Objectives</vt:lpstr>
      <vt:lpstr>Business Scenario</vt:lpstr>
      <vt:lpstr>Creating and Referencing Macro Variables</vt:lpstr>
      <vt:lpstr>PROC SQL and Macro Variables</vt:lpstr>
      <vt:lpstr>SAS Macro Facility Overview</vt:lpstr>
      <vt:lpstr>Macro Variables</vt:lpstr>
      <vt:lpstr>Creating and Referencing Macro Variables</vt:lpstr>
      <vt:lpstr>Creating Macro Variables: %LET Statement</vt:lpstr>
      <vt:lpstr>Creating Macro Variables: %LET Statement</vt:lpstr>
      <vt:lpstr>Referencing Macro Variables</vt:lpstr>
      <vt:lpstr>Resolving Symbolic References</vt:lpstr>
      <vt:lpstr>Resolving Symbolic References</vt:lpstr>
      <vt:lpstr>Resolving Symbolic References</vt:lpstr>
      <vt:lpstr>Resolving Symbolic References</vt:lpstr>
      <vt:lpstr>Referencing a Macro Variable  in Quotation Marks</vt:lpstr>
      <vt:lpstr>Referencing a Macro Variable  in Quotation Marks</vt:lpstr>
      <vt:lpstr>8.05 Quiz</vt:lpstr>
      <vt:lpstr>8.05 Quiz – Correct Answer</vt:lpstr>
      <vt:lpstr>Referencing a Macro Variable  in Quotation Marks</vt:lpstr>
      <vt:lpstr>Business Scenario</vt:lpstr>
      <vt:lpstr>Displaying Macro Variable Values</vt:lpstr>
      <vt:lpstr>Displaying Macro Variable Values</vt:lpstr>
      <vt:lpstr>Validating Macro Variable Resolution</vt:lpstr>
      <vt:lpstr>Viewing the Log</vt:lpstr>
      <vt:lpstr>Viewing the Output</vt:lpstr>
      <vt:lpstr>PowerPoint Presentation</vt:lpstr>
      <vt:lpstr>Creating Macro Variables with PROC SQL </vt:lpstr>
      <vt:lpstr>Business Scenario</vt:lpstr>
      <vt:lpstr>Creating Macro Variables: Syntax 1</vt:lpstr>
      <vt:lpstr>Creating One Macro Variable: Syntax 1</vt:lpstr>
      <vt:lpstr>Creating One Macro Variable: Syntax 1</vt:lpstr>
      <vt:lpstr>Viewing the Output</vt:lpstr>
      <vt:lpstr>8.06 Quiz</vt:lpstr>
      <vt:lpstr>8.06 Quiz – Correct Answer</vt:lpstr>
      <vt:lpstr>Using Macro Variables to Make Your Program Dynamic</vt:lpstr>
      <vt:lpstr>Creating Multiple Macro Variables: Syntax 1</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SAS Institute Inc.</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Module 9:  Additional SQL Features</dc:title>
  <dc:creator>Johnny Johnson</dc:creator>
  <cp:lastModifiedBy>Morgan31955</cp:lastModifiedBy>
  <cp:revision>580</cp:revision>
  <dcterms:created xsi:type="dcterms:W3CDTF">2004-05-18T14:21:59Z</dcterms:created>
  <dcterms:modified xsi:type="dcterms:W3CDTF">2018-02-16T21:22:46Z</dcterms:modified>
</cp:coreProperties>
</file>